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7" r:id="rId2"/>
    <p:sldId id="273" r:id="rId3"/>
    <p:sldId id="258" r:id="rId4"/>
    <p:sldId id="274" r:id="rId5"/>
    <p:sldId id="259" r:id="rId6"/>
    <p:sldId id="280" r:id="rId7"/>
    <p:sldId id="275" r:id="rId8"/>
    <p:sldId id="279" r:id="rId9"/>
    <p:sldId id="278" r:id="rId10"/>
    <p:sldId id="277" r:id="rId11"/>
    <p:sldId id="276" r:id="rId12"/>
    <p:sldId id="287" r:id="rId13"/>
    <p:sldId id="286" r:id="rId14"/>
    <p:sldId id="285" r:id="rId15"/>
    <p:sldId id="284" r:id="rId16"/>
    <p:sldId id="288" r:id="rId17"/>
    <p:sldId id="289" r:id="rId18"/>
    <p:sldId id="299" r:id="rId19"/>
    <p:sldId id="290" r:id="rId20"/>
    <p:sldId id="298" r:id="rId21"/>
    <p:sldId id="291" r:id="rId22"/>
    <p:sldId id="300" r:id="rId23"/>
    <p:sldId id="292" r:id="rId24"/>
    <p:sldId id="301" r:id="rId25"/>
    <p:sldId id="293" r:id="rId26"/>
    <p:sldId id="294" r:id="rId27"/>
    <p:sldId id="302" r:id="rId28"/>
    <p:sldId id="295" r:id="rId29"/>
    <p:sldId id="303" r:id="rId30"/>
    <p:sldId id="296" r:id="rId31"/>
    <p:sldId id="304" r:id="rId32"/>
    <p:sldId id="305" r:id="rId33"/>
  </p:sldIdLst>
  <p:sldSz cx="9144000" cy="6858000" type="screen4x3"/>
  <p:notesSz cx="6858000" cy="9144000"/>
  <p:defaultTextStyle>
    <a:lvl1pPr marL="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3344" autoAdjust="0"/>
    <p:restoredTop sz="93969" autoAdjust="0"/>
  </p:normalViewPr>
  <p:slideViewPr>
    <p:cSldViewPr>
      <p:cViewPr>
        <p:scale>
          <a:sx n="70" d="100"/>
          <a:sy n="70" d="100"/>
        </p:scale>
        <p:origin x="-12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54D4857D-62A5-486B-9129-468003D7E020}" type="datetimeFigureOut">
              <a:rPr lang="ru-RU" smtClean="0"/>
              <a:pPr/>
              <a:t>21.12.2013</a:t>
            </a:fld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2EBE4566-6F3A-4CC1-BD6C-9C510D05F12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52286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ru-RU" sz="1200"/>
            </a:lvl1pPr>
            <a:extLst/>
          </a:lstStyle>
          <a:p>
            <a:fld id="{2D2EF2CE-B28C-4ED4-8FD0-48BB3F48846A}" type="datetimeFigureOut">
              <a:rPr/>
              <a:pPr/>
              <a:t>6/30/2006</a:t>
            </a:fld>
            <a:endParaRPr lang="ru-RU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ru-RU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ru-RU" sz="1200"/>
            </a:lvl1pPr>
            <a:extLst/>
          </a:lstStyle>
          <a:p>
            <a:endParaRPr lang="ru-RU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ru-RU" sz="1200"/>
            </a:lvl1pPr>
            <a:extLst/>
          </a:lstStyle>
          <a:p>
            <a:fld id="{61807874-5299-41B2-A37A-6AA3547857F4}" type="slidenum">
              <a:rPr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311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ru-RU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61807874-5299-41B2-A37A-6AA3547857F4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3"/>
          <p:cNvSpPr>
            <a:spLocks noGrp="1"/>
          </p:cNvSpPr>
          <p:nvPr>
            <p:ph type="subTitle" idx="1"/>
          </p:nvPr>
        </p:nvSpPr>
        <p:spPr>
          <a:xfrm>
            <a:off x="457200" y="5396132"/>
            <a:ext cx="8098302" cy="762000"/>
          </a:xfrm>
        </p:spPr>
        <p:txBody>
          <a:bodyPr/>
          <a:lstStyle>
            <a:lvl1pPr marL="0" indent="0" algn="r" eaLnBrk="1" latinLnBrk="0" hangingPunct="1">
              <a:buNone/>
              <a:defRPr kumimoji="0" lang="ru-RU" sz="1400"/>
            </a:lvl1pPr>
            <a:lvl2pPr marL="457200" indent="0" algn="ctr" eaLnBrk="1" latinLnBrk="0" hangingPunct="1">
              <a:buNone/>
            </a:lvl2pPr>
            <a:lvl3pPr marL="914400" indent="0" algn="ctr" eaLnBrk="1" latinLnBrk="0" hangingPunct="1">
              <a:buNone/>
            </a:lvl3pPr>
            <a:lvl4pPr marL="1371600" indent="0" algn="ctr" eaLnBrk="1" latinLnBrk="0" hangingPunct="1">
              <a:buNone/>
            </a:lvl4pPr>
            <a:lvl5pPr marL="1828800" indent="0" algn="ctr" eaLnBrk="1" latinLnBrk="0" hangingPunct="1">
              <a:buNone/>
            </a:lvl5pPr>
            <a:lvl6pPr marL="2286000" indent="0" algn="ctr" eaLnBrk="1" latinLnBrk="0" hangingPunct="1">
              <a:buNone/>
            </a:lvl6pPr>
            <a:lvl7pPr marL="2743200" indent="0" algn="ctr" eaLnBrk="1" latinLnBrk="0" hangingPunct="1">
              <a:buNone/>
            </a:lvl7pPr>
            <a:lvl8pPr marL="3200400" indent="0" algn="ctr" eaLnBrk="1" latinLnBrk="0" hangingPunct="1">
              <a:buNone/>
            </a:lvl8pPr>
            <a:lvl9pPr marL="3657600" indent="0" algn="ctr" eaLnBrk="1" latinLnBrk="0" hangingPunct="1">
              <a:buNone/>
            </a:lvl9pPr>
            <a:extLst/>
          </a:lstStyle>
          <a:p>
            <a:pPr eaLnBrk="1" latinLnBrk="0" hangingPunct="1"/>
            <a:r>
              <a:rPr lang="ru-RU" smtClean="0"/>
              <a:t>Образец подзаголовка</a:t>
            </a:r>
            <a:endParaRPr/>
          </a:p>
        </p:txBody>
      </p:sp>
      <p:grpSp>
        <p:nvGrpSpPr>
          <p:cNvPr id="16" name="Group 23"/>
          <p:cNvGrpSpPr/>
          <p:nvPr/>
        </p:nvGrpSpPr>
        <p:grpSpPr>
          <a:xfrm>
            <a:off x="14990" y="1976657"/>
            <a:ext cx="2042410" cy="533400"/>
            <a:chOff x="0" y="2000250"/>
            <a:chExt cx="3733800" cy="533400"/>
          </a:xfrm>
        </p:grpSpPr>
        <p:sp>
          <p:nvSpPr>
            <p:cNvPr id="30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7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1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8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6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0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3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grpSp>
        <p:nvGrpSpPr>
          <p:cNvPr id="29" name="Group 35"/>
          <p:cNvGrpSpPr/>
          <p:nvPr/>
        </p:nvGrpSpPr>
        <p:grpSpPr>
          <a:xfrm>
            <a:off x="8584055" y="1976657"/>
            <a:ext cx="552450" cy="542925"/>
            <a:chOff x="8667750" y="2000250"/>
            <a:chExt cx="476250" cy="542925"/>
          </a:xfrm>
        </p:grpSpPr>
        <p:sp>
          <p:nvSpPr>
            <p:cNvPr id="26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2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8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sp>
        <p:nvSpPr>
          <p:cNvPr id="24" name="Oval 28"/>
          <p:cNvSpPr/>
          <p:nvPr userDrawn="1"/>
        </p:nvSpPr>
        <p:spPr>
          <a:xfrm>
            <a:off x="8572500" y="603885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23" name="Oval 28"/>
          <p:cNvSpPr/>
          <p:nvPr userDrawn="1"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5" name="Oval 28"/>
          <p:cNvSpPr/>
          <p:nvPr userDrawn="1"/>
        </p:nvSpPr>
        <p:spPr>
          <a:xfrm>
            <a:off x="8572500" y="5476875"/>
            <a:ext cx="152400" cy="152400"/>
          </a:xfrm>
          <a:prstGeom prst="ellipse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4" name="Oval 28"/>
          <p:cNvSpPr/>
          <p:nvPr userDrawn="1"/>
        </p:nvSpPr>
        <p:spPr>
          <a:xfrm>
            <a:off x="8572500" y="57531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  <p:sp>
        <p:nvSpPr>
          <p:cNvPr id="19" name="Rectangle 3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21.12.2013</a:t>
            </a:fld>
            <a:endParaRPr kumimoji="0" lang="ru-RU"/>
          </a:p>
        </p:txBody>
      </p:sp>
      <p:sp>
        <p:nvSpPr>
          <p:cNvPr id="25" name="Rectangle 35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31" name="Rectangle 36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33" name="Rectangle 32"/>
          <p:cNvSpPr>
            <a:spLocks noGrp="1"/>
          </p:cNvSpPr>
          <p:nvPr>
            <p:ph type="title" hasCustomPrompt="1"/>
          </p:nvPr>
        </p:nvSpPr>
        <p:spPr>
          <a:xfrm>
            <a:off x="2057400" y="281352"/>
            <a:ext cx="6509239" cy="3886200"/>
          </a:xfrm>
          <a:scene3d>
            <a:camera prst="orthographicFront"/>
            <a:lightRig rig="threePt" dir="t"/>
          </a:scene3d>
          <a:sp3d/>
        </p:spPr>
        <p:txBody>
          <a:bodyPr vert="horz" anchor="ctr">
            <a:normAutofit/>
          </a:bodyPr>
          <a:lstStyle>
            <a:lvl1pPr algn="ctr" eaLnBrk="1" latinLnBrk="0" hangingPunct="1">
              <a:lnSpc>
                <a:spcPct val="100000"/>
              </a:lnSpc>
              <a:defRPr kumimoji="0" lang="ru-RU" sz="72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Показать заголовок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/>
          </a:p>
        </p:txBody>
      </p:sp>
      <p:sp>
        <p:nvSpPr>
          <p:cNvPr id="12" name="Rectangle 10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21.12.2013</a:t>
            </a:fld>
            <a:endParaRPr kumimoji="0" lang="ru-RU"/>
          </a:p>
        </p:txBody>
      </p:sp>
      <p:sp>
        <p:nvSpPr>
          <p:cNvPr id="27" name="Rectangle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4" name="Rectangle 12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28" name="Rectangle 14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extLst/>
          </a:lstStyle>
          <a:p>
            <a:pPr eaLnBrk="1" latinLnBrk="0" hangingPunct="1"/>
            <a:r>
              <a:rPr lang="ru-RU" smtClean="0"/>
              <a:t>Образец заголовка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21.12.2013</a:t>
            </a:fld>
            <a:endParaRPr kumimoji="0" lang="ru-RU"/>
          </a:p>
        </p:txBody>
      </p:sp>
      <p:sp>
        <p:nvSpPr>
          <p:cNvPr id="26" name="Rectangle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extLst/>
          </a:lstStyle>
          <a:p>
            <a:endParaRPr kumimoji="0" lang="ru-RU"/>
          </a:p>
        </p:txBody>
      </p:sp>
      <p:sp>
        <p:nvSpPr>
          <p:cNvPr id="12" name="Rectangl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/>
          </a:p>
        </p:txBody>
      </p:sp>
      <p:sp>
        <p:nvSpPr>
          <p:cNvPr id="27" name="Rectangle 6"/>
          <p:cNvSpPr>
            <a:spLocks noGrp="1"/>
          </p:cNvSpPr>
          <p:nvPr>
            <p:ph type="title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>
            <a:normAutofit/>
          </a:bodyPr>
          <a:lstStyle>
            <a:lvl1pPr eaLnBrk="1" latinLnBrk="0" hangingPunct="1"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Trebuchet MS"/>
                <a:ea typeface="+mj-ea"/>
                <a:cs typeface="+mj-cs"/>
              </a:defRPr>
            </a:lvl1pPr>
            <a:extLst/>
          </a:lstStyle>
          <a:p>
            <a:r>
              <a:rPr kumimoji="0" lang="ru-RU"/>
              <a:t>Заголовок раздела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остой вопрос и 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31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4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13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3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Вопрос и ответ с пояснение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8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31" name="Rectangle 8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5" name="Rectangle 13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676400"/>
            <a:ext cx="8229600" cy="1143000"/>
          </a:xfrm>
        </p:spPr>
        <p:txBody>
          <a:bodyPr rtlCol="0" anchor="ctr"/>
          <a:lstStyle>
            <a:lvl1pPr algn="ctr" eaLnBrk="1" latinLnBrk="0" hangingPunct="1">
              <a:buFontTx/>
              <a:buNone/>
              <a:defRPr kumimoji="0" lang="ru-RU" sz="4800" b="1" i="0" u="none" strike="noStrike" kern="0" cap="none" spc="0" normalizeH="0" baseline="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chemeClr val="accent6">
                        <a:shade val="80000"/>
                      </a:schemeClr>
                    </a:gs>
                    <a:gs pos="45000">
                      <a:schemeClr val="accent6">
                        <a:shade val="100000"/>
                      </a:scheme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defRPr>
            </a:lvl1pPr>
            <a:extLst/>
          </a:lstStyle>
          <a:p>
            <a:pPr lvl="0"/>
            <a:r>
              <a:rPr kumimoji="0" lang="ru-RU"/>
              <a:t>Ответ</a:t>
            </a:r>
          </a:p>
        </p:txBody>
      </p:sp>
      <p:sp>
        <p:nvSpPr>
          <p:cNvPr id="22" name="Rectangle 9"/>
          <p:cNvSpPr>
            <a:spLocks noGrp="1"/>
          </p:cNvSpPr>
          <p:nvPr>
            <p:ph type="body" sz="quarter" idx="15" hasCustomPrompt="1"/>
          </p:nvPr>
        </p:nvSpPr>
        <p:spPr>
          <a:xfrm>
            <a:off x="1828800" y="3124200"/>
            <a:ext cx="5105400" cy="1981200"/>
          </a:xfrm>
        </p:spPr>
        <p:txBody>
          <a:bodyPr vert="horz"/>
          <a:lstStyle>
            <a:lvl1pPr algn="ctr" eaLnBrk="1" latinLnBrk="0" hangingPunct="1">
              <a:buFontTx/>
              <a:buNone/>
              <a:defRPr kumimoji="0" lang="ru-RU" i="1" baseline="0"/>
            </a:lvl1pPr>
            <a:extLst/>
          </a:lstStyle>
          <a:p>
            <a:pPr lvl="0"/>
            <a:r>
              <a:rPr kumimoji="0" lang="ru-RU"/>
              <a:t>Пояснение к ответу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5" grpId="0" build="p">
        <p:tmplLst>
          <p:tmpl lvl="1">
            <p:tnLst>
              <p:par>
                <p:cTn presetID="45" presetClass="entr" presetSubtype="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11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0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27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8" name="Answer Base"/>
          <p:cNvSpPr txBox="1"/>
          <p:nvPr userDrawn="1"/>
        </p:nvSpPr>
        <p:spPr>
          <a:xfrm>
            <a:off x="182880" y="1676400"/>
            <a:ext cx="8321040" cy="1828800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182880" y="1676400"/>
            <a:ext cx="832104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indent="0" algn="ctr" latinLnBrk="0">
              <a:spcBef>
                <a:spcPct val="20000"/>
              </a:spcBef>
              <a:buNone/>
            </a:pP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ПРАВИЛЬНО 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или НЕПРАВИЛЬНО?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равильно или неправильно (ответ: неправильно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2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28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sp>
        <p:nvSpPr>
          <p:cNvPr id="6" name="Question"/>
          <p:cNvSpPr>
            <a:spLocks noGrp="1"/>
          </p:cNvSpPr>
          <p:nvPr>
            <p:ph type="title" hasCustomPrompt="1"/>
          </p:nvPr>
        </p:nvSpPr>
        <p:spPr>
          <a:xfrm>
            <a:off x="228600" y="457200"/>
            <a:ext cx="8229600" cy="1143000"/>
          </a:xfrm>
        </p:spPr>
        <p:txBody>
          <a:bodyPr rtlCol="0" anchor="ctr"/>
          <a:lstStyle>
            <a:lvl1pPr algn="l" eaLnBrk="1" latinLnBrk="0" hangingPunct="1">
              <a:defRPr kumimoji="0" lang="ru-RU" i="1">
                <a:solidFill>
                  <a:schemeClr val="tx1">
                    <a:shade val="75000"/>
                  </a:schemeClr>
                </a:solidFill>
              </a:defRPr>
            </a:lvl1pPr>
            <a:extLst/>
          </a:lstStyle>
          <a:p>
            <a:r>
              <a:rPr kumimoji="0" lang="ru-RU"/>
              <a:t>Вопрос</a:t>
            </a:r>
          </a:p>
        </p:txBody>
      </p:sp>
      <p:sp>
        <p:nvSpPr>
          <p:cNvPr id="29" name="Answer Base"/>
          <p:cNvSpPr txBox="1"/>
          <p:nvPr userDrawn="1"/>
        </p:nvSpPr>
        <p:spPr>
          <a:xfrm>
            <a:off x="228600" y="1600200"/>
            <a:ext cx="8229600" cy="1293926"/>
          </a:xfrm>
          <a:prstGeom prst="rect">
            <a:avLst/>
          </a:prstGeom>
          <a:noFill/>
        </p:spPr>
        <p:txBody>
          <a:bodyPr wrap="square">
            <a:noAutofit/>
          </a:bodyPr>
          <a:lstStyle>
            <a:extLst/>
          </a:lstStyle>
          <a:p>
            <a:pPr marL="0" indent="0" algn="ctr" latinLnBrk="0">
              <a:spcBef>
                <a:spcPct val="20000"/>
              </a:spcBef>
              <a:buNone/>
            </a:pP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ПРАВИЛЬНО</a:t>
            </a:r>
            <a:r>
              <a:rPr kumimoji="0" lang="ru-RU" sz="7200" baseline="0">
                <a:solidFill>
                  <a:schemeClr val="tx1">
                    <a:alpha val="40000"/>
                  </a:schemeClr>
                </a:solidFill>
              </a:rPr>
              <a:t> </a:t>
            </a:r>
            <a:r>
              <a:rPr kumimoji="0" lang="ru-RU" sz="7200">
                <a:solidFill>
                  <a:schemeClr val="tx1">
                    <a:alpha val="40000"/>
                  </a:schemeClr>
                </a:solidFill>
              </a:rPr>
              <a:t>или НЕПРАВИЛЬНО?</a:t>
            </a:r>
          </a:p>
        </p:txBody>
      </p:sp>
      <p:sp>
        <p:nvSpPr>
          <p:cNvPr id="7" name="Answer"/>
          <p:cNvSpPr/>
          <p:nvPr userDrawn="1"/>
        </p:nvSpPr>
        <p:spPr>
          <a:xfrm>
            <a:off x="228600" y="1600200"/>
            <a:ext cx="82296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extLst/>
          </a:lstStyle>
          <a:p>
            <a:pPr algn="ctr"/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ПРАВИЛЬНО или </a:t>
            </a:r>
            <a:r>
              <a:rPr kumimoji="0" lang="ru-RU" sz="7200">
                <a:ln w="0">
                  <a:solidFill>
                    <a:srgbClr val="FFFFFF"/>
                  </a:solidFill>
                  <a:prstDash val="solid"/>
                </a:ln>
                <a:gradFill flip="none">
                  <a:gsLst>
                    <a:gs pos="40000">
                      <a:srgbClr val="FA8D3D">
                        <a:shade val="80000"/>
                      </a:srgbClr>
                    </a:gs>
                    <a:gs pos="45000">
                      <a:srgbClr val="FA8D3D">
                        <a:shade val="100000"/>
                      </a:srgbClr>
                    </a:gs>
                  </a:gsLst>
                  <a:lin ang="16200000"/>
                </a:gradFill>
                <a:effectLst>
                  <a:outerShdw blurRad="23036" dist="23036" dir="5400000" algn="tl">
                    <a:srgbClr val="656565">
                      <a:alpha val="65000"/>
                    </a:srgbClr>
                  </a:outerShdw>
                  <a:reflection blurRad="12700" stA="25000" endPos="55000" dist="5000" dir="5400000" sy="-100000" algn="bl" rotWithShape="0"/>
                </a:effectLst>
                <a:ea typeface="+mn-ea"/>
                <a:cs typeface="+mn-cs"/>
              </a:rPr>
              <a:t>НЕПРАВИЛЬНО</a:t>
            </a:r>
            <a:r>
              <a:rPr kumimoji="0" lang="ru-RU" sz="7200">
                <a:solidFill>
                  <a:prstClr val="white">
                    <a:alpha val="40000"/>
                  </a:prstClr>
                </a:solidFill>
                <a:ea typeface="+mn-ea"/>
                <a:cs typeface="+mn-cs"/>
              </a:rPr>
              <a:t>?</a:t>
            </a:r>
            <a:endParaRPr kumimoji="0"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7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опоставление элемен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4"/>
          <p:cNvSpPr>
            <a:spLocks noGrp="1"/>
          </p:cNvSpPr>
          <p:nvPr>
            <p:ph type="ftr" sz="quarter" idx="11"/>
          </p:nvPr>
        </p:nvSpPr>
        <p:spPr/>
        <p:txBody>
          <a:bodyPr vert="horz"/>
          <a:lstStyle>
            <a:extLst/>
          </a:lstStyle>
          <a:p>
            <a:endParaRPr kumimoji="0" lang="ru-RU"/>
          </a:p>
        </p:txBody>
      </p:sp>
      <p:sp>
        <p:nvSpPr>
          <p:cNvPr id="16" name="Rectangle 7"/>
          <p:cNvSpPr>
            <a:spLocks noGrp="1"/>
          </p:cNvSpPr>
          <p:nvPr>
            <p:ph type="body" sz="quarter" idx="13" hasCustomPrompt="1"/>
          </p:nvPr>
        </p:nvSpPr>
        <p:spPr>
          <a:xfrm>
            <a:off x="9144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1</a:t>
            </a:r>
          </a:p>
        </p:txBody>
      </p:sp>
      <p:sp>
        <p:nvSpPr>
          <p:cNvPr id="12" name="Rectangle 7"/>
          <p:cNvSpPr>
            <a:spLocks noGrp="1"/>
          </p:cNvSpPr>
          <p:nvPr>
            <p:ph type="body" sz="quarter" idx="14" hasCustomPrompt="1"/>
          </p:nvPr>
        </p:nvSpPr>
        <p:spPr>
          <a:xfrm>
            <a:off x="9144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2</a:t>
            </a:r>
          </a:p>
        </p:txBody>
      </p:sp>
      <p:sp>
        <p:nvSpPr>
          <p:cNvPr id="13" name="Rectangle 7"/>
          <p:cNvSpPr>
            <a:spLocks noGrp="1"/>
          </p:cNvSpPr>
          <p:nvPr>
            <p:ph type="body" sz="quarter" idx="15" hasCustomPrompt="1"/>
          </p:nvPr>
        </p:nvSpPr>
        <p:spPr>
          <a:xfrm>
            <a:off x="9144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3</a:t>
            </a:r>
          </a:p>
        </p:txBody>
      </p:sp>
      <p:sp>
        <p:nvSpPr>
          <p:cNvPr id="14" name="Rectangle 7"/>
          <p:cNvSpPr>
            <a:spLocks noGrp="1"/>
          </p:cNvSpPr>
          <p:nvPr>
            <p:ph type="body" sz="quarter" idx="16" hasCustomPrompt="1"/>
          </p:nvPr>
        </p:nvSpPr>
        <p:spPr>
          <a:xfrm>
            <a:off x="9144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4</a:t>
            </a:r>
          </a:p>
        </p:txBody>
      </p:sp>
      <p:sp>
        <p:nvSpPr>
          <p:cNvPr id="10" name="Rectangle 7"/>
          <p:cNvSpPr>
            <a:spLocks noGrp="1"/>
          </p:cNvSpPr>
          <p:nvPr>
            <p:ph type="body" sz="quarter" idx="17" hasCustomPrompt="1"/>
          </p:nvPr>
        </p:nvSpPr>
        <p:spPr>
          <a:xfrm>
            <a:off x="9144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Элемент 5</a:t>
            </a:r>
          </a:p>
        </p:txBody>
      </p:sp>
      <p:sp>
        <p:nvSpPr>
          <p:cNvPr id="20" name="Rectangle 3"/>
          <p:cNvSpPr>
            <a:spLocks noGrp="1"/>
          </p:cNvSpPr>
          <p:nvPr>
            <p:ph type="dt" sz="half" idx="10"/>
          </p:nvPr>
        </p:nvSpPr>
        <p:spPr/>
        <p:txBody>
          <a:bodyPr vert="horz"/>
          <a:lstStyle>
            <a:lvl1pPr algn="r" eaLnBrk="1" latinLnBrk="0" hangingPunct="1">
              <a:defRPr kumimoji="0" lang="ru-RU"/>
            </a:lvl1pPr>
            <a:extLst/>
          </a:lstStyle>
          <a:p>
            <a:fld id="{1BEBB2CB-903D-46EF-8227-E770ED8FF514}" type="datetimeFigureOut">
              <a:rPr/>
              <a:pPr/>
              <a:t>6/30/2006</a:t>
            </a:fld>
            <a:endParaRPr kumimoji="0" lang="ru-RU"/>
          </a:p>
        </p:txBody>
      </p:sp>
      <p:sp>
        <p:nvSpPr>
          <p:cNvPr id="15" name="Rectangle 7"/>
          <p:cNvSpPr>
            <a:spLocks noGrp="1"/>
          </p:cNvSpPr>
          <p:nvPr>
            <p:ph type="body" sz="quarter" idx="18" hasCustomPrompt="1"/>
          </p:nvPr>
        </p:nvSpPr>
        <p:spPr>
          <a:xfrm>
            <a:off x="4800600" y="20574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5</a:t>
            </a:r>
          </a:p>
        </p:txBody>
      </p:sp>
      <p:sp>
        <p:nvSpPr>
          <p:cNvPr id="17" name="Rectangle 7"/>
          <p:cNvSpPr>
            <a:spLocks noGrp="1"/>
          </p:cNvSpPr>
          <p:nvPr>
            <p:ph type="body" sz="quarter" idx="19" hasCustomPrompt="1"/>
          </p:nvPr>
        </p:nvSpPr>
        <p:spPr>
          <a:xfrm>
            <a:off x="4800600" y="29718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3</a:t>
            </a:r>
          </a:p>
        </p:txBody>
      </p:sp>
      <p:sp>
        <p:nvSpPr>
          <p:cNvPr id="18" name="Rectangle 7"/>
          <p:cNvSpPr>
            <a:spLocks noGrp="1"/>
          </p:cNvSpPr>
          <p:nvPr>
            <p:ph type="body" sz="quarter" idx="20" hasCustomPrompt="1"/>
          </p:nvPr>
        </p:nvSpPr>
        <p:spPr>
          <a:xfrm>
            <a:off x="4800600" y="38862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1</a:t>
            </a:r>
          </a:p>
        </p:txBody>
      </p:sp>
      <p:sp>
        <p:nvSpPr>
          <p:cNvPr id="19" name="Rectangle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600" y="48006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2</a:t>
            </a:r>
          </a:p>
        </p:txBody>
      </p:sp>
      <p:sp>
        <p:nvSpPr>
          <p:cNvPr id="21" name="Rectangle 7"/>
          <p:cNvSpPr>
            <a:spLocks noGrp="1"/>
          </p:cNvSpPr>
          <p:nvPr>
            <p:ph type="body" sz="quarter" idx="22" hasCustomPrompt="1"/>
          </p:nvPr>
        </p:nvSpPr>
        <p:spPr>
          <a:xfrm>
            <a:off x="4800600" y="5715000"/>
            <a:ext cx="2971800" cy="457200"/>
          </a:xfrm>
          <a:prstGeom prst="roundRect">
            <a:avLst>
              <a:gd name="adj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anchor="ctr"/>
          <a:lstStyle>
            <a:lvl1pPr algn="ctr" eaLnBrk="1" latinLnBrk="0" hangingPunct="1">
              <a:buFontTx/>
              <a:buNone/>
              <a:defRPr kumimoji="0" lang="ru-RU"/>
            </a:lvl1pPr>
            <a:lvl2pPr eaLnBrk="1" latinLnBrk="0" hangingPunct="1">
              <a:buFontTx/>
              <a:buChar char="•"/>
              <a:defRPr kumimoji="0" lang="ru-RU"/>
            </a:lvl2pPr>
            <a:lvl3pPr eaLnBrk="1" latinLnBrk="0" hangingPunct="1">
              <a:buFontTx/>
              <a:buChar char="•"/>
              <a:defRPr kumimoji="0" lang="ru-RU"/>
            </a:lvl3pPr>
            <a:lvl4pPr eaLnBrk="1" latinLnBrk="0" hangingPunct="1">
              <a:buFontTx/>
              <a:buChar char="•"/>
              <a:defRPr kumimoji="0" lang="ru-RU"/>
            </a:lvl4pPr>
            <a:lvl5pPr eaLnBrk="1" latinLnBrk="0" hangingPunct="1">
              <a:buFontTx/>
              <a:buChar char="•"/>
              <a:defRPr kumimoji="0" lang="ru-RU"/>
            </a:lvl5pPr>
            <a:extLst/>
          </a:lstStyle>
          <a:p>
            <a:pPr lvl="0"/>
            <a:r>
              <a:rPr kumimoji="0" lang="ru-RU"/>
              <a:t>Сопоставленный элемент 4</a:t>
            </a:r>
          </a:p>
        </p:txBody>
      </p:sp>
      <p:sp>
        <p:nvSpPr>
          <p:cNvPr id="11" name="Rectangle 2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 algn="l" eaLnBrk="1" latinLnBrk="0" hangingPunct="1">
              <a:defRPr kumimoji="0" lang="ru-RU" i="1" baseline="0"/>
            </a:lvl1pPr>
            <a:extLst/>
          </a:lstStyle>
          <a:p>
            <a:r>
              <a:rPr kumimoji="0" lang="ru-RU"/>
              <a:t>Введите вопрос</a:t>
            </a:r>
          </a:p>
        </p:txBody>
      </p:sp>
      <p:sp>
        <p:nvSpPr>
          <p:cNvPr id="7" name="Rectangle 5"/>
          <p:cNvSpPr>
            <a:spLocks noGrp="1"/>
          </p:cNvSpPr>
          <p:nvPr>
            <p:ph type="sldNum" sz="quarter" idx="12"/>
          </p:nvPr>
        </p:nvSpPr>
        <p:spPr/>
        <p:txBody>
          <a:bodyPr vert="horz"/>
          <a:lstStyle>
            <a:extLst/>
          </a:lstStyle>
          <a:p>
            <a:fld id="{C75B88FA-3392-4D65-A457-DB2A9953195B}" type="slidenum">
              <a:rPr/>
              <a:pPr/>
              <a:t>‹#›</a:t>
            </a:fld>
            <a:endParaRPr kumimoji="0" lang="ru-RU"/>
          </a:p>
        </p:txBody>
      </p:sp>
      <p:cxnSp>
        <p:nvCxnSpPr>
          <p:cNvPr id="23" name="Straight Connector 23"/>
          <p:cNvCxnSpPr>
            <a:stCxn id="16" idx="3"/>
            <a:endCxn id="18" idx="1"/>
          </p:cNvCxnSpPr>
          <p:nvPr/>
        </p:nvCxnSpPr>
        <p:spPr>
          <a:xfrm>
            <a:off x="3886200" y="22860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2" idx="3"/>
            <a:endCxn id="19" idx="1"/>
          </p:cNvCxnSpPr>
          <p:nvPr/>
        </p:nvCxnSpPr>
        <p:spPr>
          <a:xfrm>
            <a:off x="3886200" y="3200400"/>
            <a:ext cx="914400" cy="18288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0" name="Straight Connector 23"/>
          <p:cNvCxnSpPr>
            <a:stCxn id="13" idx="3"/>
            <a:endCxn id="17" idx="1"/>
          </p:cNvCxnSpPr>
          <p:nvPr/>
        </p:nvCxnSpPr>
        <p:spPr>
          <a:xfrm flipV="1">
            <a:off x="3886200" y="32004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4" name="Straight Connector 23"/>
          <p:cNvCxnSpPr>
            <a:stCxn id="14" idx="3"/>
            <a:endCxn id="21" idx="1"/>
          </p:cNvCxnSpPr>
          <p:nvPr/>
        </p:nvCxnSpPr>
        <p:spPr>
          <a:xfrm>
            <a:off x="3886200" y="5029200"/>
            <a:ext cx="914400" cy="9144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9" name="Straight Connector 23"/>
          <p:cNvCxnSpPr>
            <a:stCxn id="10" idx="3"/>
            <a:endCxn id="15" idx="1"/>
          </p:cNvCxnSpPr>
          <p:nvPr/>
        </p:nvCxnSpPr>
        <p:spPr>
          <a:xfrm flipV="1">
            <a:off x="3886200" y="2286000"/>
            <a:ext cx="914400" cy="3657600"/>
          </a:xfrm>
          <a:prstGeom prst="line">
            <a:avLst/>
          </a:prstGeom>
          <a:ln w="19050" cap="flat" cmpd="sng" algn="ctr">
            <a:solidFill>
              <a:schemeClr val="accent4">
                <a:shade val="50000"/>
              </a:schemeClr>
            </a:solidFill>
            <a:prstDash val="solid"/>
            <a:headEnd type="none" w="med" len="med"/>
            <a:tailEnd type="none" w="med" len="med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2"/>
          <p:cNvSpPr>
            <a:spLocks noGrp="1"/>
          </p:cNvSpPr>
          <p:nvPr>
            <p:ph type="title"/>
          </p:nvPr>
        </p:nvSpPr>
        <p:spPr>
          <a:xfrm>
            <a:off x="914400" y="457200"/>
            <a:ext cx="7696200" cy="114300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pPr eaLnBrk="1" latinLnBrk="0" hangingPunct="1"/>
            <a:r>
              <a:rPr kumimoji="0" lang="ru-RU" smtClean="0"/>
              <a:t>Образец заголовка</a:t>
            </a:r>
            <a:endParaRPr kumimoji="0" lang="en-US" smtClean="0"/>
          </a:p>
        </p:txBody>
      </p:sp>
      <p:sp>
        <p:nvSpPr>
          <p:cNvPr id="5" name="Rectangle 3"/>
          <p:cNvSpPr>
            <a:spLocks noGrp="1"/>
          </p:cNvSpPr>
          <p:nvPr>
            <p:ph type="body" idx="1"/>
          </p:nvPr>
        </p:nvSpPr>
        <p:spPr>
          <a:xfrm>
            <a:off x="914400" y="1905000"/>
            <a:ext cx="7467600" cy="42211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9" name="Rectangle 4"/>
          <p:cNvSpPr>
            <a:spLocks noGrp="1"/>
          </p:cNvSpPr>
          <p:nvPr>
            <p:ph type="dt" sz="half" idx="2"/>
          </p:nvPr>
        </p:nvSpPr>
        <p:spPr>
          <a:xfrm>
            <a:off x="6705600" y="6248400"/>
            <a:ext cx="1828800" cy="32385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100"/>
            </a:lvl1pPr>
            <a:extLst/>
          </a:lstStyle>
          <a:p>
            <a:pPr algn="r"/>
            <a:fld id="{8F67D422-08A8-451B-9A67-21962FC4B660}" type="datetimeFigureOut">
              <a:rPr kumimoji="0" lang="ru-RU" sz="1100"/>
              <a:pPr algn="r"/>
              <a:t>21.12.2013</a:t>
            </a:fld>
            <a:endParaRPr kumimoji="0" lang="ru-RU" sz="1050"/>
          </a:p>
        </p:txBody>
      </p:sp>
      <p:sp>
        <p:nvSpPr>
          <p:cNvPr id="18" name="Rectangle 5"/>
          <p:cNvSpPr>
            <a:spLocks noGrp="1"/>
          </p:cNvSpPr>
          <p:nvPr>
            <p:ph type="ftr" sz="quarter" idx="3"/>
          </p:nvPr>
        </p:nvSpPr>
        <p:spPr>
          <a:xfrm>
            <a:off x="457200" y="6248400"/>
            <a:ext cx="3260886" cy="323850"/>
          </a:xfrm>
          <a:prstGeom prst="rect">
            <a:avLst/>
          </a:prstGeom>
        </p:spPr>
        <p:txBody>
          <a:bodyPr vert="horz"/>
          <a:lstStyle>
            <a:lvl1pPr eaLnBrk="1" latinLnBrk="0" hangingPunct="1">
              <a:defRPr kumimoji="0" lang="ru-RU" sz="1200"/>
            </a:lvl1pPr>
            <a:extLst/>
          </a:lstStyle>
          <a:p>
            <a:endParaRPr kumimoji="0" lang="ru-RU" sz="120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8714936" y="6151098"/>
            <a:ext cx="429064" cy="457200"/>
          </a:xfrm>
          <a:prstGeom prst="rect">
            <a:avLst/>
          </a:prstGeom>
        </p:spPr>
        <p:txBody>
          <a:bodyPr vert="horz" anchor="ctr"/>
          <a:lstStyle>
            <a:lvl1pPr eaLnBrk="1" latinLnBrk="0" hangingPunct="1">
              <a:defRPr kumimoji="0" lang="ru-RU" sz="1200"/>
            </a:lvl1pPr>
            <a:extLst/>
          </a:lstStyle>
          <a:p>
            <a:fld id="{169B2101-2E9F-420A-91A3-890890D84497}" type="slidenum">
              <a:rPr kumimoji="0" lang="ru-RU" sz="1200"/>
              <a:pPr/>
              <a:t>‹#›</a:t>
            </a:fld>
            <a:endParaRPr kumimoji="0" lang="ru-RU" sz="1200"/>
          </a:p>
        </p:txBody>
      </p:sp>
      <p:grpSp>
        <p:nvGrpSpPr>
          <p:cNvPr id="2" name="Group 23"/>
          <p:cNvGrpSpPr/>
          <p:nvPr/>
        </p:nvGrpSpPr>
        <p:grpSpPr>
          <a:xfrm>
            <a:off x="11555" y="2000250"/>
            <a:ext cx="133350" cy="533400"/>
            <a:chOff x="0" y="2000250"/>
            <a:chExt cx="3733800" cy="533400"/>
          </a:xfrm>
        </p:grpSpPr>
        <p:sp>
          <p:nvSpPr>
            <p:cNvPr id="3" name="Rectangle 14"/>
            <p:cNvSpPr/>
            <p:nvPr/>
          </p:nvSpPr>
          <p:spPr>
            <a:xfrm>
              <a:off x="0" y="2381250"/>
              <a:ext cx="373380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8" name="Rectangle 14"/>
            <p:cNvSpPr/>
            <p:nvPr/>
          </p:nvSpPr>
          <p:spPr>
            <a:xfrm>
              <a:off x="0" y="2305050"/>
              <a:ext cx="373380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4" name="Rectangle 14"/>
            <p:cNvSpPr/>
            <p:nvPr/>
          </p:nvSpPr>
          <p:spPr>
            <a:xfrm>
              <a:off x="0" y="2228850"/>
              <a:ext cx="373380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2" name="Rectangle 14"/>
            <p:cNvSpPr/>
            <p:nvPr/>
          </p:nvSpPr>
          <p:spPr>
            <a:xfrm>
              <a:off x="0" y="2152650"/>
              <a:ext cx="373380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9" name="Rectangle 14"/>
            <p:cNvSpPr/>
            <p:nvPr/>
          </p:nvSpPr>
          <p:spPr>
            <a:xfrm>
              <a:off x="0" y="2076450"/>
              <a:ext cx="373380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1" name="Rectangle 14"/>
            <p:cNvSpPr/>
            <p:nvPr/>
          </p:nvSpPr>
          <p:spPr>
            <a:xfrm>
              <a:off x="0" y="20002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31" name="Rectangle 14"/>
            <p:cNvSpPr/>
            <p:nvPr/>
          </p:nvSpPr>
          <p:spPr>
            <a:xfrm>
              <a:off x="0" y="2457450"/>
              <a:ext cx="373380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grpSp>
        <p:nvGrpSpPr>
          <p:cNvPr id="10" name="Group 35"/>
          <p:cNvGrpSpPr/>
          <p:nvPr/>
        </p:nvGrpSpPr>
        <p:grpSpPr>
          <a:xfrm>
            <a:off x="8584055" y="2000250"/>
            <a:ext cx="552450" cy="542925"/>
            <a:chOff x="8667750" y="2000250"/>
            <a:chExt cx="476250" cy="542925"/>
          </a:xfrm>
        </p:grpSpPr>
        <p:sp>
          <p:nvSpPr>
            <p:cNvPr id="13" name="Rectangle 14"/>
            <p:cNvSpPr/>
            <p:nvPr/>
          </p:nvSpPr>
          <p:spPr>
            <a:xfrm>
              <a:off x="8667750" y="2381250"/>
              <a:ext cx="476250" cy="76200"/>
            </a:xfrm>
            <a:prstGeom prst="rect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24" name="Rectangle 14"/>
            <p:cNvSpPr/>
            <p:nvPr/>
          </p:nvSpPr>
          <p:spPr>
            <a:xfrm>
              <a:off x="8667750" y="2305050"/>
              <a:ext cx="476250" cy="76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9" name="Rectangle 14"/>
            <p:cNvSpPr/>
            <p:nvPr/>
          </p:nvSpPr>
          <p:spPr>
            <a:xfrm>
              <a:off x="8667750" y="2228850"/>
              <a:ext cx="476250" cy="762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30" name="Rectangle 14"/>
            <p:cNvSpPr/>
            <p:nvPr/>
          </p:nvSpPr>
          <p:spPr>
            <a:xfrm>
              <a:off x="8667750" y="2152650"/>
              <a:ext cx="476250" cy="762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7" name="Rectangle 14"/>
            <p:cNvSpPr/>
            <p:nvPr/>
          </p:nvSpPr>
          <p:spPr>
            <a:xfrm>
              <a:off x="8667750" y="2076450"/>
              <a:ext cx="476250" cy="76200"/>
            </a:xfrm>
            <a:prstGeom prst="rect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6" name="Rectangle 14"/>
            <p:cNvSpPr/>
            <p:nvPr/>
          </p:nvSpPr>
          <p:spPr>
            <a:xfrm>
              <a:off x="8667750" y="2000250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8667750" y="2466975"/>
              <a:ext cx="476250" cy="762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/>
              <a:endParaRPr kumimoji="0" lang="ru-RU"/>
            </a:p>
          </p:txBody>
        </p:sp>
      </p:grpSp>
      <p:sp>
        <p:nvSpPr>
          <p:cNvPr id="23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  <a:effectLst/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lang="ru-RU" sz="3600">
          <a:solidFill>
            <a:schemeClr val="tx1"/>
          </a:solidFill>
          <a:latin typeface="+mj-lt"/>
          <a:ea typeface="+mj-ea"/>
          <a:cs typeface="+mj-cs"/>
        </a:defRPr>
      </a:lvl1pPr>
      <a:lvl2pPr eaLnBrk="1" latinLnBrk="0" hangingPunct="1">
        <a:defRPr kumimoji="0" lang="ru-RU">
          <a:solidFill>
            <a:schemeClr val="tx2"/>
          </a:solidFill>
        </a:defRPr>
      </a:lvl2pPr>
      <a:lvl3pPr eaLnBrk="1" latinLnBrk="0" hangingPunct="1">
        <a:defRPr kumimoji="0" lang="ru-RU">
          <a:solidFill>
            <a:schemeClr val="tx2"/>
          </a:solidFill>
        </a:defRPr>
      </a:lvl3pPr>
      <a:lvl4pPr eaLnBrk="1" latinLnBrk="0" hangingPunct="1">
        <a:defRPr kumimoji="0" lang="ru-RU">
          <a:solidFill>
            <a:schemeClr val="tx2"/>
          </a:solidFill>
        </a:defRPr>
      </a:lvl4pPr>
      <a:lvl5pPr eaLnBrk="1" latinLnBrk="0" hangingPunct="1">
        <a:defRPr kumimoji="0" lang="ru-RU">
          <a:solidFill>
            <a:schemeClr val="tx2"/>
          </a:solidFill>
        </a:defRPr>
      </a:lvl5pPr>
      <a:lvl6pPr eaLnBrk="1" latinLnBrk="0" hangingPunct="1">
        <a:defRPr kumimoji="0" lang="ru-RU">
          <a:solidFill>
            <a:schemeClr val="tx2"/>
          </a:solidFill>
        </a:defRPr>
      </a:lvl6pPr>
      <a:lvl7pPr eaLnBrk="1" latinLnBrk="0" hangingPunct="1">
        <a:defRPr kumimoji="0" lang="ru-RU">
          <a:solidFill>
            <a:schemeClr val="tx2"/>
          </a:solidFill>
        </a:defRPr>
      </a:lvl7pPr>
      <a:lvl8pPr eaLnBrk="1" latinLnBrk="0" hangingPunct="1">
        <a:defRPr kumimoji="0" lang="ru-RU">
          <a:solidFill>
            <a:schemeClr val="tx2"/>
          </a:solidFill>
        </a:defRPr>
      </a:lvl8pPr>
      <a:lvl9pPr eaLnBrk="1" latinLnBrk="0" hangingPunct="1">
        <a:defRPr kumimoji="0" lang="ru-RU">
          <a:solidFill>
            <a:schemeClr val="tx2"/>
          </a:solidFill>
        </a:defRPr>
      </a:lvl9pPr>
      <a:extLst/>
    </p:titleStyle>
    <p:bodyStyle>
      <a:lvl1pPr marL="342900" indent="-3429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har char="–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har char="»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har char="•"/>
        <a:defRPr kumimoji="0" lang="ru-RU" sz="20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ru-RU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4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12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3810000"/>
          </a:xfrm>
        </p:spPr>
        <p:txBody>
          <a:bodyPr>
            <a:normAutofit/>
          </a:bodyPr>
          <a:lstStyle>
            <a:extLst/>
          </a:lstStyle>
          <a:p>
            <a:r>
              <a:rPr sz="5400" smtClean="0">
                <a:latin typeface="Times New Roman" pitchFamily="18" charset="0"/>
                <a:cs typeface="Times New Roman" pitchFamily="18" charset="0"/>
              </a:rPr>
              <a:t>ИНТЕЛЕКТУАЛЬНАЯ ИГРА</a:t>
            </a:r>
            <a:br>
              <a:rPr sz="5400" smtClean="0">
                <a:latin typeface="Times New Roman" pitchFamily="18" charset="0"/>
                <a:cs typeface="Times New Roman" pitchFamily="18" charset="0"/>
              </a:rPr>
            </a:br>
            <a:r>
              <a:rPr sz="5400" smtClean="0">
                <a:latin typeface="Times New Roman" pitchFamily="18" charset="0"/>
                <a:cs typeface="Times New Roman" pitchFamily="18" charset="0"/>
              </a:rPr>
              <a:t>по</a:t>
            </a:r>
            <a:br>
              <a:rPr sz="5400" smtClean="0">
                <a:latin typeface="Times New Roman" pitchFamily="18" charset="0"/>
                <a:cs typeface="Times New Roman" pitchFamily="18" charset="0"/>
              </a:rPr>
            </a:br>
            <a:r>
              <a:rPr sz="5400" smtClean="0">
                <a:latin typeface="Times New Roman" pitchFamily="18" charset="0"/>
                <a:cs typeface="Times New Roman" pitchFamily="18" charset="0"/>
              </a:rPr>
              <a:t>ИНФОРМАТИКЕ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Rectangle 25"/>
          <p:cNvSpPr>
            <a:spLocks noGrp="1"/>
          </p:cNvSpPr>
          <p:nvPr>
            <p:ph type="subTitle" idx="1"/>
          </p:nvPr>
        </p:nvSpPr>
        <p:spPr>
          <a:xfrm>
            <a:off x="457200" y="4114800"/>
            <a:ext cx="8098302" cy="2514600"/>
          </a:xfrm>
        </p:spPr>
        <p:txBody>
          <a:bodyPr>
            <a:normAutofit fontScale="92500" lnSpcReduction="10000"/>
          </a:bodyPr>
          <a:lstStyle>
            <a:extLst/>
          </a:lstStyle>
          <a:p>
            <a:pPr algn="ctr"/>
            <a:endParaRPr lang="ru-RU" dirty="0" smtClean="0"/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Разработала: Мамедова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Санубар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Абдулрагим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кызы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sz="2400" b="1" smtClean="0">
                <a:latin typeface="Times New Roman" pitchFamily="18" charset="0"/>
                <a:cs typeface="Times New Roman" pitchFamily="18" charset="0"/>
              </a:rPr>
              <a:t>Педагог по информатике-математике</a:t>
            </a:r>
          </a:p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</a:t>
            </a:r>
            <a:r>
              <a:rPr sz="2400" b="1" smtClean="0">
                <a:latin typeface="Times New Roman" pitchFamily="18" charset="0"/>
                <a:cs typeface="Times New Roman" pitchFamily="18" charset="0"/>
              </a:rPr>
              <a:t>колы-лицея №267 г.Баку</a:t>
            </a:r>
          </a:p>
          <a:p>
            <a:pPr algn="ctr"/>
            <a:endParaRPr sz="2400" b="1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sz="2400" b="1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sz="2400" b="1" smtClean="0">
                <a:latin typeface="Times New Roman" pitchFamily="18" charset="0"/>
                <a:cs typeface="Times New Roman" pitchFamily="18" charset="0"/>
              </a:rPr>
              <a:t>2013г.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2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4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12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4724400"/>
          </a:xfrm>
        </p:spPr>
        <p:txBody>
          <a:bodyPr>
            <a:prstTxWarp prst="textCanUp">
              <a:avLst/>
            </a:prstTxWarp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extLst/>
          </a:lstStyle>
          <a:p>
            <a:r>
              <a:rPr lang="ru-RU" sz="54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БРЕЙН-РИНГ</a:t>
            </a:r>
            <a:br>
              <a:rPr lang="ru-RU" sz="54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по</a:t>
            </a:r>
            <a:br>
              <a:rPr lang="ru-RU" sz="54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54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ИНФОРМАТИКЕ</a:t>
            </a:r>
            <a:endParaRPr lang="ru-RU" sz="540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4"/>
          <p:cNvSpPr txBox="1"/>
          <p:nvPr/>
        </p:nvSpPr>
        <p:spPr>
          <a:xfrm>
            <a:off x="914400" y="1066800"/>
            <a:ext cx="7543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extLst/>
          </a:lstStyle>
          <a:p>
            <a:pPr marL="0" indent="0">
              <a:buNone/>
            </a:pPr>
            <a:endParaRPr lang="ru-RU" sz="2800"/>
          </a:p>
        </p:txBody>
      </p:sp>
      <p:sp>
        <p:nvSpPr>
          <p:cNvPr id="28" name="Rectangle 6"/>
          <p:cNvSpPr>
            <a:spLocks noGrp="1"/>
          </p:cNvSpPr>
          <p:nvPr>
            <p:ph type="title"/>
          </p:nvPr>
        </p:nvSpPr>
        <p:spPr>
          <a:xfrm>
            <a:off x="914400" y="0"/>
            <a:ext cx="7696200" cy="685800"/>
          </a:xfrm>
        </p:spPr>
        <p:txBody>
          <a:bodyPr>
            <a:normAutofit/>
          </a:bodyPr>
          <a:lstStyle>
            <a:extLst/>
          </a:lstStyle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МАРАФОН: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8"/>
          <p:cNvSpPr>
            <a:spLocks noGrp="1"/>
          </p:cNvSpPr>
          <p:nvPr>
            <p:ph idx="1"/>
          </p:nvPr>
        </p:nvSpPr>
        <p:spPr>
          <a:xfrm>
            <a:off x="228600" y="609600"/>
            <a:ext cx="8763000" cy="60960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>
            <a:extLst/>
          </a:lstStyle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Сведения, которые человек получает от окружающей природы и общества.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 Устройства ввода информации в компьютер.  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 Последовательность   действий   со        строго определенными правилами выполнения.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Поименованная   область   на  диске, содержащая определенную информацию.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Наименьшая единица информации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Технические устройства, осуществляющие передачу звуковой информации.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Предприятие связи, осуществляющее передачу текстовой информации.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Назовите фамилию известного ученого, честь которого назван язык программирования.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Устройство, позволяющее печатать информацию, записанную в памяти компьютера.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 Человек, составляющий программы.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smtClean="0">
                <a:latin typeface="Times New Roman" pitchFamily="18" charset="0"/>
                <a:cs typeface="Times New Roman" pitchFamily="18" charset="0"/>
              </a:rPr>
              <a:t> Устройство, позволяющее считывать в память ПК графическое изображение.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4"/>
          <p:cNvSpPr txBox="1"/>
          <p:nvPr/>
        </p:nvSpPr>
        <p:spPr>
          <a:xfrm>
            <a:off x="914400" y="1066800"/>
            <a:ext cx="7543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extLst/>
          </a:lstStyle>
          <a:p>
            <a:pPr marL="0" indent="0">
              <a:buNone/>
            </a:pPr>
            <a:endParaRPr lang="ru-RU" sz="2800"/>
          </a:p>
        </p:txBody>
      </p:sp>
      <p:sp>
        <p:nvSpPr>
          <p:cNvPr id="28" name="Rectangle 6"/>
          <p:cNvSpPr>
            <a:spLocks noGrp="1"/>
          </p:cNvSpPr>
          <p:nvPr>
            <p:ph type="title"/>
          </p:nvPr>
        </p:nvSpPr>
        <p:spPr>
          <a:xfrm>
            <a:off x="914400" y="152400"/>
            <a:ext cx="7696200" cy="990600"/>
          </a:xfrm>
        </p:spPr>
        <p:txBody>
          <a:bodyPr>
            <a:normAutofit fontScale="90000"/>
          </a:bodyPr>
          <a:lstStyle>
            <a:extLst/>
          </a:lstStyle>
          <a:p>
            <a:pPr algn="ctr"/>
            <a:r>
              <a:rPr sz="3200" b="1" smtClean="0">
                <a:latin typeface="Times New Roman" pitchFamily="18" charset="0"/>
                <a:cs typeface="Times New Roman" pitchFamily="18" charset="0"/>
              </a:rPr>
              <a:t>ОТВЕТЫ</a:t>
            </a:r>
            <a:br>
              <a:rPr sz="3200" b="1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МАРАФОНА: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Rectangle 8"/>
          <p:cNvSpPr>
            <a:spLocks noGrp="1"/>
          </p:cNvSpPr>
          <p:nvPr>
            <p:ph idx="1"/>
          </p:nvPr>
        </p:nvSpPr>
        <p:spPr>
          <a:xfrm>
            <a:off x="533400" y="1752600"/>
            <a:ext cx="8153400" cy="4724400"/>
          </a:xfrm>
          <a:ln>
            <a:solidFill>
              <a:schemeClr val="tx1"/>
            </a:solidFill>
          </a:ln>
        </p:spPr>
        <p:txBody>
          <a:bodyPr>
            <a:noAutofit/>
          </a:bodyPr>
          <a:lstStyle>
            <a:extLst/>
          </a:lstStyle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Информация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Клавиатура, мышь, сканер, джойстик и др.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Алгоритм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Файл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Бит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Колонки, магнитофон и др.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Почта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Паскаль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Принтер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Программист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+mj-lt"/>
              <a:buAutoNum type="arabicPeriod"/>
            </a:pPr>
            <a:r>
              <a:rPr sz="2400" b="1" smtClean="0">
                <a:latin typeface="Times New Roman" pitchFamily="18" charset="0"/>
                <a:cs typeface="Times New Roman" pitchFamily="18" charset="0"/>
              </a:rPr>
              <a:t>Сканер</a:t>
            </a:r>
            <a:endParaRPr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>
            <a:spLocks noGrp="1"/>
          </p:cNvSpPr>
          <p:nvPr>
            <p:ph type="title"/>
          </p:nvPr>
        </p:nvSpPr>
        <p:spPr>
          <a:xfrm rot="20205521">
            <a:off x="-53314" y="1750361"/>
            <a:ext cx="9326827" cy="2214277"/>
          </a:xfrm>
        </p:spPr>
        <p:txBody>
          <a:bodyPr>
            <a:prstTxWarp prst="textCanUp">
              <a:avLst/>
            </a:prstTxWarp>
            <a:normAutofit/>
          </a:bodyPr>
          <a:lstStyle>
            <a:extLst/>
          </a:lstStyle>
          <a:p>
            <a:r>
              <a:rPr lang="ru-RU" dirty="0" smtClean="0"/>
              <a:t>ДУМАЙ!</a:t>
            </a:r>
            <a:endParaRPr lang="ru-RU" dirty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228600" y="1752600"/>
            <a:ext cx="8305800" cy="22860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>
            <a:extLst/>
          </a:lstStyle>
          <a:p>
            <a:pPr marL="342900" lvl="0" indent="-342900" algn="ctr">
              <a:spcBef>
                <a:spcPct val="20000"/>
              </a:spcBef>
              <a:buFont typeface="Arial" pitchFamily="34" charset="0"/>
              <a:buChar char="•"/>
              <a:defRPr lang="ru-RU"/>
            </a:pPr>
            <a:r>
              <a:rPr sz="2000" b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sz="2800" b="1" smtClean="0">
                <a:latin typeface="Times New Roman" pitchFamily="18" charset="0"/>
                <a:cs typeface="Times New Roman" pitchFamily="18" charset="0"/>
              </a:rPr>
              <a:t>Когда появился манипулятор типа “мышь”, то для него в русском языке некоторое время использовалось название по имени персонажа известной русской сказки? Назовите имя этого персонажа.</a:t>
            </a:r>
            <a:endParaRPr kumimoji="0" lang="ru-RU" sz="2800" b="0" i="0" u="none" strike="noStrike" kern="0" cap="none" spc="0" normalizeH="0" baseline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lang="ru-RU"/>
            </a:pPr>
            <a:endParaRPr kumimoji="0" lang="ru-RU" sz="2000" b="0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762000" y="2971800"/>
            <a:ext cx="7086600" cy="12954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lang="ru-RU"/>
            </a:pPr>
            <a:endParaRPr kumimoji="0" lang="ru-RU" sz="2000" b="0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62000" y="1905000"/>
            <a:ext cx="7391400" cy="138499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sz="2800" b="1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pPr lvl="0" algn="ctr"/>
            <a:r>
              <a:rPr sz="2800" b="1" smtClean="0">
                <a:latin typeface="Times New Roman" pitchFamily="18" charset="0"/>
                <a:cs typeface="Times New Roman" pitchFamily="18" charset="0"/>
              </a:rPr>
              <a:t>“Колобок” (источник – Математический энциклопедический словарь, 1988 г.)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685800" y="1828800"/>
            <a:ext cx="7467600" cy="13716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Autofit/>
          </a:bodyPr>
          <a:lstStyle>
            <a:extLst/>
          </a:lstStyle>
          <a:p>
            <a:pPr marL="342900" lvl="0" indent="-342900" algn="ctr">
              <a:spcBef>
                <a:spcPct val="20000"/>
              </a:spcBef>
              <a:buFont typeface="Arial"/>
              <a:buChar char="•"/>
              <a:defRPr lang="ru-RU"/>
            </a:pPr>
            <a:r>
              <a:rPr sz="2800" b="1" smtClean="0">
                <a:latin typeface="Times New Roman" pitchFamily="18" charset="0"/>
                <a:cs typeface="Times New Roman" pitchFamily="18" charset="0"/>
              </a:rPr>
              <a:t>Какая связь между городом в Англии, ружьем калибра 30 х 30 и одним из элементов компьютера?</a:t>
            </a:r>
            <a:endParaRPr kumimoji="0" lang="ru-RU" sz="2800" b="0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685800" y="1752600"/>
            <a:ext cx="7086600" cy="1295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 fontScale="92500" lnSpcReduction="20000"/>
          </a:bodyPr>
          <a:lstStyle>
            <a:extLst/>
          </a:lstStyle>
          <a:p>
            <a:pPr marL="342900" indent="-342900" algn="ctr">
              <a:spcBef>
                <a:spcPct val="20000"/>
              </a:spcBef>
              <a:defRPr lang="ru-RU"/>
            </a:pPr>
            <a:r>
              <a:rPr sz="3200" b="1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pPr marL="342900" indent="-342900" algn="ctr">
              <a:spcBef>
                <a:spcPct val="20000"/>
              </a:spcBef>
              <a:defRPr lang="ru-RU"/>
            </a:pPr>
            <a:r>
              <a:rPr sz="3200" b="1" smtClean="0">
                <a:latin typeface="Times New Roman" pitchFamily="18" charset="0"/>
                <a:cs typeface="Times New Roman" pitchFamily="18" charset="0"/>
              </a:rPr>
              <a:t>Они все связаны со словом “винчестер”.</a:t>
            </a:r>
            <a:endParaRPr kumimoji="0" lang="ru-RU" sz="3200" b="1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 lang="ru-RU"/>
            </a:pPr>
            <a:endParaRPr kumimoji="0" lang="ru-RU" sz="2000" b="0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609600" y="1752600"/>
            <a:ext cx="7086600" cy="2057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Autofit/>
          </a:bodyPr>
          <a:lstStyle>
            <a:extLst/>
          </a:lstStyle>
          <a:p>
            <a:pPr marL="342900" lvl="0" indent="-342900" algn="ctr">
              <a:spcBef>
                <a:spcPct val="20000"/>
              </a:spcBef>
              <a:buFont typeface="Arial"/>
              <a:buChar char="•"/>
              <a:defRPr lang="ru-RU"/>
            </a:pPr>
            <a:r>
              <a:rPr sz="2800" b="1" smtClean="0">
                <a:latin typeface="Times New Roman" pitchFamily="18" charset="0"/>
                <a:cs typeface="Times New Roman" pitchFamily="18" charset="0"/>
              </a:rPr>
              <a:t>Программист попал в армию. Какой вопрос он задаст офицеру, давшему команду: “По порядку номеров – рассчитайся!”?</a:t>
            </a:r>
            <a:endParaRPr kumimoji="0" lang="ru-RU" sz="2800" b="0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762000" y="1752600"/>
            <a:ext cx="7086600" cy="1295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>
            <a:extLst/>
          </a:lstStyle>
          <a:p>
            <a:pPr marL="342900" lvl="0" indent="-342900" algn="ctr">
              <a:spcBef>
                <a:spcPct val="20000"/>
              </a:spcBef>
              <a:defRPr lang="ru-RU"/>
            </a:pPr>
            <a:r>
              <a:rPr sz="2800" b="1" smtClean="0">
                <a:latin typeface="Times New Roman" pitchFamily="18" charset="0"/>
                <a:cs typeface="Times New Roman" pitchFamily="18" charset="0"/>
              </a:rPr>
              <a:t>ОТВЕТ:</a:t>
            </a:r>
          </a:p>
          <a:p>
            <a:pPr marL="342900" lvl="0" indent="-342900" algn="ctr">
              <a:spcBef>
                <a:spcPct val="20000"/>
              </a:spcBef>
              <a:defRPr lang="ru-RU"/>
            </a:pPr>
            <a:r>
              <a:rPr sz="2800" b="1" smtClean="0">
                <a:latin typeface="Times New Roman" pitchFamily="18" charset="0"/>
                <a:cs typeface="Times New Roman" pitchFamily="18" charset="0"/>
              </a:rPr>
              <a:t>“А в какой системе счисления считать?”</a:t>
            </a:r>
            <a:endParaRPr kumimoji="0" lang="ru-RU" sz="2800" b="1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609600" y="533400"/>
            <a:ext cx="7772400" cy="58674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marL="342900" lvl="0" indent="-342900" algn="ctr">
              <a:spcBef>
                <a:spcPct val="20000"/>
              </a:spcBef>
              <a:buFont typeface="Arial" pitchFamily="34" charset="0"/>
              <a:buChar char="•"/>
              <a:defRPr lang="ru-RU"/>
            </a:pPr>
            <a:r>
              <a:rPr sz="2800" b="1" smtClean="0"/>
              <a:t>Перед вами - две колонки слов и словосочетаний Необходимо найти пары слов (по одному из каждой колонки), являющиеся синонимами.</a:t>
            </a:r>
          </a:p>
          <a:p>
            <a:pPr marL="342900" lvl="0" indent="-342900" algn="ctr">
              <a:spcBef>
                <a:spcPct val="20000"/>
              </a:spcBef>
              <a:defRPr lang="ru-RU"/>
            </a:pPr>
            <a:endParaRPr sz="2800" b="1" smtClean="0"/>
          </a:p>
          <a:p>
            <a:pPr marL="342900" lvl="0" indent="-342900" algn="ctr">
              <a:spcBef>
                <a:spcPct val="20000"/>
              </a:spcBef>
              <a:defRPr lang="ru-RU"/>
            </a:pPr>
            <a:endParaRPr sz="2800" b="1" smtClean="0"/>
          </a:p>
          <a:p>
            <a:pPr marL="342900" lvl="0" indent="-342900" algn="ctr">
              <a:spcBef>
                <a:spcPct val="20000"/>
              </a:spcBef>
              <a:defRPr lang="ru-RU"/>
            </a:pPr>
            <a:endParaRPr sz="2800" b="1" smtClean="0"/>
          </a:p>
          <a:p>
            <a:pPr marL="342900" lvl="0" indent="-342900" algn="ctr">
              <a:spcBef>
                <a:spcPct val="20000"/>
              </a:spcBef>
              <a:defRPr lang="ru-RU"/>
            </a:pPr>
            <a:endParaRPr kumimoji="0" lang="ru-RU" sz="2800" b="1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371600" y="2438400"/>
          <a:ext cx="6248400" cy="3962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3124200"/>
              </a:tblGrid>
              <a:tr h="440267"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Винчестер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1.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CD-ROM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4026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2.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Дискета.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2. </a:t>
                      </a:r>
                      <a:r>
                        <a:rPr lang="en-US" b="1" dirty="0" smtClean="0">
                          <a:solidFill>
                            <a:srgbClr val="FF0000"/>
                          </a:solidFill>
                        </a:rPr>
                        <a:t>RAM.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026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3. Лазерный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диск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3.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Графопостроитель.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026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4. Монитор.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4.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Иконка.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026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5. ОЗУ.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5. Каталог.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026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6. Папка.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6. Жесткий </a:t>
                      </a:r>
                      <a:r>
                        <a:rPr lang="ru-RU" b="1" dirty="0" err="1" smtClean="0">
                          <a:solidFill>
                            <a:srgbClr val="FF0000"/>
                          </a:solidFill>
                        </a:rPr>
                        <a:t>магн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. диск.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026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7. Пиктограмма.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7.</a:t>
                      </a:r>
                      <a:r>
                        <a:rPr lang="ru-RU" b="1" baseline="0" dirty="0" smtClean="0">
                          <a:solidFill>
                            <a:srgbClr val="FF0000"/>
                          </a:solidFill>
                        </a:rPr>
                        <a:t> Дисплей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026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8. Плоттер.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8. Компьютер.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440267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9. ЭВМ.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9. Гибкий </a:t>
                      </a:r>
                      <a:r>
                        <a:rPr lang="ru-RU" b="1" dirty="0" err="1" smtClean="0">
                          <a:solidFill>
                            <a:srgbClr val="FF0000"/>
                          </a:solidFill>
                        </a:rPr>
                        <a:t>магн</a:t>
                      </a:r>
                      <a:r>
                        <a:rPr lang="ru-RU" b="1" dirty="0" smtClean="0">
                          <a:solidFill>
                            <a:srgbClr val="FF0000"/>
                          </a:solidFill>
                        </a:rPr>
                        <a:t>. диск.</a:t>
                      </a:r>
                      <a:endParaRPr lang="en-US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762000" y="1752600"/>
            <a:ext cx="7315200" cy="1295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 fontScale="92500"/>
          </a:bodyPr>
          <a:lstStyle>
            <a:extLst/>
          </a:lstStyle>
          <a:p>
            <a:pPr marL="342900" indent="-342900" algn="ctr">
              <a:spcBef>
                <a:spcPct val="20000"/>
              </a:spcBef>
              <a:defRPr lang="ru-RU"/>
            </a:pPr>
            <a:r>
              <a:rPr sz="3000" b="1" smtClean="0"/>
              <a:t>ОТВЕТ:</a:t>
            </a:r>
          </a:p>
          <a:p>
            <a:pPr marL="342900" indent="-342900" algn="ctr">
              <a:spcBef>
                <a:spcPct val="20000"/>
              </a:spcBef>
              <a:defRPr lang="ru-RU"/>
            </a:pPr>
            <a:r>
              <a:rPr sz="3000" b="1" smtClean="0"/>
              <a:t>1-6, 2-9, 3-1, 4-7, 5-2, 6-5, 7-4, 8-3, 9-8.</a:t>
            </a:r>
            <a:endParaRPr lang="en-US" sz="3000" b="1" dirty="0" smtClean="0"/>
          </a:p>
          <a:p>
            <a:pPr marL="342900" lvl="0" indent="-342900" algn="ctr">
              <a:spcBef>
                <a:spcPct val="20000"/>
              </a:spcBef>
              <a:defRPr lang="ru-RU"/>
            </a:pPr>
            <a:endParaRPr kumimoji="0" lang="ru-RU" sz="2800" b="1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381000" y="533400"/>
            <a:ext cx="7924800" cy="5943600"/>
          </a:xfrm>
          <a:prstGeom prst="rect">
            <a:avLst/>
          </a:prstGeom>
        </p:spPr>
        <p:txBody>
          <a:bodyPr vert="horz">
            <a:noAutofit/>
          </a:bodyPr>
          <a:lstStyle>
            <a:extLst/>
          </a:lstStyle>
          <a:p>
            <a:pPr algn="ctr">
              <a:buFont typeface="Arial" pitchFamily="34" charset="0"/>
              <a:buChar char="•"/>
            </a:pPr>
            <a:r>
              <a:rPr sz="2800" b="1" smtClean="0">
                <a:latin typeface="Times New Roman" pitchFamily="18" charset="0"/>
                <a:cs typeface="Times New Roman" pitchFamily="18" charset="0"/>
              </a:rPr>
              <a:t> Целое и часть.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sz="2800" b="1" smtClean="0">
                <a:latin typeface="Times New Roman" pitchFamily="18" charset="0"/>
                <a:cs typeface="Times New Roman" pitchFamily="18" charset="0"/>
              </a:rPr>
              <a:t>Для каждого из терминов, представленных в левой колонке, необходимо в правой колонке указать понятие, являющееся его составной частью.</a:t>
            </a:r>
          </a:p>
          <a:p>
            <a:pPr algn="ctr"/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143000" y="2819400"/>
          <a:ext cx="6248400" cy="3810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3124200"/>
              </a:tblGrid>
              <a:tr h="54428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1. Байт.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Файл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2. Системный блок.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2. Кнопка.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3. Клавиатура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3. Цифра.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4. Меню.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4. Бит.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5. Папка.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5. Клавиша.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6.</a:t>
                      </a:r>
                      <a:r>
                        <a:rPr lang="ru-RU" sz="2000" b="1" baseline="0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 Число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6. Дисковод.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4286"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7. «Мышь».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itchFamily="18" charset="0"/>
                        </a:rPr>
                        <a:t>7. Пункт.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5"/>
          <p:cNvSpPr txBox="1">
            <a:spLocks/>
          </p:cNvSpPr>
          <p:nvPr/>
        </p:nvSpPr>
        <p:spPr>
          <a:xfrm>
            <a:off x="762000" y="1752600"/>
            <a:ext cx="7086600" cy="129540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>
            <a:normAutofit/>
          </a:bodyPr>
          <a:lstStyle>
            <a:extLst/>
          </a:lstStyle>
          <a:p>
            <a:pPr marL="342900" indent="-342900" algn="ctr">
              <a:spcBef>
                <a:spcPct val="20000"/>
              </a:spcBef>
              <a:defRPr lang="ru-RU"/>
            </a:pPr>
            <a:r>
              <a:rPr sz="2800" b="1" smtClean="0"/>
              <a:t>ОТВЕТ:</a:t>
            </a:r>
          </a:p>
          <a:p>
            <a:pPr marL="342900" indent="-342900" algn="ctr">
              <a:spcBef>
                <a:spcPct val="20000"/>
              </a:spcBef>
              <a:defRPr lang="ru-RU"/>
            </a:pPr>
            <a:r>
              <a:rPr sz="2800" b="1" smtClean="0"/>
              <a:t>1-4, 2-6, 3-5, 4-7, 5-1, 6-3, 7-2.</a:t>
            </a:r>
            <a:endParaRPr lang="en-US" sz="2800" b="1" dirty="0" smtClean="0"/>
          </a:p>
          <a:p>
            <a:pPr marL="342900" lvl="0" indent="-342900" algn="ctr">
              <a:spcBef>
                <a:spcPct val="20000"/>
              </a:spcBef>
              <a:defRPr lang="ru-RU"/>
            </a:pPr>
            <a:endParaRPr kumimoji="0" lang="ru-RU" sz="2800" b="1" i="0" u="none" strike="noStrike" kern="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val 28"/>
          <p:cNvSpPr/>
          <p:nvPr/>
        </p:nvSpPr>
        <p:spPr>
          <a:xfrm>
            <a:off x="8572500" y="6038850"/>
            <a:ext cx="152400" cy="152400"/>
          </a:xfrm>
          <a:prstGeom prst="ellipse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27" name="Oval 28"/>
          <p:cNvSpPr/>
          <p:nvPr/>
        </p:nvSpPr>
        <p:spPr>
          <a:xfrm>
            <a:off x="8572500" y="6324600"/>
            <a:ext cx="152400" cy="152400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4" name="Oval 28"/>
          <p:cNvSpPr/>
          <p:nvPr/>
        </p:nvSpPr>
        <p:spPr>
          <a:xfrm>
            <a:off x="8572500" y="5476875"/>
            <a:ext cx="152400" cy="1524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12" name="Oval 28"/>
          <p:cNvSpPr/>
          <p:nvPr/>
        </p:nvSpPr>
        <p:spPr>
          <a:xfrm>
            <a:off x="8572500" y="5753100"/>
            <a:ext cx="152400" cy="152400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ru-RU"/>
          </a:p>
        </p:txBody>
      </p:sp>
      <p:sp>
        <p:nvSpPr>
          <p:cNvPr id="10" name="Rectangle 24"/>
          <p:cNvSpPr>
            <a:spLocks noGrp="1"/>
          </p:cNvSpPr>
          <p:nvPr>
            <p:ph type="ctrTitle"/>
          </p:nvPr>
        </p:nvSpPr>
        <p:spPr>
          <a:xfrm>
            <a:off x="0" y="304800"/>
            <a:ext cx="9144000" cy="4724400"/>
          </a:xfrm>
        </p:spPr>
        <p:txBody>
          <a:bodyPr>
            <a:prstTxWarp prst="textDoubleWave1">
              <a:avLst/>
            </a:prstTxWarp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>
            <a:extLst/>
          </a:lstStyle>
          <a:p>
            <a:r>
              <a:rPr lang="ru-RU" sz="4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РЕШИ</a:t>
            </a:r>
            <a:br>
              <a:rPr lang="ru-RU" sz="4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0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БЛОК -СХЕМЫ</a:t>
            </a:r>
            <a:endParaRPr lang="ru-RU" sz="40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85800" y="1143000"/>
            <a:ext cx="39624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buClrTx/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400" b="1" smtClean="0">
                <a:solidFill>
                  <a:srgbClr val="FFFFCC"/>
                </a:solidFill>
              </a:rPr>
              <a:t>Укажите пропущенную команду, если в результате работы было получено число 60.</a:t>
            </a:r>
            <a:endParaRPr sz="2400" b="1" dirty="0">
              <a:solidFill>
                <a:srgbClr val="FFFFCC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638800" y="228600"/>
            <a:ext cx="2209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НАЧАЛО</a:t>
            </a: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5715000" y="1295400"/>
            <a:ext cx="2057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</a:t>
            </a:r>
            <a:r>
              <a:rPr smtClean="0"/>
              <a:t>=6</a:t>
            </a: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5791200" y="22860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У=8</a:t>
            </a:r>
            <a:endParaRPr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5791200" y="33528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Z=?</a:t>
            </a:r>
            <a:endParaRPr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5791200" y="4419600"/>
            <a:ext cx="19812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</a:t>
            </a:r>
            <a:r>
              <a:rPr smtClean="0"/>
              <a:t>=</a:t>
            </a:r>
            <a:r>
              <a:rPr lang="en-US" dirty="0" smtClean="0"/>
              <a:t>Z+12</a:t>
            </a:r>
            <a:endParaRPr lang="en-US" dirty="0"/>
          </a:p>
        </p:txBody>
      </p:sp>
      <p:sp>
        <p:nvSpPr>
          <p:cNvPr id="19" name="Блок-схема: данные 18"/>
          <p:cNvSpPr/>
          <p:nvPr/>
        </p:nvSpPr>
        <p:spPr>
          <a:xfrm>
            <a:off x="5791200" y="5334000"/>
            <a:ext cx="1981200" cy="3810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Z</a:t>
            </a:r>
            <a:endParaRPr lang="en-US" dirty="0"/>
          </a:p>
        </p:txBody>
      </p:sp>
      <p:sp>
        <p:nvSpPr>
          <p:cNvPr id="20" name="Овал 19"/>
          <p:cNvSpPr/>
          <p:nvPr/>
        </p:nvSpPr>
        <p:spPr>
          <a:xfrm>
            <a:off x="5715000" y="6248400"/>
            <a:ext cx="2209800" cy="609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КОНЕЦ</a:t>
            </a:r>
            <a:endParaRPr lang="en-US" dirty="0"/>
          </a:p>
        </p:txBody>
      </p:sp>
      <p:cxnSp>
        <p:nvCxnSpPr>
          <p:cNvPr id="25" name="Прямая со стрелкой 24"/>
          <p:cNvCxnSpPr>
            <a:stCxn id="7" idx="4"/>
            <a:endCxn id="15" idx="0"/>
          </p:cNvCxnSpPr>
          <p:nvPr/>
        </p:nvCxnSpPr>
        <p:spPr>
          <a:xfrm rot="5400000">
            <a:off x="6515100" y="1066800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endCxn id="16" idx="0"/>
          </p:cNvCxnSpPr>
          <p:nvPr/>
        </p:nvCxnSpPr>
        <p:spPr>
          <a:xfrm rot="5400000">
            <a:off x="6553200" y="2057400"/>
            <a:ext cx="4572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rot="5400000">
            <a:off x="6553994" y="41140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/>
          <p:nvPr/>
        </p:nvCxnSpPr>
        <p:spPr>
          <a:xfrm rot="5400000">
            <a:off x="6553994" y="51046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rot="5400000">
            <a:off x="6553994" y="6019006"/>
            <a:ext cx="4572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rot="5400000">
            <a:off x="6515100" y="3086100"/>
            <a:ext cx="5334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1905000"/>
            <a:ext cx="57150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sz="4800" b="1" smtClean="0"/>
              <a:t>ОТВЕТ:</a:t>
            </a:r>
          </a:p>
          <a:p>
            <a:pPr algn="ctr"/>
            <a:r>
              <a:rPr sz="4800" b="1" smtClean="0"/>
              <a:t>Х*У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1066800"/>
            <a:ext cx="3581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smtClean="0">
                <a:solidFill>
                  <a:srgbClr val="FFFFCC"/>
                </a:solidFill>
              </a:rPr>
              <a:t>В результате работы алгоритма было получено число 40. С каким числом начал работать алгоритм?</a:t>
            </a:r>
            <a:endParaRPr sz="2800" dirty="0">
              <a:solidFill>
                <a:srgbClr val="FFFFCC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572000" y="0"/>
            <a:ext cx="1752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НАЧАЛО</a:t>
            </a:r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724400" y="9906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?</a:t>
            </a: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00600" y="18288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+5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800600" y="27432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*3</a:t>
            </a:r>
            <a:endParaRPr lang="en-US" dirty="0"/>
          </a:p>
        </p:txBody>
      </p:sp>
      <p:sp>
        <p:nvSpPr>
          <p:cNvPr id="8" name="Ромб 7"/>
          <p:cNvSpPr/>
          <p:nvPr/>
        </p:nvSpPr>
        <p:spPr>
          <a:xfrm>
            <a:off x="4876800" y="3505200"/>
            <a:ext cx="1295400" cy="6858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&gt;25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800600" y="54102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*2</a:t>
            </a: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00600" y="45720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+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62484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ответ</a:t>
            </a:r>
            <a:endParaRPr lang="en-US" dirty="0"/>
          </a:p>
        </p:txBody>
      </p:sp>
      <p:sp>
        <p:nvSpPr>
          <p:cNvPr id="12" name="Овал 11"/>
          <p:cNvSpPr/>
          <p:nvPr/>
        </p:nvSpPr>
        <p:spPr>
          <a:xfrm>
            <a:off x="7086600" y="6172200"/>
            <a:ext cx="17526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КОНЕЦ</a:t>
            </a: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934200" y="3657600"/>
            <a:ext cx="15240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-6</a:t>
            </a:r>
            <a:endParaRPr lang="en-US" dirty="0"/>
          </a:p>
        </p:txBody>
      </p:sp>
      <p:cxnSp>
        <p:nvCxnSpPr>
          <p:cNvPr id="14" name="Прямая со стрелкой 13"/>
          <p:cNvCxnSpPr>
            <a:endCxn id="5" idx="0"/>
          </p:cNvCxnSpPr>
          <p:nvPr/>
        </p:nvCxnSpPr>
        <p:spPr>
          <a:xfrm rot="5400000">
            <a:off x="5295900" y="800100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 rot="5400000">
            <a:off x="5296694" y="16375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rot="5400000">
            <a:off x="5372894" y="25519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rot="5400000">
            <a:off x="5372894" y="33901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5400000">
            <a:off x="5372894" y="43807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5372894" y="60571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5372894" y="52189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6248400" y="3886200"/>
            <a:ext cx="6858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/>
          <p:nvPr/>
        </p:nvCxnSpPr>
        <p:spPr>
          <a:xfrm>
            <a:off x="6400800" y="6477000"/>
            <a:ext cx="6858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7125494" y="4761706"/>
            <a:ext cx="1143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rot="10800000">
            <a:off x="5638800" y="5257800"/>
            <a:ext cx="19812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324600" y="34290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mtClean="0"/>
              <a:t>да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1828800"/>
            <a:ext cx="57912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sz="4800" b="1" smtClean="0"/>
              <a:t>ОТВЕТ:</a:t>
            </a:r>
          </a:p>
          <a:p>
            <a:pPr algn="ctr"/>
            <a:r>
              <a:rPr sz="4800" b="1" smtClean="0"/>
              <a:t>1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838200"/>
            <a:ext cx="3657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1" smtClean="0">
                <a:solidFill>
                  <a:srgbClr val="FFFFCC"/>
                </a:solidFill>
              </a:rPr>
              <a:t>Что получится в результате выполнения алгоритма, если на вход подается 39?</a:t>
            </a:r>
            <a:endParaRPr sz="2800" b="1" dirty="0">
              <a:solidFill>
                <a:srgbClr val="FFFFCC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4191000" y="228600"/>
            <a:ext cx="1981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НАЧАЛО</a:t>
            </a:r>
            <a:endParaRPr lang="en-US" dirty="0"/>
          </a:p>
        </p:txBody>
      </p:sp>
      <p:sp>
        <p:nvSpPr>
          <p:cNvPr id="5" name="Блок-схема: данные 4"/>
          <p:cNvSpPr/>
          <p:nvPr/>
        </p:nvSpPr>
        <p:spPr>
          <a:xfrm>
            <a:off x="4191000" y="1143000"/>
            <a:ext cx="1905000" cy="4572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39</a:t>
            </a:r>
            <a:endParaRPr lang="en-US" dirty="0"/>
          </a:p>
        </p:txBody>
      </p:sp>
      <p:sp>
        <p:nvSpPr>
          <p:cNvPr id="6" name="Блок-схема: данные 5"/>
          <p:cNvSpPr/>
          <p:nvPr/>
        </p:nvSpPr>
        <p:spPr>
          <a:xfrm>
            <a:off x="4267200" y="6248400"/>
            <a:ext cx="1828800" cy="4572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ОТВЕТ</a:t>
            </a: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191000" y="20574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-1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67200" y="30480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\</a:t>
            </a:r>
            <a:r>
              <a:rPr dirty="0" smtClean="0"/>
              <a:t>2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43400" y="41148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+1</a:t>
            </a: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343400" y="51816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*2</a:t>
            </a:r>
            <a:endParaRPr lang="en-US" dirty="0"/>
          </a:p>
        </p:txBody>
      </p:sp>
      <p:sp>
        <p:nvSpPr>
          <p:cNvPr id="11" name="Овал 10"/>
          <p:cNvSpPr/>
          <p:nvPr/>
        </p:nvSpPr>
        <p:spPr>
          <a:xfrm>
            <a:off x="6934200" y="6248400"/>
            <a:ext cx="1981200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КОНЕЦ</a:t>
            </a:r>
            <a:endParaRPr lang="en-US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rot="5400000">
            <a:off x="4915694" y="9517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rot="5400000">
            <a:off x="4915694" y="17899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4877594" y="2818606"/>
            <a:ext cx="4572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4953794" y="3809206"/>
            <a:ext cx="4572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rot="5400000">
            <a:off x="5029994" y="4876006"/>
            <a:ext cx="4572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5068094" y="59809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6172200" y="6477000"/>
            <a:ext cx="6858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828800"/>
            <a:ext cx="54102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sz="4800" b="1" smtClean="0"/>
              <a:t>ОТВЕТ:</a:t>
            </a:r>
          </a:p>
          <a:p>
            <a:pPr algn="ctr"/>
            <a:r>
              <a:rPr sz="4800" b="1" smtClean="0"/>
              <a:t>40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81000" y="533400"/>
            <a:ext cx="312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 typeface="Arial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1" smtClean="0">
                <a:solidFill>
                  <a:srgbClr val="FFFFCC"/>
                </a:solidFill>
              </a:rPr>
              <a:t>При каком входном значении алгоритма в ответе можно получить 24?</a:t>
            </a:r>
            <a:endParaRPr sz="2800" b="1" dirty="0">
              <a:solidFill>
                <a:srgbClr val="FFFFCC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505200" y="152400"/>
            <a:ext cx="19812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НАЧАЛО</a:t>
            </a:r>
            <a:endParaRPr lang="en-US" dirty="0"/>
          </a:p>
        </p:txBody>
      </p:sp>
      <p:sp>
        <p:nvSpPr>
          <p:cNvPr id="5" name="Овал 4"/>
          <p:cNvSpPr/>
          <p:nvPr/>
        </p:nvSpPr>
        <p:spPr>
          <a:xfrm>
            <a:off x="6477000" y="6019800"/>
            <a:ext cx="1828800" cy="533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КОНЕЦ</a:t>
            </a:r>
            <a:endParaRPr lang="en-US" dirty="0"/>
          </a:p>
        </p:txBody>
      </p:sp>
      <p:sp>
        <p:nvSpPr>
          <p:cNvPr id="6" name="Блок-схема: данные 5"/>
          <p:cNvSpPr/>
          <p:nvPr/>
        </p:nvSpPr>
        <p:spPr>
          <a:xfrm>
            <a:off x="3429000" y="1066800"/>
            <a:ext cx="1981200" cy="3810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?</a:t>
            </a:r>
            <a:endParaRPr lang="en-US" dirty="0"/>
          </a:p>
        </p:txBody>
      </p:sp>
      <p:sp>
        <p:nvSpPr>
          <p:cNvPr id="7" name="Блок-схема: данные 6"/>
          <p:cNvSpPr/>
          <p:nvPr/>
        </p:nvSpPr>
        <p:spPr>
          <a:xfrm>
            <a:off x="3352800" y="6019800"/>
            <a:ext cx="2209800" cy="457200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mtClean="0"/>
              <a:t>ОТВЕТ</a:t>
            </a:r>
            <a:endParaRPr lang="en-US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05200" y="1905000"/>
            <a:ext cx="18288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+10</a:t>
            </a: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657600" y="4800600"/>
            <a:ext cx="1752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-4</a:t>
            </a: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657600" y="3733800"/>
            <a:ext cx="17526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*2</a:t>
            </a:r>
            <a:endParaRPr lang="en-US" dirty="0"/>
          </a:p>
        </p:txBody>
      </p:sp>
      <p:sp>
        <p:nvSpPr>
          <p:cNvPr id="11" name="Ромб 10"/>
          <p:cNvSpPr/>
          <p:nvPr/>
        </p:nvSpPr>
        <p:spPr>
          <a:xfrm>
            <a:off x="3733800" y="2743200"/>
            <a:ext cx="1524000" cy="6096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&gt;30</a:t>
            </a:r>
            <a:endParaRPr lang="en-US" dirty="0"/>
          </a:p>
        </p:txBody>
      </p:sp>
      <p:cxnSp>
        <p:nvCxnSpPr>
          <p:cNvPr id="12" name="Прямая со стрелкой 11"/>
          <p:cNvCxnSpPr>
            <a:endCxn id="8" idx="0"/>
          </p:cNvCxnSpPr>
          <p:nvPr/>
        </p:nvCxnSpPr>
        <p:spPr>
          <a:xfrm rot="5400000">
            <a:off x="4229894" y="17137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5400000">
            <a:off x="4267994" y="4571206"/>
            <a:ext cx="4572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4229894" y="8755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 rot="5400000">
            <a:off x="4191794" y="5714206"/>
            <a:ext cx="4572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5400000">
            <a:off x="4306094" y="25519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rot="5400000">
            <a:off x="4306094" y="3542506"/>
            <a:ext cx="3810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/>
          <p:nvPr/>
        </p:nvCxnSpPr>
        <p:spPr>
          <a:xfrm>
            <a:off x="5638800" y="6248400"/>
            <a:ext cx="6858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>
            <a:stCxn id="11" idx="3"/>
          </p:cNvCxnSpPr>
          <p:nvPr/>
        </p:nvCxnSpPr>
        <p:spPr>
          <a:xfrm>
            <a:off x="5257800" y="3048000"/>
            <a:ext cx="21336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rot="5400000">
            <a:off x="6667500" y="3771900"/>
            <a:ext cx="14478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rot="10800000">
            <a:off x="4495800" y="4495800"/>
            <a:ext cx="2895600" cy="1588"/>
          </a:xfrm>
          <a:prstGeom prst="straightConnector1">
            <a:avLst/>
          </a:prstGeom>
          <a:ln w="3810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572000" y="3352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mtClean="0"/>
              <a:t>нет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828800"/>
            <a:ext cx="51054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sz="4800" b="1" smtClean="0"/>
              <a:t>ОТВЕТ:</a:t>
            </a:r>
          </a:p>
          <a:p>
            <a:pPr algn="ctr"/>
            <a:r>
              <a:rPr sz="4800" b="1" smtClean="0"/>
              <a:t>4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sz="5400" smtClean="0"/>
              <a:t>ФРАГМЕНТЫ ПРОГРАММ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381000"/>
            <a:ext cx="8153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1" smtClean="0">
                <a:solidFill>
                  <a:srgbClr val="FFFFCC"/>
                </a:solidFill>
              </a:rPr>
              <a:t>Чему будет равен х, в результате выполнения фрагмента программы?</a:t>
            </a:r>
            <a:endParaRPr sz="2800" b="1" dirty="0">
              <a:solidFill>
                <a:srgbClr val="FFFF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1600200"/>
            <a:ext cx="6324600" cy="36548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FFCC"/>
                </a:solidFill>
              </a:rPr>
              <a:t>Begin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FFCC"/>
                </a:solidFill>
              </a:rPr>
              <a:t>     x:=5;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FFCC"/>
                </a:solidFill>
              </a:rPr>
              <a:t>     y:=10;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FFCC"/>
                </a:solidFill>
              </a:rPr>
              <a:t>     z:=x*y;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FFCC"/>
                </a:solidFill>
              </a:rPr>
              <a:t>     if z&gt;80 then x:=x/2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FFCC"/>
                </a:solidFill>
              </a:rPr>
              <a:t>                  else x:=2*z;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FFCC"/>
                </a:solidFill>
              </a:rPr>
              <a:t>     write(x);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solidFill>
                  <a:srgbClr val="FFFFCC"/>
                </a:solidFill>
              </a:rPr>
              <a:t>End.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1828800"/>
            <a:ext cx="5867400" cy="13234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sz="4000" b="1" smtClean="0"/>
              <a:t>ОТВЕТ:</a:t>
            </a:r>
          </a:p>
          <a:p>
            <a:pPr algn="ctr"/>
            <a:r>
              <a:rPr sz="4000" b="1" smtClean="0"/>
              <a:t>100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533400"/>
            <a:ext cx="6477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1" smtClean="0">
                <a:solidFill>
                  <a:srgbClr val="FFFFCC"/>
                </a:solidFill>
              </a:rPr>
              <a:t>Чему будет равно </a:t>
            </a:r>
            <a:r>
              <a:rPr sz="2800" b="1" u="sng" smtClean="0">
                <a:solidFill>
                  <a:srgbClr val="FFFFCC"/>
                </a:solidFill>
              </a:rPr>
              <a:t>а</a:t>
            </a:r>
            <a:r>
              <a:rPr sz="2800" b="1" smtClean="0">
                <a:solidFill>
                  <a:srgbClr val="FFFFCC"/>
                </a:solidFill>
              </a:rPr>
              <a:t>, в результате выполнения фрагмента программы?</a:t>
            </a:r>
            <a:endParaRPr sz="2800" b="1" dirty="0">
              <a:solidFill>
                <a:srgbClr val="FFFF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2286000"/>
            <a:ext cx="5943600" cy="43935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Begin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a:=1;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b:=15*a;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c:=2*(</a:t>
            </a:r>
            <a:r>
              <a:rPr lang="en-US" sz="2400" dirty="0" err="1" smtClean="0">
                <a:solidFill>
                  <a:srgbClr val="FFFFCC"/>
                </a:solidFill>
              </a:rPr>
              <a:t>b+b</a:t>
            </a:r>
            <a:r>
              <a:rPr lang="en-US" sz="2400" dirty="0" smtClean="0">
                <a:solidFill>
                  <a:srgbClr val="FFFFCC"/>
                </a:solidFill>
              </a:rPr>
              <a:t>);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if (b&gt;a) or (c&lt;b) then a:=c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                           else a:=2*b;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write(</a:t>
            </a:r>
            <a:r>
              <a:rPr sz="2400" smtClean="0">
                <a:solidFill>
                  <a:srgbClr val="FFFFCC"/>
                </a:solidFill>
              </a:rPr>
              <a:t>а</a:t>
            </a:r>
            <a:r>
              <a:rPr lang="en-US" sz="2400" dirty="0" smtClean="0">
                <a:solidFill>
                  <a:srgbClr val="FFFFCC"/>
                </a:solidFill>
              </a:rPr>
              <a:t>);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End.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981200"/>
            <a:ext cx="5638800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sz="4800" b="1" smtClean="0"/>
              <a:t>ОТВЕТ:</a:t>
            </a:r>
          </a:p>
          <a:p>
            <a:pPr algn="ctr"/>
            <a:r>
              <a:rPr sz="4800" b="1" smtClean="0"/>
              <a:t>60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533400"/>
            <a:ext cx="6324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2800" b="1" smtClean="0">
                <a:solidFill>
                  <a:srgbClr val="FFFFCC"/>
                </a:solidFill>
              </a:rPr>
              <a:t>Что выведет на экран фрагмент программы?</a:t>
            </a:r>
            <a:endParaRPr sz="2800" b="1" dirty="0">
              <a:solidFill>
                <a:srgbClr val="FFFF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2209800"/>
            <a:ext cx="5638800" cy="270843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Begin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a:=‘</a:t>
            </a:r>
            <a:r>
              <a:rPr sz="2400" smtClean="0">
                <a:solidFill>
                  <a:srgbClr val="FFFFCC"/>
                </a:solidFill>
              </a:rPr>
              <a:t>Баку</a:t>
            </a:r>
            <a:r>
              <a:rPr lang="en-US" sz="2400" dirty="0" smtClean="0">
                <a:solidFill>
                  <a:srgbClr val="FFFFCC"/>
                </a:solidFill>
              </a:rPr>
              <a:t>’;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b:=‘</a:t>
            </a:r>
            <a:r>
              <a:rPr sz="2400" smtClean="0">
                <a:solidFill>
                  <a:srgbClr val="FFFFCC"/>
                </a:solidFill>
              </a:rPr>
              <a:t>центр</a:t>
            </a:r>
            <a:r>
              <a:rPr lang="en-US" sz="2400" dirty="0" smtClean="0">
                <a:solidFill>
                  <a:srgbClr val="FFFFCC"/>
                </a:solidFill>
              </a:rPr>
              <a:t>’;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     write(</a:t>
            </a:r>
            <a:r>
              <a:rPr lang="en-US" sz="2400" dirty="0" err="1" smtClean="0">
                <a:solidFill>
                  <a:srgbClr val="FFFFCC"/>
                </a:solidFill>
              </a:rPr>
              <a:t>a,’-’,b</a:t>
            </a:r>
            <a:r>
              <a:rPr lang="en-US" sz="2400" dirty="0" smtClean="0">
                <a:solidFill>
                  <a:srgbClr val="FFFFCC"/>
                </a:solidFill>
              </a:rPr>
              <a:t>,’  ‘,’</a:t>
            </a:r>
            <a:r>
              <a:rPr sz="2400" smtClean="0">
                <a:solidFill>
                  <a:srgbClr val="FFFFCC"/>
                </a:solidFill>
              </a:rPr>
              <a:t>Азербайджана!</a:t>
            </a:r>
            <a:r>
              <a:rPr lang="en-US" sz="2400" dirty="0" smtClean="0">
                <a:solidFill>
                  <a:srgbClr val="FFFFCC"/>
                </a:solidFill>
              </a:rPr>
              <a:t>’);</a:t>
            </a:r>
          </a:p>
          <a:p>
            <a:pPr>
              <a:spcBef>
                <a:spcPts val="1500"/>
              </a:spcBef>
              <a:buClrTx/>
              <a:buFontTx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2400" dirty="0" smtClean="0">
                <a:solidFill>
                  <a:srgbClr val="FFFFCC"/>
                </a:solidFill>
              </a:rPr>
              <a:t>End.</a:t>
            </a:r>
            <a:endParaRPr lang="en-US" sz="2400" dirty="0">
              <a:solidFill>
                <a:srgbClr val="FFFF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905000"/>
            <a:ext cx="5867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sz="3200" b="1" smtClean="0"/>
              <a:t>ОТВЕТ:</a:t>
            </a:r>
          </a:p>
          <a:p>
            <a:pPr algn="ctr"/>
            <a:r>
              <a:rPr sz="3200" b="1" smtClean="0"/>
              <a:t>Баку-центр Азербайджана!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971800" y="1905000"/>
            <a:ext cx="3276600" cy="3429000"/>
          </a:xfrm>
        </p:spPr>
        <p:txBody>
          <a:bodyPr>
            <a:normAutofit/>
          </a:bodyPr>
          <a:lstStyle/>
          <a:p>
            <a:r>
              <a:rPr lang="en-US" sz="3200" dirty="0" smtClean="0"/>
              <a:t>informatik.az</a:t>
            </a:r>
          </a:p>
          <a:p>
            <a:r>
              <a:rPr lang="en-US" sz="3200" dirty="0" smtClean="0"/>
              <a:t>videouroki.net</a:t>
            </a:r>
          </a:p>
          <a:p>
            <a:r>
              <a:rPr lang="en-US" sz="3200" dirty="0" smtClean="0"/>
              <a:t>infourok.ru</a:t>
            </a:r>
          </a:p>
          <a:p>
            <a:r>
              <a:rPr lang="en-US" sz="3200" dirty="0" smtClean="0"/>
              <a:t>wikipedia.org</a:t>
            </a:r>
          </a:p>
          <a:p>
            <a:r>
              <a:rPr lang="en-US" sz="3200" dirty="0" smtClean="0"/>
              <a:t>Google.ru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b="1" smtClean="0"/>
              <a:t>РЕСУРСЫ: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izShow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</a:schemeClr>
            </a:gs>
            <a:gs pos="100000">
              <a:schemeClr val="phClr">
                <a:shade val="80000"/>
                <a:satMod val="150000"/>
              </a:schemeClr>
            </a:gs>
          </a:gsLst>
          <a:path path="circle">
            <a:fillToRect l="50000" t="50000"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7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55000" dist="50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QuizShow</Template>
  <TotalTime>0</TotalTime>
  <Words>742</Words>
  <Application>Microsoft Office PowerPoint</Application>
  <PresentationFormat>Экран (4:3)</PresentationFormat>
  <Paragraphs>185</Paragraphs>
  <Slides>32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QuizShow</vt:lpstr>
      <vt:lpstr>ИНТЕЛЕКТУАЛЬНАЯ ИГРА по ИНФОРМАТИКЕ</vt:lpstr>
      <vt:lpstr>БРЕЙН-РИНГ по ИНФОРМАТИКЕ</vt:lpstr>
      <vt:lpstr>МАРАФОН:</vt:lpstr>
      <vt:lpstr>ОТВЕТЫ МАРАФОНА:</vt:lpstr>
      <vt:lpstr>ДУМАЙ!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РЕШИ БЛОК -СХЕМЫ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ФРАГМЕНТЫ ПРОГРАММ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РЕСУРСЫ: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2013-12-20T16:05:17Z</dcterms:created>
  <dcterms:modified xsi:type="dcterms:W3CDTF">2013-12-21T07:39:10Z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LCID">
    <vt:i4>1049</vt:i4>
  </property>
  <property fmtid="{D5CDD505-2E9C-101B-9397-08002B2CF9AE}" pid="3" name="_Version">
    <vt:lpwstr>12.0.4518</vt:lpwstr>
  </property>
</Properties>
</file>