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79" r:id="rId2"/>
    <p:sldId id="276" r:id="rId3"/>
    <p:sldId id="277" r:id="rId4"/>
    <p:sldId id="256" r:id="rId5"/>
    <p:sldId id="258" r:id="rId6"/>
    <p:sldId id="278" r:id="rId7"/>
    <p:sldId id="280" r:id="rId8"/>
    <p:sldId id="281" r:id="rId9"/>
    <p:sldId id="282" r:id="rId10"/>
    <p:sldId id="283" r:id="rId11"/>
    <p:sldId id="285" r:id="rId12"/>
    <p:sldId id="262" r:id="rId13"/>
    <p:sldId id="263" r:id="rId14"/>
    <p:sldId id="260" r:id="rId15"/>
    <p:sldId id="264" r:id="rId16"/>
    <p:sldId id="265" r:id="rId17"/>
    <p:sldId id="257" r:id="rId18"/>
    <p:sldId id="266" r:id="rId19"/>
    <p:sldId id="267" r:id="rId20"/>
    <p:sldId id="269" r:id="rId21"/>
    <p:sldId id="268" r:id="rId22"/>
    <p:sldId id="270" r:id="rId23"/>
    <p:sldId id="271" r:id="rId24"/>
    <p:sldId id="272" r:id="rId25"/>
    <p:sldId id="286" r:id="rId26"/>
    <p:sldId id="287" r:id="rId27"/>
    <p:sldId id="288" r:id="rId28"/>
    <p:sldId id="284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50"/>
    <a:srgbClr val="9E2263"/>
    <a:srgbClr val="FF00FF"/>
    <a:srgbClr val="FF66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709" autoAdjust="0"/>
  </p:normalViewPr>
  <p:slideViewPr>
    <p:cSldViewPr>
      <p:cViewPr varScale="1">
        <p:scale>
          <a:sx n="70" d="100"/>
          <a:sy n="70" d="100"/>
        </p:scale>
        <p:origin x="-5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5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7A2CD-5A04-43DF-9E00-1E1B84FA09D1}" type="datetimeFigureOut">
              <a:rPr lang="ru-RU" smtClean="0"/>
              <a:pPr/>
              <a:t>29.07.2013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B3DCB-8E10-4F07-BF23-0697D1AC0B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pull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7A2CD-5A04-43DF-9E00-1E1B84FA09D1}" type="datetimeFigureOut">
              <a:rPr lang="ru-RU" smtClean="0"/>
              <a:pPr/>
              <a:t>29.07.2013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B3DCB-8E10-4F07-BF23-0697D1AC0B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pull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7A2CD-5A04-43DF-9E00-1E1B84FA09D1}" type="datetimeFigureOut">
              <a:rPr lang="ru-RU" smtClean="0"/>
              <a:pPr/>
              <a:t>29.07.2013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B3DCB-8E10-4F07-BF23-0697D1AC0B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pull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7A2CD-5A04-43DF-9E00-1E1B84FA09D1}" type="datetimeFigureOut">
              <a:rPr lang="ru-RU" smtClean="0"/>
              <a:pPr/>
              <a:t>29.07.2013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B3DCB-8E10-4F07-BF23-0697D1AC0B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pull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7A2CD-5A04-43DF-9E00-1E1B84FA09D1}" type="datetimeFigureOut">
              <a:rPr lang="ru-RU" smtClean="0"/>
              <a:pPr/>
              <a:t>29.07.2013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B3DCB-8E10-4F07-BF23-0697D1AC0B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pull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7A2CD-5A04-43DF-9E00-1E1B84FA09D1}" type="datetimeFigureOut">
              <a:rPr lang="ru-RU" smtClean="0"/>
              <a:pPr/>
              <a:t>29.07.2013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B3DCB-8E10-4F07-BF23-0697D1AC0B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pull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7A2CD-5A04-43DF-9E00-1E1B84FA09D1}" type="datetimeFigureOut">
              <a:rPr lang="ru-RU" smtClean="0"/>
              <a:pPr/>
              <a:t>29.07.2013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B3DCB-8E10-4F07-BF23-0697D1AC0B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pull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7A2CD-5A04-43DF-9E00-1E1B84FA09D1}" type="datetimeFigureOut">
              <a:rPr lang="ru-RU" smtClean="0"/>
              <a:pPr/>
              <a:t>29.07.2013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B3DCB-8E10-4F07-BF23-0697D1AC0B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pull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7A2CD-5A04-43DF-9E00-1E1B84FA09D1}" type="datetimeFigureOut">
              <a:rPr lang="ru-RU" smtClean="0"/>
              <a:pPr/>
              <a:t>29.07.2013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B3DCB-8E10-4F07-BF23-0697D1AC0B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pull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7A2CD-5A04-43DF-9E00-1E1B84FA09D1}" type="datetimeFigureOut">
              <a:rPr lang="ru-RU" smtClean="0"/>
              <a:pPr/>
              <a:t>29.07.2013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B3DCB-8E10-4F07-BF23-0697D1AC0B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pull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7A2CD-5A04-43DF-9E00-1E1B84FA09D1}" type="datetimeFigureOut">
              <a:rPr lang="ru-RU" smtClean="0"/>
              <a:pPr/>
              <a:t>29.07.2013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B3DCB-8E10-4F07-BF23-0697D1AC0B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5000">
    <p:pull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B7A2CD-5A04-43DF-9E00-1E1B84FA09D1}" type="datetimeFigureOut">
              <a:rPr lang="ru-RU" smtClean="0"/>
              <a:pPr/>
              <a:t>29.07.2013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5B3DCB-8E10-4F07-BF23-0697D1AC0B9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 spd="med" advTm="5000">
    <p:pull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3786190"/>
            <a:ext cx="1905543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-72060" y="928670"/>
            <a:ext cx="8430274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Veril</a:t>
            </a:r>
            <a:r>
              <a:rPr lang="az-Latn-AZ" sz="8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ənlər  bazas</a:t>
            </a:r>
            <a:r>
              <a:rPr lang="az-Latn-AZ" sz="8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I</a:t>
            </a:r>
            <a:r>
              <a:rPr lang="az-Latn-AZ" sz="8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(VB)</a:t>
            </a:r>
            <a:endParaRPr lang="ru-RU" sz="8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471758"/>
          </a:xfrm>
        </p:spPr>
        <p:txBody>
          <a:bodyPr/>
          <a:lstStyle/>
          <a:p>
            <a:r>
              <a:rPr lang="az-Latn-AZ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    Tərtib etdi:264 saylı                                                </a:t>
            </a:r>
            <a:r>
              <a:rPr lang="az-Latn-AZ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	məktəb- </a:t>
            </a:r>
            <a:r>
              <a:rPr lang="az-Latn-AZ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liseyin</a:t>
            </a:r>
          </a:p>
          <a:p>
            <a:r>
              <a:rPr lang="az-Latn-AZ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az-Latn-AZ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	İnformatika </a:t>
            </a:r>
            <a:r>
              <a:rPr lang="az-Latn-AZ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müəlliməsi</a:t>
            </a:r>
          </a:p>
          <a:p>
            <a:r>
              <a:rPr lang="az-Latn-AZ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az-Latn-AZ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	  </a:t>
            </a:r>
            <a:r>
              <a:rPr lang="az-Latn-AZ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Əliyeva Xanım</a:t>
            </a:r>
          </a:p>
          <a:p>
            <a:endParaRPr lang="ru-RU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 advTm="5000">
    <p:pull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Veril</a:t>
            </a:r>
            <a:r>
              <a:rPr lang="az-Latn-AZ" sz="3600" dirty="0" smtClean="0">
                <a:latin typeface="Times New Roman" pitchFamily="18" charset="0"/>
                <a:cs typeface="Times New Roman" pitchFamily="18" charset="0"/>
              </a:rPr>
              <a:t>ər bazasından  coxlu sayda eyni tipli verilənləri yadda saxlamaq üçün istifadə edirik.Məs: kitabxana istifadəçilərinin siyahısı, hər hansı  sayt istifadəçilərinin </a:t>
            </a:r>
            <a:r>
              <a:rPr lang="az-Latn-AZ" sz="3600" dirty="0" smtClean="0">
                <a:latin typeface="Times New Roman" pitchFamily="18" charset="0"/>
                <a:cs typeface="Times New Roman" pitchFamily="18" charset="0"/>
              </a:rPr>
              <a:t>siyahısı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v</a:t>
            </a:r>
            <a:r>
              <a:rPr lang="az-Latn-AZ" sz="3600" dirty="0" smtClean="0">
                <a:latin typeface="Times New Roman" pitchFamily="18" charset="0"/>
                <a:cs typeface="Times New Roman" pitchFamily="18" charset="0"/>
              </a:rPr>
              <a:t>ə  s...</a:t>
            </a:r>
            <a:endParaRPr lang="az-Latn-AZ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az-Latn-AZ" sz="3600" dirty="0" smtClean="0">
                <a:latin typeface="Times New Roman" pitchFamily="18" charset="0"/>
                <a:cs typeface="Times New Roman" pitchFamily="18" charset="0"/>
              </a:rPr>
              <a:t>Verilənlər bazasında  çoxlu sayda eyni tip verilənləri  əlavə etmək, lazım olani axtarib tapmaq və s.  kimi əməliyyatları  </a:t>
            </a:r>
          </a:p>
          <a:p>
            <a:pPr>
              <a:buNone/>
            </a:pPr>
            <a:r>
              <a:rPr lang="az-Latn-AZ" sz="3600" dirty="0" smtClean="0">
                <a:latin typeface="Times New Roman" pitchFamily="18" charset="0"/>
                <a:cs typeface="Times New Roman" pitchFamily="18" charset="0"/>
              </a:rPr>
              <a:t>  yerinə  yetirmək  mümkündür.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2" y="285728"/>
            <a:ext cx="1571604" cy="1317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Tm="5000">
    <p:pull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714356"/>
            <a:ext cx="8186766" cy="5072098"/>
          </a:xfrm>
        </p:spPr>
        <p:txBody>
          <a:bodyPr>
            <a:normAutofit fontScale="62500" lnSpcReduction="20000"/>
          </a:bodyPr>
          <a:lstStyle/>
          <a:p>
            <a:pPr lvl="1"/>
            <a:endParaRPr lang="az-Latn-AZ" dirty="0" smtClean="0">
              <a:latin typeface="Times New Roman" pitchFamily="18" charset="0"/>
              <a:cs typeface="Times New Roman" pitchFamily="18" charset="0"/>
            </a:endParaRPr>
          </a:p>
          <a:p>
            <a:endParaRPr lang="az-Latn-AZ" sz="4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az-Latn-AZ" sz="4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az-Latn-AZ" sz="4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az-Latn-AZ" sz="4600" dirty="0" smtClean="0">
                <a:latin typeface="Times New Roman" pitchFamily="18" charset="0"/>
                <a:cs typeface="Times New Roman" pitchFamily="18" charset="0"/>
              </a:rPr>
              <a:t>Bu  </a:t>
            </a:r>
            <a:r>
              <a:rPr lang="az-Latn-AZ" sz="4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  <a:t>VB İ</a:t>
            </a:r>
            <a:r>
              <a:rPr lang="az-Latn-AZ" sz="4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sz="4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az-Latn-AZ" sz="4600" dirty="0" smtClean="0">
                <a:latin typeface="Times New Roman" pitchFamily="18" charset="0"/>
                <a:cs typeface="Times New Roman" pitchFamily="18" charset="0"/>
              </a:rPr>
              <a:t>-i-proqram vasitələrinin  </a:t>
            </a:r>
          </a:p>
          <a:p>
            <a:pPr>
              <a:buNone/>
            </a:pPr>
            <a:r>
              <a:rPr lang="az-Latn-AZ" sz="4600" dirty="0" smtClean="0">
                <a:latin typeface="Times New Roman" pitchFamily="18" charset="0"/>
                <a:cs typeface="Times New Roman" pitchFamily="18" charset="0"/>
              </a:rPr>
              <a:t>toplusudur.Bir necə  növü vardır.</a:t>
            </a:r>
            <a:endParaRPr lang="en-US" sz="4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az-Latn-AZ" sz="4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Access, Oracle, MySQL</a:t>
            </a:r>
            <a:r>
              <a:rPr lang="az-Latn-AZ" sz="4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az-Latn-AZ" sz="4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Ən</a:t>
            </a:r>
            <a:r>
              <a:rPr lang="az-Latn-AZ" sz="4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sz="4600" dirty="0" smtClean="0">
                <a:latin typeface="Times New Roman" pitchFamily="18" charset="0"/>
                <a:cs typeface="Times New Roman" pitchFamily="18" charset="0"/>
              </a:rPr>
              <a:t>geniş istifadə  olunanı  Microsoft Office paketinə daxil  olan </a:t>
            </a:r>
            <a:r>
              <a:rPr lang="az-Latn-AZ" sz="4600" dirty="0" smtClean="0">
                <a:solidFill>
                  <a:srgbClr val="FF66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sz="4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M.Access</a:t>
            </a:r>
            <a:r>
              <a:rPr lang="az-Latn-AZ" sz="4600" b="1" dirty="0" smtClean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sz="4600" b="1" dirty="0" smtClean="0">
                <a:solidFill>
                  <a:srgbClr val="FF66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sz="4600" dirty="0" smtClean="0">
                <a:latin typeface="Times New Roman" pitchFamily="18" charset="0"/>
                <a:cs typeface="Times New Roman" pitchFamily="18" charset="0"/>
              </a:rPr>
              <a:t>sistemidir .</a:t>
            </a:r>
          </a:p>
          <a:p>
            <a:r>
              <a:rPr lang="az-Latn-AZ" sz="4600" dirty="0" smtClean="0">
                <a:latin typeface="Times New Roman" pitchFamily="18" charset="0"/>
                <a:cs typeface="Times New Roman" pitchFamily="18" charset="0"/>
              </a:rPr>
              <a:t>Verilənlər bazasının əsas obyekti cədvəllər, sorğular, hesabatlar, formalar-dır.</a:t>
            </a:r>
          </a:p>
          <a:p>
            <a:r>
              <a:rPr lang="az-Latn-AZ" sz="4600" dirty="0" smtClean="0">
                <a:latin typeface="Times New Roman" pitchFamily="18" charset="0"/>
                <a:cs typeface="Times New Roman" pitchFamily="18" charset="0"/>
              </a:rPr>
              <a:t>Cədvəl-verilənləri</a:t>
            </a:r>
            <a:r>
              <a:rPr lang="en-US" sz="4600" dirty="0" smtClean="0">
                <a:latin typeface="Times New Roman" pitchFamily="18" charset="0"/>
                <a:cs typeface="Times New Roman" pitchFamily="18" charset="0"/>
              </a:rPr>
              <a:t>n  </a:t>
            </a:r>
            <a:r>
              <a:rPr lang="en-US" sz="4600" dirty="0" err="1" smtClean="0">
                <a:latin typeface="Times New Roman" pitchFamily="18" charset="0"/>
                <a:cs typeface="Times New Roman" pitchFamily="18" charset="0"/>
              </a:rPr>
              <a:t>nizaml</a:t>
            </a:r>
            <a:r>
              <a:rPr lang="az-Latn-AZ" sz="4600" dirty="0" smtClean="0">
                <a:latin typeface="Times New Roman" pitchFamily="18" charset="0"/>
                <a:cs typeface="Times New Roman" pitchFamily="18" charset="0"/>
              </a:rPr>
              <a:t>ı  yığınıdır.</a:t>
            </a:r>
            <a:endParaRPr lang="ru-RU" sz="4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00958" y="1357298"/>
            <a:ext cx="1071538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714348" y="714356"/>
            <a:ext cx="6875466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z-Latn-AZ" sz="4400" b="1" cap="none" spc="50" dirty="0" smtClean="0">
                <a:ln w="11430"/>
                <a:solidFill>
                  <a:srgbClr val="9E226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Verilənlər  bazasinin idarə etmə </a:t>
            </a:r>
            <a:r>
              <a:rPr lang="az-Latn-AZ" sz="4400" b="1" cap="none" spc="50" dirty="0" smtClean="0">
                <a:ln w="11430"/>
                <a:solidFill>
                  <a:srgbClr val="9E226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sistemləri.</a:t>
            </a:r>
            <a:endParaRPr lang="ru-RU" sz="4400" b="1" cap="none" spc="50" dirty="0">
              <a:ln w="11430"/>
              <a:solidFill>
                <a:srgbClr val="9E2263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 advTm="5000">
    <p:pull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57818" y="285728"/>
            <a:ext cx="3286148" cy="6143668"/>
          </a:xfrm>
        </p:spPr>
        <p:txBody>
          <a:bodyPr>
            <a:normAutofit/>
          </a:bodyPr>
          <a:lstStyle/>
          <a:p>
            <a:r>
              <a:rPr lang="en-US" sz="4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Kitabxana</a:t>
            </a:r>
            <a:r>
              <a:rPr lang="en-US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istifad</a:t>
            </a:r>
            <a:r>
              <a:rPr lang="az-Latn-AZ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əçiləri</a:t>
            </a:r>
            <a:r>
              <a:rPr lang="en-US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az-Latn-AZ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erilənlər bazasını  </a:t>
            </a:r>
            <a:br>
              <a:rPr lang="az-Latn-AZ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yaradaq</a:t>
            </a:r>
            <a:r>
              <a:rPr lang="en-US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000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00034" y="285726"/>
          <a:ext cx="4786346" cy="60894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93173"/>
                <a:gridCol w="2393173"/>
              </a:tblGrid>
              <a:tr h="374829">
                <a:tc>
                  <a:txBody>
                    <a:bodyPr/>
                    <a:lstStyle/>
                    <a:p>
                      <a:r>
                        <a:rPr lang="az-Latn-AZ" sz="18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Sahənin adı </a:t>
                      </a:r>
                      <a:endParaRPr lang="ru-RU" sz="18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z-Latn-AZ" sz="18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Verilənləri n</a:t>
                      </a:r>
                      <a:r>
                        <a:rPr lang="az-Latn-AZ" sz="1800" b="1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növü</a:t>
                      </a:r>
                      <a:endParaRPr lang="ru-RU" sz="18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4829">
                <a:tc>
                  <a:txBody>
                    <a:bodyPr/>
                    <a:lstStyle/>
                    <a:p>
                      <a:r>
                        <a:rPr lang="az-Latn-AZ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Soyadı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z-Latn-AZ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Mətn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37209">
                <a:tc>
                  <a:txBody>
                    <a:bodyPr/>
                    <a:lstStyle/>
                    <a:p>
                      <a:r>
                        <a:rPr lang="az-Latn-AZ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Adı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Latn-AZ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Mətn</a:t>
                      </a:r>
                      <a:endParaRPr lang="ru-RU" sz="18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37209">
                <a:tc>
                  <a:txBody>
                    <a:bodyPr/>
                    <a:lstStyle/>
                    <a:p>
                      <a:r>
                        <a:rPr lang="az-Latn-AZ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Ünvan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Latn-AZ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Mətn</a:t>
                      </a:r>
                      <a:endParaRPr lang="ru-RU" sz="18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37209">
                <a:tc>
                  <a:txBody>
                    <a:bodyPr/>
                    <a:lstStyle/>
                    <a:p>
                      <a:r>
                        <a:rPr lang="az-Latn-AZ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Telefon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Latn-AZ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Mətn</a:t>
                      </a:r>
                      <a:endParaRPr lang="ru-RU" sz="18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37209">
                <a:tc>
                  <a:txBody>
                    <a:bodyPr/>
                    <a:lstStyle/>
                    <a:p>
                      <a:r>
                        <a:rPr lang="az-Latn-AZ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Poçt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Latn-AZ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Mətn</a:t>
                      </a:r>
                      <a:endParaRPr lang="ru-RU" sz="18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37209">
                <a:tc>
                  <a:txBody>
                    <a:bodyPr/>
                    <a:lstStyle/>
                    <a:p>
                      <a:r>
                        <a:rPr lang="az-Latn-AZ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Kitab müəllifi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Latn-AZ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Mətn</a:t>
                      </a:r>
                      <a:endParaRPr lang="ru-RU" sz="18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37209">
                <a:tc>
                  <a:txBody>
                    <a:bodyPr/>
                    <a:lstStyle/>
                    <a:p>
                      <a:r>
                        <a:rPr lang="az-Latn-AZ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Kitabin adı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Latn-AZ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Mətn</a:t>
                      </a:r>
                      <a:endParaRPr lang="ru-RU" sz="18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4829">
                <a:tc>
                  <a:txBody>
                    <a:bodyPr/>
                    <a:lstStyle/>
                    <a:p>
                      <a:r>
                        <a:rPr lang="az-Latn-AZ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Buraxilma tarixi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z-Latn-AZ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Rəqəm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4829">
                <a:tc>
                  <a:txBody>
                    <a:bodyPr/>
                    <a:lstStyle/>
                    <a:p>
                      <a:r>
                        <a:rPr lang="az-Latn-AZ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Kitabin qiyməti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z-Latn-AZ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Pul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4829">
                <a:tc>
                  <a:txBody>
                    <a:bodyPr/>
                    <a:lstStyle/>
                    <a:p>
                      <a:r>
                        <a:rPr lang="az-Latn-AZ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Verilmə  tarixi  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z-Latn-AZ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Tarix</a:t>
                      </a:r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en-US" sz="18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vaxt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4829">
                <a:tc>
                  <a:txBody>
                    <a:bodyPr/>
                    <a:lstStyle/>
                    <a:p>
                      <a:r>
                        <a:rPr lang="en-US" sz="18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Qaytarma</a:t>
                      </a:r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en-US" sz="18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tarixi</a:t>
                      </a:r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M</a:t>
                      </a:r>
                      <a:r>
                        <a:rPr lang="az-Latn-AZ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əntiqi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 advTm="5000">
    <p:pull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3600" b="1" dirty="0" smtClean="0">
                <a:solidFill>
                  <a:srgbClr val="9E2263"/>
                </a:solidFill>
                <a:latin typeface="Times New Roman" pitchFamily="18" charset="0"/>
                <a:cs typeface="Times New Roman" pitchFamily="18" charset="0"/>
              </a:rPr>
              <a:t>Verilənlər bazası-cədvəl  vasitəsi ilə düzəldək</a:t>
            </a:r>
            <a:endParaRPr lang="ru-RU" sz="3600" b="1" dirty="0">
              <a:solidFill>
                <a:srgbClr val="9E226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0"/>
            <a:ext cx="8186766" cy="6126163"/>
          </a:xfrm>
        </p:spPr>
        <p:txBody>
          <a:bodyPr>
            <a:normAutofit/>
          </a:bodyPr>
          <a:lstStyle/>
          <a:p>
            <a:r>
              <a:rPr lang="az-Latn-AZ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M.Access proqramını açaq.</a:t>
            </a:r>
          </a:p>
          <a:p>
            <a:endParaRPr lang="ru-RU" sz="4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l="15622" r="42526" b="58439"/>
          <a:stretch>
            <a:fillRect/>
          </a:stretch>
        </p:blipFill>
        <p:spPr bwMode="auto">
          <a:xfrm>
            <a:off x="428596" y="642918"/>
            <a:ext cx="8143932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Tm="5000">
    <p:pull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48" y="785794"/>
            <a:ext cx="1071538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928662" y="2428868"/>
            <a:ext cx="1500198" cy="10001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 smtClean="0"/>
              <a:t>Menyu  </a:t>
            </a:r>
            <a:r>
              <a:rPr lang="az-Latn-AZ" sz="2000" b="1" dirty="0" smtClean="0">
                <a:solidFill>
                  <a:srgbClr val="CC0099"/>
                </a:solidFill>
              </a:rPr>
              <a:t>Menyu  zolağı</a:t>
            </a:r>
            <a:endParaRPr lang="ru-RU" sz="2000" b="1" dirty="0">
              <a:solidFill>
                <a:srgbClr val="CC0099"/>
              </a:solidFill>
            </a:endParaRPr>
          </a:p>
        </p:txBody>
      </p:sp>
      <p:grpSp>
        <p:nvGrpSpPr>
          <p:cNvPr id="7" name="Содержимое 6"/>
          <p:cNvGrpSpPr>
            <a:grpSpLocks noGrp="1"/>
          </p:cNvGrpSpPr>
          <p:nvPr>
            <p:ph idx="1"/>
          </p:nvPr>
        </p:nvGrpSpPr>
        <p:grpSpPr>
          <a:xfrm>
            <a:off x="0" y="357166"/>
            <a:ext cx="8429684" cy="5934171"/>
            <a:chOff x="-324316" y="-830465"/>
            <a:chExt cx="9310511" cy="6402168"/>
          </a:xfrm>
        </p:grpSpPr>
        <p:grpSp>
          <p:nvGrpSpPr>
            <p:cNvPr id="8" name="Группа 21"/>
            <p:cNvGrpSpPr/>
            <p:nvPr/>
          </p:nvGrpSpPr>
          <p:grpSpPr>
            <a:xfrm>
              <a:off x="-324316" y="-830465"/>
              <a:ext cx="9310511" cy="6402168"/>
              <a:chOff x="-324316" y="-973341"/>
              <a:chExt cx="9310511" cy="6402168"/>
            </a:xfrm>
          </p:grpSpPr>
          <p:pic>
            <p:nvPicPr>
              <p:cNvPr id="10" name="Picture 2"/>
              <p:cNvPicPr>
                <a:picLocks noChangeAspect="1" noChangeArrowheads="1"/>
              </p:cNvPicPr>
              <p:nvPr/>
            </p:nvPicPr>
            <p:blipFill>
              <a:blip r:embed="rId3"/>
              <a:srcRect l="-4092" r="4865" b="29487"/>
              <a:stretch>
                <a:fillRect/>
              </a:stretch>
            </p:blipFill>
            <p:spPr bwMode="auto">
              <a:xfrm>
                <a:off x="-324316" y="28594"/>
                <a:ext cx="8539654" cy="5400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11" name="Прямая со стрелкой 10"/>
              <p:cNvCxnSpPr/>
              <p:nvPr/>
            </p:nvCxnSpPr>
            <p:spPr>
              <a:xfrm rot="16200000" flipH="1">
                <a:off x="-313602" y="-582662"/>
                <a:ext cx="1357322" cy="1071570"/>
              </a:xfrm>
              <a:prstGeom prst="straightConnector1">
                <a:avLst/>
              </a:prstGeom>
              <a:ln w="28575">
                <a:solidFill>
                  <a:srgbClr val="92D05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Прямая со стрелкой 11"/>
              <p:cNvCxnSpPr/>
              <p:nvPr/>
            </p:nvCxnSpPr>
            <p:spPr>
              <a:xfrm rot="5400000">
                <a:off x="6846930" y="1861239"/>
                <a:ext cx="2507543" cy="1770987"/>
              </a:xfrm>
              <a:prstGeom prst="straightConnector1">
                <a:avLst/>
              </a:prstGeom>
              <a:ln w="38100">
                <a:solidFill>
                  <a:srgbClr val="00B05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Прямоугольник 12"/>
              <p:cNvSpPr/>
              <p:nvPr/>
            </p:nvSpPr>
            <p:spPr>
              <a:xfrm>
                <a:off x="227968" y="1107602"/>
                <a:ext cx="1262441" cy="131022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z-Latn-AZ" dirty="0" smtClean="0"/>
                  <a:t>Menyu  </a:t>
                </a:r>
                <a:r>
                  <a:rPr lang="az-Latn-AZ" sz="2000" b="1" dirty="0" smtClean="0">
                    <a:solidFill>
                      <a:srgbClr val="CC0099"/>
                    </a:solidFill>
                  </a:rPr>
                  <a:t>Menyu  zolağı</a:t>
                </a:r>
                <a:endParaRPr lang="ru-RU" sz="2000" b="1" dirty="0">
                  <a:solidFill>
                    <a:srgbClr val="CC0099"/>
                  </a:solidFill>
                </a:endParaRPr>
              </a:p>
            </p:txBody>
          </p:sp>
          <p:sp>
            <p:nvSpPr>
              <p:cNvPr id="14" name="Прямоугольник 13"/>
              <p:cNvSpPr/>
              <p:nvPr/>
            </p:nvSpPr>
            <p:spPr>
              <a:xfrm>
                <a:off x="2200534" y="799314"/>
                <a:ext cx="1499150" cy="146436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z-Latn-AZ" dirty="0" smtClean="0"/>
                  <a:t>Alətlər  </a:t>
                </a:r>
                <a:r>
                  <a:rPr lang="az-Latn-AZ" sz="2400" b="1" dirty="0" smtClean="0">
                    <a:solidFill>
                      <a:srgbClr val="CC0099"/>
                    </a:solidFill>
                  </a:rPr>
                  <a:t>Alətlər  zolağı</a:t>
                </a:r>
                <a:endParaRPr lang="ru-RU" sz="2400" b="1" dirty="0">
                  <a:solidFill>
                    <a:srgbClr val="CC0099"/>
                  </a:solidFill>
                </a:endParaRPr>
              </a:p>
            </p:txBody>
          </p:sp>
          <p:sp>
            <p:nvSpPr>
              <p:cNvPr id="15" name="Прямоугольник 14"/>
              <p:cNvSpPr/>
              <p:nvPr/>
            </p:nvSpPr>
            <p:spPr>
              <a:xfrm>
                <a:off x="4488745" y="413954"/>
                <a:ext cx="2367079" cy="1541438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FF000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z-Latn-AZ" sz="2400" b="1" dirty="0" smtClean="0">
                    <a:solidFill>
                      <a:srgbClr val="CC0099"/>
                    </a:solidFill>
                  </a:rPr>
                  <a:t>Başlıq zolağı</a:t>
                </a:r>
                <a:endParaRPr lang="ru-RU" sz="2400" b="1" dirty="0">
                  <a:solidFill>
                    <a:srgbClr val="CC0099"/>
                  </a:solidFill>
                </a:endParaRPr>
              </a:p>
            </p:txBody>
          </p:sp>
          <p:sp>
            <p:nvSpPr>
              <p:cNvPr id="16" name="Прямоугольник 15"/>
              <p:cNvSpPr/>
              <p:nvPr/>
            </p:nvSpPr>
            <p:spPr>
              <a:xfrm>
                <a:off x="4409843" y="4286256"/>
                <a:ext cx="2367079" cy="85725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z-Latn-AZ" sz="2400" b="1" dirty="0" smtClean="0">
                    <a:solidFill>
                      <a:srgbClr val="9E2263"/>
                    </a:solidFill>
                  </a:rPr>
                  <a:t>Tapşırıqlar  paneli</a:t>
                </a:r>
                <a:endParaRPr lang="ru-RU" b="1" dirty="0">
                  <a:solidFill>
                    <a:srgbClr val="9E2263"/>
                  </a:solidFill>
                </a:endParaRPr>
              </a:p>
            </p:txBody>
          </p:sp>
          <p:cxnSp>
            <p:nvCxnSpPr>
              <p:cNvPr id="17" name="Прямая со стрелкой 16"/>
              <p:cNvCxnSpPr/>
              <p:nvPr/>
            </p:nvCxnSpPr>
            <p:spPr>
              <a:xfrm>
                <a:off x="-17102" y="-973341"/>
                <a:ext cx="2786082" cy="1714512"/>
              </a:xfrm>
              <a:prstGeom prst="straightConnector1">
                <a:avLst/>
              </a:prstGeom>
              <a:ln w="28575">
                <a:solidFill>
                  <a:srgbClr val="00B05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" name="Прямая со стрелкой 8"/>
            <p:cNvCxnSpPr/>
            <p:nvPr/>
          </p:nvCxnSpPr>
          <p:spPr>
            <a:xfrm rot="10800000" flipV="1">
              <a:off x="6776886" y="-676321"/>
              <a:ext cx="1120650" cy="1079007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Прямая соединительная линия 19"/>
          <p:cNvCxnSpPr/>
          <p:nvPr/>
        </p:nvCxnSpPr>
        <p:spPr>
          <a:xfrm>
            <a:off x="5286380" y="1571612"/>
            <a:ext cx="1428760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357158" y="214290"/>
            <a:ext cx="49964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214282" y="0"/>
            <a:ext cx="8929718" cy="769441"/>
          </a:xfrm>
          <a:prstGeom prst="rect">
            <a:avLst/>
          </a:prstGeom>
          <a:noFill/>
          <a:ln>
            <a:solidFill>
              <a:srgbClr val="9E2263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z-Latn-AZ" sz="44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Proqram pəncərəsinin elementləri</a:t>
            </a:r>
            <a:endParaRPr lang="ru-RU" sz="44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 advTm="5000">
    <p:pull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az-Latn-AZ" sz="3600" dirty="0" smtClean="0">
                <a:latin typeface="Times New Roman" pitchFamily="18" charset="0"/>
                <a:cs typeface="Times New Roman" pitchFamily="18" charset="0"/>
              </a:rPr>
              <a:t> cədvəl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az-Latn-AZ" sz="3600" dirty="0" smtClean="0">
                <a:latin typeface="Times New Roman" pitchFamily="18" charset="0"/>
                <a:cs typeface="Times New Roman" pitchFamily="18" charset="0"/>
              </a:rPr>
              <a:t> sağ tərəf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az-Latn-AZ" sz="3600" dirty="0" smtClean="0">
                <a:latin typeface="Times New Roman" pitchFamily="18" charset="0"/>
                <a:cs typeface="Times New Roman" pitchFamily="18" charset="0"/>
              </a:rPr>
              <a:t>də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olan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sz="3600" dirty="0" smtClean="0">
                <a:latin typeface="Times New Roman" pitchFamily="18" charset="0"/>
                <a:cs typeface="Times New Roman" pitchFamily="18" charset="0"/>
              </a:rPr>
              <a:t>tapşırıqlar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panelind</a:t>
            </a:r>
            <a:r>
              <a:rPr lang="az-Latn-AZ" sz="3600" dirty="0" smtClean="0">
                <a:latin typeface="Times New Roman" pitchFamily="18" charset="0"/>
                <a:cs typeface="Times New Roman" pitchFamily="18" charset="0"/>
              </a:rPr>
              <a:t>ə  yeni  verilənlər bazasi  düyməsini  vuraq</a:t>
            </a:r>
            <a:r>
              <a:rPr lang="az-Latn-AZ" sz="3200" dirty="0" smtClean="0">
                <a:latin typeface="Times New Roman" pitchFamily="18" charset="0"/>
                <a:cs typeface="Times New Roman" pitchFamily="18" charset="0"/>
              </a:rPr>
              <a:t>.(</a:t>
            </a:r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Новая база данных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2368" t="4104"/>
          <a:stretch>
            <a:fillRect/>
          </a:stretch>
        </p:blipFill>
        <p:spPr bwMode="auto">
          <a:xfrm>
            <a:off x="1142976" y="1785926"/>
            <a:ext cx="7429552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Tm="5000">
    <p:pull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72518" cy="1725602"/>
          </a:xfrm>
        </p:spPr>
        <p:txBody>
          <a:bodyPr>
            <a:normAutofit fontScale="90000"/>
          </a:bodyPr>
          <a:lstStyle/>
          <a:p>
            <a:r>
              <a:rPr lang="az-Latn-AZ" sz="4000" dirty="0" smtClean="0">
                <a:latin typeface="Times New Roman" pitchFamily="18" charset="0"/>
                <a:cs typeface="Times New Roman" pitchFamily="18" charset="0"/>
              </a:rPr>
              <a:t>Bu  zaman  belə  bir  pəncərə açılır.  Yaratmaq istədiyimiz  fayla ad  verib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az-Latn-AZ" sz="4000" dirty="0" smtClean="0">
                <a:latin typeface="Times New Roman" pitchFamily="18" charset="0"/>
                <a:cs typeface="Times New Roman" pitchFamily="18" charset="0"/>
              </a:rPr>
              <a:t>  harda  hansı  qovluqda  saxlamaq  istədiyimizi seçirik.  </a:t>
            </a:r>
            <a:r>
              <a:rPr lang="az-Latn-AZ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Sozdat(yarat  </a:t>
            </a:r>
            <a:r>
              <a:rPr lang="az-Latn-AZ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az-Latn-AZ" sz="4000" dirty="0" smtClean="0">
                <a:latin typeface="Times New Roman" pitchFamily="18" charset="0"/>
                <a:cs typeface="Times New Roman" pitchFamily="18" charset="0"/>
              </a:rPr>
              <a:t>düyməsini  vururuq</a:t>
            </a:r>
            <a:r>
              <a:rPr lang="az-Latn-AZ" sz="3600" dirty="0" smtClean="0"/>
              <a:t>.</a:t>
            </a:r>
            <a:endParaRPr lang="ru-RU" sz="36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7383" t="13574" r="15670" b="23290"/>
          <a:stretch>
            <a:fillRect/>
          </a:stretch>
        </p:blipFill>
        <p:spPr bwMode="auto">
          <a:xfrm>
            <a:off x="785786" y="2285992"/>
            <a:ext cx="7215238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Tm="5000">
    <p:pull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z-Latn-AZ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az-Latn-AZ" sz="3600" dirty="0" smtClean="0">
                <a:latin typeface="Times New Roman" pitchFamily="18" charset="0"/>
                <a:cs typeface="Times New Roman" pitchFamily="18" charset="0"/>
              </a:rPr>
              <a:t>Sol  </a:t>
            </a:r>
            <a:r>
              <a:rPr lang="az-Latn-AZ" sz="3600" dirty="0" smtClean="0">
                <a:latin typeface="Times New Roman" pitchFamily="18" charset="0"/>
                <a:cs typeface="Times New Roman" pitchFamily="18" charset="0"/>
              </a:rPr>
              <a:t>tərəfdə  verilənlər bazasinin  obye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az-Latn-AZ" sz="3600" dirty="0" smtClean="0">
                <a:latin typeface="Times New Roman" pitchFamily="18" charset="0"/>
                <a:cs typeface="Times New Roman" pitchFamily="18" charset="0"/>
              </a:rPr>
              <a:t>tləri  göstərilib:cədvəllər,sorğular,formalar, hesabatlar Cədvəli  3 üsu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lla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yaratmaq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olar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 1-ci  </a:t>
            </a:r>
            <a:r>
              <a:rPr lang="en-US" sz="36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Konstruktor</a:t>
            </a:r>
            <a:r>
              <a:rPr lang="en-US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6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rejimini</a:t>
            </a:r>
            <a:r>
              <a:rPr lang="en-US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se</a:t>
            </a:r>
            <a:r>
              <a:rPr lang="az-Latn-AZ" sz="3600" dirty="0" smtClean="0">
                <a:latin typeface="Times New Roman" pitchFamily="18" charset="0"/>
                <a:cs typeface="Times New Roman" pitchFamily="18" charset="0"/>
              </a:rPr>
              <a:t>çək</a:t>
            </a:r>
            <a:br>
              <a:rPr lang="az-Latn-AZ" sz="3600" dirty="0" smtClean="0"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947" r="32243" b="23290"/>
          <a:stretch>
            <a:fillRect/>
          </a:stretch>
        </p:blipFill>
        <p:spPr bwMode="auto">
          <a:xfrm>
            <a:off x="1285852" y="2357430"/>
            <a:ext cx="6589209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Tm="5000">
    <p:pull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72518" cy="6369072"/>
          </a:xfrm>
        </p:spPr>
        <p:txBody>
          <a:bodyPr>
            <a:noAutofit/>
          </a:bodyPr>
          <a:lstStyle/>
          <a:p>
            <a:r>
              <a:rPr lang="az-Latn-AZ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az-Latn-AZ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az-Latn-AZ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az-Latn-AZ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az-Latn-AZ" sz="2400" dirty="0" smtClean="0">
                <a:latin typeface="Times New Roman" pitchFamily="18" charset="0"/>
                <a:cs typeface="Times New Roman" pitchFamily="18" charset="0"/>
              </a:rPr>
              <a:t>Üzərində  2  dəfə  sol  duyməni  vuraq </a:t>
            </a:r>
            <a:r>
              <a:rPr lang="az-Latn-AZ" sz="2400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az-Latn-AZ" sz="24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az-Latn-AZ" sz="2400" dirty="0" smtClean="0">
                <a:latin typeface="Times New Roman" pitchFamily="18" charset="0"/>
                <a:cs typeface="Times New Roman" pitchFamily="18" charset="0"/>
              </a:rPr>
              <a:t>elə    </a:t>
            </a:r>
            <a:r>
              <a:rPr lang="az-Latn-AZ" sz="2400" dirty="0" smtClean="0">
                <a:latin typeface="Times New Roman" pitchFamily="18" charset="0"/>
                <a:cs typeface="Times New Roman" pitchFamily="18" charset="0"/>
              </a:rPr>
              <a:t>pəncərə açılı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az-Latn-AZ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az-Latn-AZ" sz="2400" dirty="0" smtClean="0">
                <a:latin typeface="Times New Roman" pitchFamily="18" charset="0"/>
                <a:cs typeface="Times New Roman" pitchFamily="18" charset="0"/>
              </a:rPr>
              <a:t>ədvəlin   strukturunu yaradaq.</a:t>
            </a:r>
            <a:br>
              <a:rPr lang="az-Latn-AZ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az-Latn-AZ" sz="24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az-Latn-AZ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sz="2400" dirty="0" smtClean="0">
                <a:latin typeface="Times New Roman" pitchFamily="18" charset="0"/>
                <a:cs typeface="Times New Roman" pitchFamily="18" charset="0"/>
              </a:rPr>
              <a:t>Sahənin </a:t>
            </a:r>
            <a:r>
              <a:rPr lang="az-Latn-AZ" sz="2400" dirty="0" smtClean="0">
                <a:latin typeface="Times New Roman" pitchFamily="18" charset="0"/>
                <a:cs typeface="Times New Roman" pitchFamily="18" charset="0"/>
              </a:rPr>
              <a:t>adı  hissəsinə                                 					Adi-mətn, </a:t>
            </a:r>
            <a:br>
              <a:rPr lang="az-Latn-AZ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az-Latn-AZ" sz="24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Soyadı-mətn, 					                 Ünvan-mətn, </a:t>
            </a:r>
            <a:br>
              <a:rPr lang="az-Latn-AZ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az-Latn-AZ" sz="24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Telefon-mətn, 	                     				          </a:t>
            </a:r>
            <a:r>
              <a:rPr lang="az-Latn-AZ" sz="2400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az-Latn-AZ" sz="2400" dirty="0" smtClean="0">
                <a:latin typeface="Times New Roman" pitchFamily="18" charset="0"/>
                <a:cs typeface="Times New Roman" pitchFamily="18" charset="0"/>
              </a:rPr>
              <a:t>Poçt-mətn,                       					     					                                                      </a:t>
            </a:r>
            <a:r>
              <a:rPr lang="az-Latn-AZ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az-Latn-AZ" sz="2400" dirty="0" smtClean="0">
                <a:latin typeface="Times New Roman" pitchFamily="18" charset="0"/>
                <a:cs typeface="Times New Roman" pitchFamily="18" charset="0"/>
              </a:rPr>
              <a:t>Kitabın adı-mətn, 				              </a:t>
            </a:r>
            <a:r>
              <a:rPr lang="az-Latn-AZ" sz="2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az-Latn-AZ" sz="2400" dirty="0" smtClean="0">
                <a:latin typeface="Times New Roman" pitchFamily="18" charset="0"/>
                <a:cs typeface="Times New Roman" pitchFamily="18" charset="0"/>
              </a:rPr>
              <a:t>Müəllifi-mətn, </a:t>
            </a:r>
            <a:br>
              <a:rPr lang="az-Latn-AZ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az-Latn-AZ" sz="24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</a:t>
            </a:r>
            <a:r>
              <a:rPr lang="az-Latn-AZ" sz="24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az-Latn-AZ" sz="2400" dirty="0" smtClean="0">
                <a:latin typeface="Times New Roman" pitchFamily="18" charset="0"/>
                <a:cs typeface="Times New Roman" pitchFamily="18" charset="0"/>
              </a:rPr>
              <a:t>Buraxılma tarixi-rəqəm, 				               </a:t>
            </a:r>
            <a:r>
              <a:rPr lang="az-Latn-AZ" sz="24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az-Latn-AZ" sz="2400" dirty="0" smtClean="0">
                <a:latin typeface="Times New Roman" pitchFamily="18" charset="0"/>
                <a:cs typeface="Times New Roman" pitchFamily="18" charset="0"/>
              </a:rPr>
              <a:t>Kitabın qiyməti –pul, 						</a:t>
            </a:r>
            <a:r>
              <a:rPr lang="az-Latn-AZ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az-Latn-AZ" sz="2400" dirty="0" smtClean="0">
                <a:latin typeface="Times New Roman" pitchFamily="18" charset="0"/>
                <a:cs typeface="Times New Roman" pitchFamily="18" charset="0"/>
              </a:rPr>
              <a:t>								  </a:t>
            </a:r>
            <a:r>
              <a:rPr lang="az-Latn-AZ" sz="2400" dirty="0" smtClean="0">
                <a:latin typeface="Times New Roman" pitchFamily="18" charset="0"/>
                <a:cs typeface="Times New Roman" pitchFamily="18" charset="0"/>
              </a:rPr>
              <a:t> Verilmə </a:t>
            </a:r>
            <a:r>
              <a:rPr lang="az-Latn-AZ" sz="2400" dirty="0" smtClean="0">
                <a:latin typeface="Times New Roman" pitchFamily="18" charset="0"/>
                <a:cs typeface="Times New Roman" pitchFamily="18" charset="0"/>
              </a:rPr>
              <a:t>tarixi-tarix </a:t>
            </a:r>
            <a:r>
              <a:rPr lang="az-Latn-AZ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az-Latn-AZ" sz="2400" dirty="0" smtClean="0">
                <a:latin typeface="Times New Roman" pitchFamily="18" charset="0"/>
                <a:cs typeface="Times New Roman" pitchFamily="18" charset="0"/>
              </a:rPr>
              <a:t>				      </a:t>
            </a:r>
            <a:r>
              <a:rPr lang="az-Latn-AZ" sz="2400" dirty="0" smtClean="0">
                <a:latin typeface="Times New Roman" pitchFamily="18" charset="0"/>
                <a:cs typeface="Times New Roman" pitchFamily="18" charset="0"/>
              </a:rPr>
              <a:t>Qayt       Qaytarılma </a:t>
            </a:r>
            <a:r>
              <a:rPr lang="az-Latn-AZ" sz="2400" dirty="0" smtClean="0">
                <a:latin typeface="Times New Roman" pitchFamily="18" charset="0"/>
                <a:cs typeface="Times New Roman" pitchFamily="18" charset="0"/>
              </a:rPr>
              <a:t>tarixi- </a:t>
            </a:r>
            <a:r>
              <a:rPr lang="az-Latn-AZ" sz="2400" dirty="0" smtClean="0">
                <a:latin typeface="Times New Roman" pitchFamily="18" charset="0"/>
                <a:cs typeface="Times New Roman" pitchFamily="18" charset="0"/>
              </a:rPr>
              <a:t>məntiqi</a:t>
            </a:r>
            <a:br>
              <a:rPr lang="az-Latn-AZ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az-Latn-AZ" sz="2400" dirty="0" smtClean="0">
                <a:latin typeface="Times New Roman" pitchFamily="18" charset="0"/>
                <a:cs typeface="Times New Roman" pitchFamily="18" charset="0"/>
              </a:rPr>
              <a:t>yayaz                             </a:t>
            </a:r>
            <a:r>
              <a:rPr lang="az-Latn-AZ" sz="2400" dirty="0" smtClean="0">
                <a:latin typeface="Times New Roman" pitchFamily="18" charset="0"/>
                <a:cs typeface="Times New Roman" pitchFamily="18" charset="0"/>
              </a:rPr>
              <a:t>yazaq.</a:t>
            </a:r>
            <a:br>
              <a:rPr lang="az-Latn-AZ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az-Latn-AZ" sz="2400" dirty="0" smtClean="0">
                <a:latin typeface="Times New Roman" pitchFamily="18" charset="0"/>
                <a:cs typeface="Times New Roman" pitchFamily="18" charset="0"/>
              </a:rPr>
              <a:t> 																			                								</a:t>
            </a:r>
            <a:br>
              <a:rPr lang="az-Latn-AZ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az-Latn-AZ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r="42181" b="18555"/>
          <a:stretch>
            <a:fillRect/>
          </a:stretch>
        </p:blipFill>
        <p:spPr bwMode="auto">
          <a:xfrm>
            <a:off x="500034" y="1000108"/>
            <a:ext cx="4643470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Tm="5000">
    <p:pull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8429684" cy="1928802"/>
          </a:xfrm>
        </p:spPr>
        <p:txBody>
          <a:bodyPr>
            <a:normAutofit fontScale="90000"/>
          </a:bodyPr>
          <a:lstStyle/>
          <a:p>
            <a:r>
              <a:rPr lang="az-Latn-AZ" sz="3100" dirty="0" smtClean="0"/>
              <a:t/>
            </a:r>
            <a:br>
              <a:rPr lang="az-Latn-AZ" sz="3100" dirty="0" smtClean="0"/>
            </a:br>
            <a:r>
              <a:rPr lang="az-Latn-AZ" sz="3100" dirty="0" smtClean="0"/>
              <a:t/>
            </a:r>
            <a:br>
              <a:rPr lang="az-Latn-AZ" sz="3100" dirty="0" smtClean="0"/>
            </a:br>
            <a:r>
              <a:rPr lang="az-Latn-AZ" sz="3100" dirty="0" smtClean="0"/>
              <a:t/>
            </a:r>
            <a:br>
              <a:rPr lang="az-Latn-AZ" sz="3100" dirty="0" smtClean="0"/>
            </a:br>
            <a:r>
              <a:rPr lang="az-Latn-AZ" sz="3600" dirty="0" smtClean="0">
                <a:latin typeface="Times New Roman" pitchFamily="18" charset="0"/>
                <a:cs typeface="Times New Roman" pitchFamily="18" charset="0"/>
              </a:rPr>
              <a:t>Verilənləri  </a:t>
            </a:r>
            <a:r>
              <a:rPr lang="az-Latn-AZ" sz="3600" dirty="0" smtClean="0">
                <a:latin typeface="Times New Roman" pitchFamily="18" charset="0"/>
                <a:cs typeface="Times New Roman" pitchFamily="18" charset="0"/>
              </a:rPr>
              <a:t>yazıb </a:t>
            </a:r>
            <a:r>
              <a:rPr lang="az-Latn-AZ" sz="3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az-Latn-AZ" sz="3600" dirty="0" smtClean="0">
                <a:latin typeface="Times New Roman" pitchFamily="18" charset="0"/>
                <a:cs typeface="Times New Roman" pitchFamily="18" charset="0"/>
              </a:rPr>
              <a:t>növlərini  seçirik</a:t>
            </a:r>
            <a:r>
              <a:rPr lang="az-Latn-AZ" sz="36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az-Latn-AZ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az-Latn-AZ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az-Latn-AZ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ədvələ</a:t>
            </a:r>
            <a:r>
              <a:rPr lang="az-Latn-AZ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”Kitabxana”</a:t>
            </a:r>
            <a:r>
              <a:rPr lang="az-Latn-AZ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adini  verib ,yadda saxlayırıq. </a:t>
            </a:r>
            <a:r>
              <a:rPr lang="ru-RU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dirty="0" smtClean="0"/>
              <a:t/>
            </a:r>
            <a:br>
              <a:rPr lang="az-Latn-AZ" dirty="0" smtClean="0"/>
            </a:b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885" t="2525" r="69620" b="23290"/>
          <a:stretch>
            <a:fillRect/>
          </a:stretch>
        </p:blipFill>
        <p:spPr bwMode="auto">
          <a:xfrm>
            <a:off x="928662" y="2000240"/>
            <a:ext cx="5929354" cy="485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Tm="5000">
    <p:pull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00034" y="214291"/>
            <a:ext cx="8286808" cy="2357453"/>
          </a:xfrm>
        </p:spPr>
        <p:txBody>
          <a:bodyPr>
            <a:normAutofit/>
          </a:bodyPr>
          <a:lstStyle/>
          <a:p>
            <a:r>
              <a:rPr lang="az-Latn-AZ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Kitabxana  adli  cədvəlimiz  </a:t>
            </a:r>
            <a:r>
              <a:rPr lang="az-Latn-AZ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yarandi.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 t="-837" r="56655" b="41485"/>
          <a:stretch>
            <a:fillRect/>
          </a:stretch>
        </p:blipFill>
        <p:spPr bwMode="auto">
          <a:xfrm>
            <a:off x="571472" y="2000240"/>
            <a:ext cx="7715304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Tm="5000">
    <p:pull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r="3769" b="60317"/>
          <a:stretch>
            <a:fillRect/>
          </a:stretch>
        </p:blipFill>
        <p:spPr bwMode="auto">
          <a:xfrm>
            <a:off x="428596" y="1142984"/>
            <a:ext cx="8472518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1428728" y="0"/>
            <a:ext cx="70009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Latn-AZ" sz="3200" dirty="0" smtClean="0">
                <a:latin typeface="Times New Roman" pitchFamily="18" charset="0"/>
                <a:cs typeface="Times New Roman" pitchFamily="18" charset="0"/>
              </a:rPr>
              <a:t>Üzərində  2 dəfə  vurub  cədvəli  açaq  </a:t>
            </a:r>
            <a:r>
              <a:rPr lang="az-Latn-AZ" sz="3200" dirty="0" smtClean="0">
                <a:latin typeface="Times New Roman" pitchFamily="18" charset="0"/>
                <a:cs typeface="Times New Roman" pitchFamily="18" charset="0"/>
              </a:rPr>
              <a:t>   və  verilənlərlə </a:t>
            </a:r>
            <a:r>
              <a:rPr lang="az-Latn-AZ" sz="3200" dirty="0" smtClean="0">
                <a:latin typeface="Times New Roman" pitchFamily="18" charset="0"/>
                <a:cs typeface="Times New Roman" pitchFamily="18" charset="0"/>
              </a:rPr>
              <a:t>dolduraq.  </a:t>
            </a:r>
            <a:br>
              <a:rPr lang="az-Latn-AZ" sz="3200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 advTm="5000">
    <p:pull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b="57383"/>
          <a:stretch>
            <a:fillRect/>
          </a:stretch>
        </p:blipFill>
        <p:spPr bwMode="auto">
          <a:xfrm>
            <a:off x="200804" y="571480"/>
            <a:ext cx="8443162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Tm="5000">
    <p:pull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85728"/>
            <a:ext cx="8429684" cy="6143668"/>
          </a:xfrm>
        </p:spPr>
        <p:txBody>
          <a:bodyPr>
            <a:noAutofit/>
          </a:bodyPr>
          <a:lstStyle/>
          <a:p>
            <a:r>
              <a:rPr lang="az-Latn-AZ" dirty="0">
                <a:latin typeface="Times New Roman" pitchFamily="18" charset="0"/>
                <a:cs typeface="Times New Roman" pitchFamily="18" charset="0"/>
              </a:rPr>
              <a:t>Əgər  İradə  2  ci  kitab  götürürsə, yenə  adini , soyadini, elektron poçtunu, telefon  nömrəsini  sorusmaliyiq.Bu  zaman </a:t>
            </a:r>
            <a:r>
              <a:rPr lang="az-Latn-AZ" dirty="0" smtClean="0">
                <a:latin typeface="Times New Roman" pitchFamily="18" charset="0"/>
                <a:cs typeface="Times New Roman" pitchFamily="18" charset="0"/>
              </a:rPr>
              <a:t>verilənlər  </a:t>
            </a:r>
            <a:r>
              <a:rPr lang="az-Latn-AZ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az-Latn-AZ" dirty="0" smtClean="0">
                <a:latin typeface="Times New Roman" pitchFamily="18" charset="0"/>
                <a:cs typeface="Times New Roman" pitchFamily="18" charset="0"/>
              </a:rPr>
              <a:t>azasi </a:t>
            </a:r>
            <a:r>
              <a:rPr lang="az-Latn-AZ" dirty="0">
                <a:latin typeface="Times New Roman" pitchFamily="18" charset="0"/>
                <a:cs typeface="Times New Roman" pitchFamily="18" charset="0"/>
              </a:rPr>
              <a:t>ç</a:t>
            </a:r>
            <a:r>
              <a:rPr lang="az-Latn-AZ" dirty="0" smtClean="0">
                <a:latin typeface="Times New Roman" pitchFamily="18" charset="0"/>
                <a:cs typeface="Times New Roman" pitchFamily="18" charset="0"/>
              </a:rPr>
              <a:t>ox  </a:t>
            </a:r>
            <a:r>
              <a:rPr lang="az-Latn-AZ" dirty="0">
                <a:latin typeface="Times New Roman" pitchFamily="18" charset="0"/>
                <a:cs typeface="Times New Roman" pitchFamily="18" charset="0"/>
              </a:rPr>
              <a:t>yüklənmiş olacaq.</a:t>
            </a:r>
            <a:br>
              <a:rPr lang="az-Latn-AZ" dirty="0">
                <a:latin typeface="Times New Roman" pitchFamily="18" charset="0"/>
                <a:cs typeface="Times New Roman" pitchFamily="18" charset="0"/>
              </a:rPr>
            </a:br>
            <a:r>
              <a:rPr lang="az-Latn-AZ" dirty="0">
                <a:latin typeface="Times New Roman" pitchFamily="18" charset="0"/>
                <a:cs typeface="Times New Roman" pitchFamily="18" charset="0"/>
              </a:rPr>
              <a:t>Əgər  10  kitab  götürsə 10  dəfə verilənlər  yazilacaq təkrarlanan  sahələr  </a:t>
            </a:r>
            <a:r>
              <a:rPr lang="az-Latn-AZ" dirty="0" smtClean="0">
                <a:latin typeface="Times New Roman" pitchFamily="18" charset="0"/>
                <a:cs typeface="Times New Roman" pitchFamily="18" charset="0"/>
              </a:rPr>
              <a:t>vb-nın    işini    çətinləşdirəcək. Verilənlərin  </a:t>
            </a:r>
            <a:r>
              <a:rPr lang="az-Latn-AZ" dirty="0">
                <a:latin typeface="Times New Roman" pitchFamily="18" charset="0"/>
                <a:cs typeface="Times New Roman" pitchFamily="18" charset="0"/>
              </a:rPr>
              <a:t>təkrarina  yol  veriləcək </a:t>
            </a:r>
            <a:r>
              <a:rPr lang="az-Latn-AZ" dirty="0" smtClean="0">
                <a:latin typeface="Times New Roman" pitchFamily="18" charset="0"/>
                <a:cs typeface="Times New Roman" pitchFamily="18" charset="0"/>
              </a:rPr>
              <a:t>.Beləliklə, verilənlər bazası  böyüyəcək  </a:t>
            </a:r>
            <a:r>
              <a:rPr lang="az-Latn-AZ" dirty="0">
                <a:latin typeface="Times New Roman" pitchFamily="18" charset="0"/>
                <a:cs typeface="Times New Roman" pitchFamily="18" charset="0"/>
              </a:rPr>
              <a:t>və  </a:t>
            </a:r>
            <a:r>
              <a:rPr lang="az-Latn-AZ" dirty="0" smtClean="0">
                <a:latin typeface="Times New Roman" pitchFamily="18" charset="0"/>
                <a:cs typeface="Times New Roman" pitchFamily="18" charset="0"/>
              </a:rPr>
              <a:t>onunla işləmək  çətinlik yaradacaq.</a:t>
            </a:r>
          </a:p>
          <a:p>
            <a:r>
              <a:rPr lang="az-Latn-AZ" dirty="0" smtClean="0">
                <a:latin typeface="Times New Roman" pitchFamily="18" charset="0"/>
                <a:cs typeface="Times New Roman" pitchFamily="18" charset="0"/>
              </a:rPr>
              <a:t>Bunun  üçün  cədvəli  </a:t>
            </a:r>
            <a:r>
              <a:rPr lang="az-Latn-AZ" dirty="0">
                <a:latin typeface="Times New Roman" pitchFamily="18" charset="0"/>
                <a:cs typeface="Times New Roman" pitchFamily="18" charset="0"/>
              </a:rPr>
              <a:t>3  hissəyə  </a:t>
            </a:r>
            <a:r>
              <a:rPr lang="az-Latn-AZ" dirty="0" smtClean="0">
                <a:latin typeface="Times New Roman" pitchFamily="18" charset="0"/>
                <a:cs typeface="Times New Roman" pitchFamily="18" charset="0"/>
              </a:rPr>
              <a:t>ayiraq </a:t>
            </a:r>
            <a:r>
              <a:rPr lang="az-Latn-AZ" dirty="0">
                <a:latin typeface="Times New Roman" pitchFamily="18" charset="0"/>
                <a:cs typeface="Times New Roman" pitchFamily="18" charset="0"/>
              </a:rPr>
              <a:t>və  xüsusi  sahələri  əlaqələndirək.</a:t>
            </a:r>
            <a:endParaRPr lang="ru-RU" dirty="0"/>
          </a:p>
        </p:txBody>
      </p:sp>
    </p:spTree>
  </p:cSld>
  <p:clrMapOvr>
    <a:masterClrMapping/>
  </p:clrMapOvr>
  <p:transition spd="med" advTm="5000">
    <p:pull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714512"/>
          </a:xfrm>
        </p:spPr>
        <p:txBody>
          <a:bodyPr>
            <a:noAutofit/>
          </a:bodyPr>
          <a:lstStyle/>
          <a:p>
            <a:r>
              <a:rPr lang="az-Latn-AZ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az-Latn-AZ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az-Latn-AZ" sz="3200" dirty="0" smtClean="0">
                <a:latin typeface="Times New Roman" pitchFamily="18" charset="0"/>
                <a:cs typeface="Times New Roman" pitchFamily="18" charset="0"/>
              </a:rPr>
              <a:t>İlk  olaraq </a:t>
            </a:r>
            <a:r>
              <a:rPr lang="en-US" sz="32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Istifad</a:t>
            </a:r>
            <a:r>
              <a:rPr lang="az-Latn-AZ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əçi cədvəli</a:t>
            </a:r>
            <a:r>
              <a:rPr lang="az-Latn-AZ" sz="3200" dirty="0" smtClean="0">
                <a:latin typeface="Times New Roman" pitchFamily="18" charset="0"/>
                <a:cs typeface="Times New Roman" pitchFamily="18" charset="0"/>
              </a:rPr>
              <a:t>nin strukturunu   yaradaq.  İstifadəçi kodu,Adi, soyadı, ünvan, telefon, elekton poçt   verilənləri  yazaq və  növlərini seçək.</a:t>
            </a:r>
            <a:br>
              <a:rPr lang="az-Latn-AZ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az-Latn-AZ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4000" dirty="0" smtClean="0"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-869" t="19679" r="58531" b="60245"/>
          <a:stretch>
            <a:fillRect/>
          </a:stretch>
        </p:blipFill>
        <p:spPr bwMode="auto">
          <a:xfrm>
            <a:off x="642910" y="2214554"/>
            <a:ext cx="6643734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Tm="5000">
    <p:pull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z-Latn-AZ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Cədvələ</a:t>
            </a:r>
            <a:r>
              <a:rPr lang="az-Latn-AZ" b="1" dirty="0" smtClean="0">
                <a:solidFill>
                  <a:srgbClr val="C00000"/>
                </a:solidFill>
              </a:rPr>
              <a:t>  ad  verib </a:t>
            </a:r>
            <a:r>
              <a:rPr lang="az-Latn-AZ" b="1" dirty="0" smtClean="0">
                <a:solidFill>
                  <a:srgbClr val="C00000"/>
                </a:solidFill>
              </a:rPr>
              <a:t>,yadda saxlayaq.</a:t>
            </a:r>
            <a:br>
              <a:rPr lang="az-Latn-AZ" b="1" dirty="0" smtClean="0">
                <a:solidFill>
                  <a:srgbClr val="C00000"/>
                </a:solidFill>
              </a:rPr>
            </a:b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6172" r="25181" b="37400"/>
          <a:stretch>
            <a:fillRect/>
          </a:stretch>
        </p:blipFill>
        <p:spPr bwMode="auto">
          <a:xfrm>
            <a:off x="857224" y="1500174"/>
            <a:ext cx="7215238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Tm="5000">
    <p:pull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2225668"/>
          </a:xfrm>
        </p:spPr>
        <p:txBody>
          <a:bodyPr>
            <a:noAutofit/>
          </a:bodyPr>
          <a:lstStyle/>
          <a:p>
            <a:r>
              <a:rPr lang="az-Latn-AZ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İkinci  </a:t>
            </a:r>
            <a:r>
              <a:rPr lang="az-Latn-AZ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cədvəlimizdə </a:t>
            </a:r>
            <a:r>
              <a:rPr 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az-Latn-AZ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stifadəçi kodu, kitabın müəllifi, </a:t>
            </a:r>
            <a:r>
              <a:rPr 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az-Latn-AZ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itabın adı,</a:t>
            </a:r>
            <a:r>
              <a:rPr 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az-Latn-AZ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uraxilma tarixi,kitabın qaytarılma tarixi, qiyməti  verilənləri </a:t>
            </a:r>
            <a:r>
              <a:rPr lang="az-Latn-AZ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yazib </a:t>
            </a:r>
            <a:r>
              <a:rPr lang="az-Latn-AZ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az-Latn-AZ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və  cədvəli  dolduraq.</a:t>
            </a:r>
            <a:endParaRPr lang="ru-RU" sz="32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13257" r="60271" b="59503"/>
          <a:stretch>
            <a:fillRect/>
          </a:stretch>
        </p:blipFill>
        <p:spPr bwMode="auto">
          <a:xfrm>
            <a:off x="642910" y="2786058"/>
            <a:ext cx="5143536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Tm="5000">
    <p:pull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z-Latn-AZ" sz="3600" b="1" dirty="0" smtClean="0">
                <a:latin typeface="Times New Roman" pitchFamily="18" charset="0"/>
                <a:cs typeface="Times New Roman" pitchFamily="18" charset="0"/>
              </a:rPr>
              <a:t>İkinci  cədvəlimizə  </a:t>
            </a:r>
            <a:r>
              <a:rPr lang="az-Latn-AZ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“KİTAB”</a:t>
            </a:r>
            <a:r>
              <a:rPr lang="az-Latn-AZ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adini  </a:t>
            </a:r>
            <a:r>
              <a:rPr lang="az-Latn-AZ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verək.</a:t>
            </a:r>
            <a:endParaRPr lang="ru-RU" sz="36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r="-1595" b="35377"/>
          <a:stretch>
            <a:fillRect/>
          </a:stretch>
        </p:blipFill>
        <p:spPr bwMode="auto">
          <a:xfrm>
            <a:off x="500034" y="1500174"/>
            <a:ext cx="7715304" cy="5034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Tm="5000">
    <p:pull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az-Latn-AZ" sz="3200" b="1" dirty="0" smtClean="0">
                <a:latin typeface="Times New Roman" pitchFamily="18" charset="0"/>
                <a:cs typeface="Times New Roman" pitchFamily="18" charset="0"/>
              </a:rPr>
              <a:t>3  cü  cədvəldə İstifadəçi  kodu,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az-Latn-AZ" sz="3200" b="1" dirty="0" smtClean="0">
                <a:latin typeface="Times New Roman" pitchFamily="18" charset="0"/>
                <a:cs typeface="Times New Roman" pitchFamily="18" charset="0"/>
              </a:rPr>
              <a:t>itabın kodu,buraxilma tarixi, verilmə  tarixi,qaytarılma tarixi qeyd edib  cədvələ</a:t>
            </a:r>
            <a:br>
              <a:rPr lang="az-Latn-AZ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az-Latn-AZ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Kitabin  </a:t>
            </a:r>
            <a:r>
              <a:rPr lang="az-Latn-AZ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qaytarilması   tarixi  </a:t>
            </a:r>
            <a:r>
              <a:rPr lang="az-Latn-AZ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adi  verib , </a:t>
            </a:r>
            <a:r>
              <a:rPr lang="az-Latn-AZ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yadda  saxlayaq.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2579" r="36136" b="23016"/>
          <a:stretch>
            <a:fillRect/>
          </a:stretch>
        </p:blipFill>
        <p:spPr bwMode="auto">
          <a:xfrm>
            <a:off x="714348" y="2428868"/>
            <a:ext cx="6518935" cy="4211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Tm="5000">
    <p:pull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z-Latn-AZ" dirty="0" smtClean="0"/>
              <a:t>Beləliklə </a:t>
            </a:r>
            <a:r>
              <a:rPr lang="az-Latn-AZ" dirty="0" smtClean="0"/>
              <a:t>, </a:t>
            </a:r>
            <a:r>
              <a:rPr lang="az-Latn-AZ" dirty="0" smtClean="0"/>
              <a:t>3  cədvəl  </a:t>
            </a:r>
            <a:r>
              <a:rPr lang="az-Latn-AZ" dirty="0" smtClean="0"/>
              <a:t>düzəldirik.</a:t>
            </a:r>
            <a:r>
              <a:rPr lang="az-Latn-AZ" dirty="0" smtClean="0"/>
              <a:t>  </a:t>
            </a:r>
            <a:r>
              <a:rPr lang="az-Latn-AZ" dirty="0" smtClean="0"/>
              <a:t>Bunları  bir-birilə əlaqələndirək.</a:t>
            </a:r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r="41272" b="33093"/>
          <a:stretch>
            <a:fillRect/>
          </a:stretch>
        </p:blipFill>
        <p:spPr bwMode="auto">
          <a:xfrm>
            <a:off x="642910" y="1571612"/>
            <a:ext cx="8072494" cy="52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Tm="5000">
    <p:pull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z-Latn-AZ" dirty="0" smtClean="0"/>
              <a:t/>
            </a:r>
            <a:br>
              <a:rPr lang="az-Latn-AZ" dirty="0" smtClean="0"/>
            </a:br>
            <a:r>
              <a:rPr lang="az-Latn-AZ" dirty="0" smtClean="0"/>
              <a:t/>
            </a:r>
            <a:br>
              <a:rPr lang="az-Latn-AZ" dirty="0" smtClean="0"/>
            </a:br>
            <a:r>
              <a:rPr lang="az-Latn-AZ" dirty="0" smtClean="0">
                <a:latin typeface="Times New Roman" pitchFamily="18" charset="0"/>
                <a:cs typeface="Times New Roman" pitchFamily="18" charset="0"/>
              </a:rPr>
              <a:t>Bunun  üçün  </a:t>
            </a:r>
            <a:r>
              <a:rPr lang="az-Latn-AZ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servis-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az-Latn-AZ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xema  dannix  </a:t>
            </a:r>
            <a:r>
              <a:rPr lang="az-Latn-AZ" dirty="0" smtClean="0">
                <a:latin typeface="Times New Roman" pitchFamily="18" charset="0"/>
                <a:cs typeface="Times New Roman" pitchFamily="18" charset="0"/>
              </a:rPr>
              <a:t>komandasini   çalişdiririq .Belə    </a:t>
            </a:r>
            <a:r>
              <a:rPr lang="az-Latn-AZ" dirty="0" smtClean="0">
                <a:latin typeface="Times New Roman" pitchFamily="18" charset="0"/>
                <a:cs typeface="Times New Roman" pitchFamily="18" charset="0"/>
              </a:rPr>
              <a:t>pəncərə  açılır.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r="14766" b="33707"/>
          <a:stretch>
            <a:fillRect/>
          </a:stretch>
        </p:blipFill>
        <p:spPr bwMode="auto">
          <a:xfrm>
            <a:off x="1571604" y="2143116"/>
            <a:ext cx="6215106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Tm="5000">
    <p:pull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z-Latn-AZ" dirty="0" smtClean="0">
                <a:latin typeface="Times New Roman" pitchFamily="18" charset="0"/>
                <a:cs typeface="Times New Roman" pitchFamily="18" charset="0"/>
              </a:rPr>
              <a:t>Cədvəllərin</a:t>
            </a:r>
            <a:r>
              <a:rPr lang="az-Latn-AZ" dirty="0" smtClean="0"/>
              <a:t>  üçünü  də    bir-biri ilə əlaqələndirək. </a:t>
            </a:r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r="43177" b="40021"/>
          <a:stretch>
            <a:fillRect/>
          </a:stretch>
        </p:blipFill>
        <p:spPr bwMode="auto">
          <a:xfrm>
            <a:off x="1500166" y="2000240"/>
            <a:ext cx="5214974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Tm="5000">
    <p:pull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12163" r="2648" b="40652"/>
          <a:stretch>
            <a:fillRect/>
          </a:stretch>
        </p:blipFill>
        <p:spPr bwMode="auto">
          <a:xfrm>
            <a:off x="1554691" y="1285860"/>
            <a:ext cx="6732085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Tm="5000">
    <p:pull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928801"/>
          </a:xfrm>
        </p:spPr>
        <p:txBody>
          <a:bodyPr>
            <a:noAutofit/>
          </a:bodyPr>
          <a:lstStyle/>
          <a:p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Istifad</a:t>
            </a:r>
            <a:r>
              <a:rPr lang="az-Latn-AZ" sz="2800" b="1" dirty="0" smtClean="0">
                <a:latin typeface="Times New Roman" pitchFamily="18" charset="0"/>
                <a:cs typeface="Times New Roman" pitchFamily="18" charset="0"/>
              </a:rPr>
              <a:t>əçi  cədvəlini açaq. Nigar sətrində onun haqqinda  verilənlər yazılıb .Sol tərəfinə baxdiqda </a:t>
            </a:r>
            <a:r>
              <a:rPr lang="az-Latn-A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az-Latn-AZ" sz="2800" b="1" dirty="0" smtClean="0">
                <a:latin typeface="Times New Roman" pitchFamily="18" charset="0"/>
                <a:cs typeface="Times New Roman" pitchFamily="18" charset="0"/>
              </a:rPr>
              <a:t>  işarəsini  görərik  </a:t>
            </a:r>
            <a:r>
              <a:rPr lang="az-Latn-AZ" sz="28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az-Latn-AZ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az-Latn-A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az-Latn-AZ" sz="2800" b="1" dirty="0" smtClean="0">
                <a:latin typeface="Times New Roman" pitchFamily="18" charset="0"/>
                <a:cs typeface="Times New Roman" pitchFamily="18" charset="0"/>
              </a:rPr>
              <a:t> vurduqda    cədvəl açılır.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 r="34899" b="63043"/>
          <a:stretch>
            <a:fillRect/>
          </a:stretch>
        </p:blipFill>
        <p:spPr bwMode="auto">
          <a:xfrm>
            <a:off x="785786" y="2000240"/>
            <a:ext cx="7000875" cy="44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Tm="5000">
    <p:pull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z-Latn-AZ" sz="2800" b="1" dirty="0" smtClean="0">
                <a:latin typeface="Times New Roman" pitchFamily="18" charset="0"/>
                <a:cs typeface="Times New Roman" pitchFamily="18" charset="0"/>
              </a:rPr>
              <a:t>Bu  cədvəldə  Nigarın  götürdüyü  kitabların  siyahisi və  onun haqqinda məlumatlar  görsənir.Bu  sətrin  solunda da  </a:t>
            </a:r>
            <a:r>
              <a:rPr lang="az-Latn-A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az-Latn-AZ" sz="2800" b="1" dirty="0" smtClean="0">
                <a:latin typeface="Times New Roman" pitchFamily="18" charset="0"/>
                <a:cs typeface="Times New Roman" pitchFamily="18" charset="0"/>
              </a:rPr>
              <a:t>işarəsi  onun  əlaqəli  cədvəl olduğunu  bildirir.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8755" r="37657" b="59141"/>
          <a:stretch>
            <a:fillRect/>
          </a:stretch>
        </p:blipFill>
        <p:spPr bwMode="auto">
          <a:xfrm>
            <a:off x="357158" y="1857364"/>
            <a:ext cx="7643866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Tm="5000">
    <p:pull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az-Latn-AZ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+  </a:t>
            </a:r>
            <a:r>
              <a:rPr lang="az-Latn-AZ" sz="3600" b="1" dirty="0" smtClean="0">
                <a:latin typeface="Times New Roman" pitchFamily="18" charset="0"/>
                <a:cs typeface="Times New Roman" pitchFamily="18" charset="0"/>
              </a:rPr>
              <a:t>işarəsini  vuraq.Cədvəl  açılır. Burada  kitabin 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az-Latn-AZ" sz="3600" b="1" dirty="0" smtClean="0">
                <a:latin typeface="Times New Roman" pitchFamily="18" charset="0"/>
                <a:cs typeface="Times New Roman" pitchFamily="18" charset="0"/>
              </a:rPr>
              <a:t>erilmə  tarixi 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az-Latn-AZ" sz="3600" b="1" dirty="0" smtClean="0">
                <a:latin typeface="Times New Roman" pitchFamily="18" charset="0"/>
                <a:cs typeface="Times New Roman" pitchFamily="18" charset="0"/>
              </a:rPr>
              <a:t>ə  qaytarilib-qaytarilmadiği  haqqinda  məlumat  yerləşir</a:t>
            </a:r>
            <a:r>
              <a:rPr lang="az-Latn-AZ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-3271" t="5682" r="38163" b="56436"/>
          <a:stretch>
            <a:fillRect/>
          </a:stretch>
        </p:blipFill>
        <p:spPr bwMode="auto">
          <a:xfrm>
            <a:off x="214282" y="1857364"/>
            <a:ext cx="8358246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Tm="5000">
    <p:pull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2911" y="2428868"/>
            <a:ext cx="828680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DI</a:t>
            </a:r>
            <a:r>
              <a:rPr lang="az-Latn-AZ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QQƏTİNİZƏ  GÖRƏ</a:t>
            </a:r>
            <a:br>
              <a:rPr lang="az-Latn-AZ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az-Latn-AZ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MİNNƏTDARAM!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 advTm="5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889</TotalTime>
  <Words>342</Words>
  <Application>Microsoft Office PowerPoint</Application>
  <PresentationFormat>Экран (4:3)</PresentationFormat>
  <Paragraphs>71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Слайд 1</vt:lpstr>
      <vt:lpstr>Слайд 2</vt:lpstr>
      <vt:lpstr>Слайд 3</vt:lpstr>
      <vt:lpstr>Kitabxana   istifadəçiləri verilənlər bazasını      yaradaq.</vt:lpstr>
      <vt:lpstr>                                  Verilənlər bazası-cədvəl  vasitəsi ilə düzəldək</vt:lpstr>
      <vt:lpstr>Слайд 6</vt:lpstr>
      <vt:lpstr>Bu cədvəlin  sağ tərəfində olan tapşırıqlar panelində  yeni  verilənlər bazasi  düyməsini  vuraq.(Новая база данных)</vt:lpstr>
      <vt:lpstr>Bu  zaman  belə  bir  pəncərə açılır.  Yaratmaq istədiyimiz  fayla ad  verib ,  harda  hansı  qovluqda  saxlamaq  istədiyimizi seçirik.  Sozdat(yarat  )düyməsini  vururuq.</vt:lpstr>
      <vt:lpstr> Sol  tərəfdə  verilənlər bazasinin  obyektləri  göstərilib:cədvəllər,sorğular,formalar, hesabatlar Cədvəli  3 üsulla yaratmaq  olar  1-ci  Konstruktor  rejimini  seçək </vt:lpstr>
      <vt:lpstr>     Üzərində  2  dəfə  sol  duyməni  vuraq .  Belə    pəncərə açılır.Cədvəlin   strukturunu yaradaq.                                                                       Sahənin adı  hissəsinə                                      Adi-mətn,                                                                              Soyadı-mətn,                       Ünvan-mətn,                                                                         Telefon-mətn,                                               Poçt-mətn,                                                                                               Kitabın adı-mətn,                        Müəllifi-mətn,                                                                       Buraxılma tarixi-rəqəm,                           Kitabın qiyməti –pul,                   Verilmə tarixi-tarix               Qayt       Qaytarılma tarixi- məntiqi yayaz                             yazaq.                                               </vt:lpstr>
      <vt:lpstr>   Verilənləri  yazıb , növlərini  seçirik.  Cədvələ”Kitabxana”adini  verib ,yadda saxlayırıq.   </vt:lpstr>
      <vt:lpstr>Kitabxana  adli  cədvəlimiz  yarandi.</vt:lpstr>
      <vt:lpstr>Слайд 13</vt:lpstr>
      <vt:lpstr>Слайд 14</vt:lpstr>
      <vt:lpstr>Слайд 15</vt:lpstr>
      <vt:lpstr>  İlk  olaraq Istifadəçi cədvəlinin strukturunu   yaradaq.  İstifadəçi kodu,Adi, soyadı, ünvan, telefon, elekton poçt   verilənləri  yazaq və  növlərini seçək.   </vt:lpstr>
      <vt:lpstr>Cədvələ  ad  verib ,yadda saxlayaq. </vt:lpstr>
      <vt:lpstr> İkinci  cədvəlimizdə  istifadəçi kodu, kitabın müəllifi, kitabın adı,buraxilma tarixi,kitabın qaytarılma tarixi, qiyməti  verilənləri yazib   və  cədvəli  dolduraq.</vt:lpstr>
      <vt:lpstr>İkinci  cədvəlimizə  “KİTAB”adini  verək.</vt:lpstr>
      <vt:lpstr>  3  cü  cədvəldə İstifadəçi  kodu, kitabın kodu,buraxilma tarixi, verilmə  tarixi,qaytarılma tarixi qeyd edib  cədvələ   Kitabin  qaytarilması   tarixi  adi  verib , yadda  saxlayaq.</vt:lpstr>
      <vt:lpstr>Beləliklə , 3  cədvəl  düzəldirik.  Bunları  bir-birilə əlaqələndirək.</vt:lpstr>
      <vt:lpstr>  Bunun  üçün  servis-sxema  dannix  komandasini   çalişdiririq .Belə    pəncərə  açılır. </vt:lpstr>
      <vt:lpstr>Cədvəllərin  üçünü  də    bir-biri ilə əlaqələndirək. </vt:lpstr>
      <vt:lpstr>Слайд 24</vt:lpstr>
      <vt:lpstr>Istifadəçi  cədvəlini açaq. Nigar sətrində onun haqqinda  verilənlər yazılıb .Sol tərəfinə baxdiqda +  işarəsini  görərik  .  +  vurduqda    cədvəl açılır.</vt:lpstr>
      <vt:lpstr>Bu  cədvəldə  Nigarın  götürdüyü  kitabların  siyahisi və  onun haqqinda məlumatlar  görsənir.Bu  sətrin  solunda da  + işarəsi  onun  əlaqəli  cədvəl olduğunu  bildirir.</vt:lpstr>
      <vt:lpstr>+  işarəsini  vuraq.Cədvəl  açılır. Burada  kitabin  verilmə  tarixi  və  qaytarilib-qaytarilmadiği  haqqinda  məlumat  yerləşir.</vt:lpstr>
      <vt:lpstr>Слайд 28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Kitabxana  istifadəçilərinin Verilənlər bazasını yaradaq</dc:title>
  <dc:creator>Emin</dc:creator>
  <cp:lastModifiedBy>Emin</cp:lastModifiedBy>
  <cp:revision>102</cp:revision>
  <dcterms:created xsi:type="dcterms:W3CDTF">2013-06-25T19:07:08Z</dcterms:created>
  <dcterms:modified xsi:type="dcterms:W3CDTF">2013-07-29T18:01:56Z</dcterms:modified>
</cp:coreProperties>
</file>