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6" r:id="rId1"/>
  </p:sldMasterIdLst>
  <p:notesMasterIdLst>
    <p:notesMasterId r:id="rId27"/>
  </p:notesMasterIdLst>
  <p:sldIdLst>
    <p:sldId id="262" r:id="rId2"/>
    <p:sldId id="257" r:id="rId3"/>
    <p:sldId id="260" r:id="rId4"/>
    <p:sldId id="274" r:id="rId5"/>
    <p:sldId id="267" r:id="rId6"/>
    <p:sldId id="276" r:id="rId7"/>
    <p:sldId id="270" r:id="rId8"/>
    <p:sldId id="263" r:id="rId9"/>
    <p:sldId id="264" r:id="rId10"/>
    <p:sldId id="258" r:id="rId11"/>
    <p:sldId id="259" r:id="rId12"/>
    <p:sldId id="256" r:id="rId13"/>
    <p:sldId id="278" r:id="rId14"/>
    <p:sldId id="261" r:id="rId15"/>
    <p:sldId id="277" r:id="rId16"/>
    <p:sldId id="266" r:id="rId17"/>
    <p:sldId id="268" r:id="rId18"/>
    <p:sldId id="271" r:id="rId19"/>
    <p:sldId id="285" r:id="rId20"/>
    <p:sldId id="269" r:id="rId21"/>
    <p:sldId id="281" r:id="rId22"/>
    <p:sldId id="284" r:id="rId23"/>
    <p:sldId id="280" r:id="rId24"/>
    <p:sldId id="282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19B55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65" autoAdjust="0"/>
    <p:restoredTop sz="97691" autoAdjust="0"/>
  </p:normalViewPr>
  <p:slideViewPr>
    <p:cSldViewPr>
      <p:cViewPr>
        <p:scale>
          <a:sx n="100" d="100"/>
          <a:sy n="100" d="100"/>
        </p:scale>
        <p:origin x="108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0705B-F7C5-411C-AF3D-C56CF25FEB01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CE8CB-FFED-43B6-A8C4-E66817A23AC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E8CB-FFED-43B6-A8C4-E66817A23AC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0CE8CB-FFED-43B6-A8C4-E66817A23AC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C33F8-5A4B-4FFC-BC9D-DC9F3B9017B6}" type="datetimeFigureOut">
              <a:rPr lang="ru-RU" smtClean="0"/>
              <a:pPr/>
              <a:t>23.03.2012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9C0A1-13D9-44F4-BF75-4FC03F01B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57" r:id="rId1"/>
    <p:sldLayoutId id="2147484658" r:id="rId2"/>
    <p:sldLayoutId id="2147484659" r:id="rId3"/>
    <p:sldLayoutId id="2147484660" r:id="rId4"/>
    <p:sldLayoutId id="2147484661" r:id="rId5"/>
    <p:sldLayoutId id="2147484662" r:id="rId6"/>
    <p:sldLayoutId id="2147484663" r:id="rId7"/>
    <p:sldLayoutId id="2147484664" r:id="rId8"/>
    <p:sldLayoutId id="2147484665" r:id="rId9"/>
    <p:sldLayoutId id="2147484666" r:id="rId10"/>
    <p:sldLayoutId id="21474846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501008"/>
            <a:ext cx="7772400" cy="115212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R="0" eaLnBrk="1" hangingPunct="1"/>
            <a:r>
              <a:rPr lang="az-Latn-AZ" sz="3200" b="1" dirty="0" smtClean="0">
                <a:solidFill>
                  <a:srgbClr val="FF00FF"/>
                </a:solidFill>
                <a:latin typeface="Arial" charset="0"/>
              </a:rPr>
              <a:t>Həyatınızı onsuz necə təssəffür edirsiniz?</a:t>
            </a:r>
            <a:endParaRPr lang="en-US" sz="3200" b="1" dirty="0" smtClean="0">
              <a:solidFill>
                <a:srgbClr val="FF00FF"/>
              </a:solidFill>
              <a:latin typeface="Arial" charset="0"/>
            </a:endParaRPr>
          </a:p>
        </p:txBody>
      </p:sp>
      <p:sp>
        <p:nvSpPr>
          <p:cNvPr id="10243" name="WordArt 4"/>
          <p:cNvSpPr>
            <a:spLocks noChangeArrowheads="1" noChangeShapeType="1" noTextEdit="1"/>
          </p:cNvSpPr>
          <p:nvPr/>
        </p:nvSpPr>
        <p:spPr bwMode="auto">
          <a:xfrm>
            <a:off x="1187624" y="476673"/>
            <a:ext cx="5881687" cy="252027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Həyatımızın</a:t>
            </a:r>
            <a:r>
              <a:rPr lang="en-US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 </a:t>
            </a:r>
            <a:r>
              <a:rPr lang="en-US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nizamlayıcısı</a:t>
            </a:r>
            <a:endParaRPr lang="en-US" sz="3600" b="1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Arial"/>
              <a:cs typeface="Arial"/>
            </a:endParaRPr>
          </a:p>
          <a:p>
            <a:pPr algn="ctr"/>
            <a:r>
              <a:rPr lang="en-US" sz="36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  </a:t>
            </a:r>
            <a:r>
              <a:rPr lang="en-US" sz="3600" b="1" kern="10" dirty="0" err="1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Alqoritm</a:t>
            </a:r>
            <a:endParaRPr lang="ru-RU" sz="3600" b="1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sp>
        <p:nvSpPr>
          <p:cNvPr id="10245" name="WordArt 5"/>
          <p:cNvSpPr>
            <a:spLocks noChangeArrowheads="1" noChangeShapeType="1" noTextEdit="1"/>
          </p:cNvSpPr>
          <p:nvPr/>
        </p:nvSpPr>
        <p:spPr bwMode="auto">
          <a:xfrm>
            <a:off x="683568" y="5085184"/>
            <a:ext cx="2664296" cy="64807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582"/>
              </a:avLst>
            </a:prstTxWarp>
          </a:bodyPr>
          <a:lstStyle/>
          <a:p>
            <a:pPr algn="ctr"/>
            <a:r>
              <a:rPr lang="en-US" sz="2400" b="1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İnformatika</a:t>
            </a:r>
            <a:endParaRPr lang="ru-RU" sz="24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892480" y="0"/>
            <a:ext cx="251521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139952" y="5085184"/>
            <a:ext cx="432048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z-Latn-AZ" sz="3600" b="1" dirty="0" smtClean="0">
                <a:solidFill>
                  <a:srgbClr val="FF0000"/>
                </a:solidFill>
              </a:rPr>
              <a:t>MİRZƏYEVA İRADƏ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11760" y="6021288"/>
            <a:ext cx="3384376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212 </a:t>
            </a:r>
            <a:r>
              <a:rPr lang="en-US" dirty="0" err="1" smtClean="0">
                <a:solidFill>
                  <a:srgbClr val="FF0000"/>
                </a:solidFill>
              </a:rPr>
              <a:t>sayl</a:t>
            </a:r>
            <a:r>
              <a:rPr lang="az-Latn-AZ" dirty="0" smtClean="0">
                <a:solidFill>
                  <a:srgbClr val="FF0000"/>
                </a:solidFill>
              </a:rPr>
              <a:t>ı məktəb   2012-ci il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02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24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2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2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nimBg="1"/>
      <p:bldP spid="10243" grpId="0" animBg="1"/>
      <p:bldP spid="10245" grpId="0" animBg="1"/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az-Latn-AZ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AL</a:t>
            </a:r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QORITMIN M</a:t>
            </a:r>
            <a:r>
              <a:rPr lang="az-Latn-AZ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ƏNŞƏYİ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		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r>
              <a:rPr lang="ru-RU" dirty="0" err="1"/>
              <a:t>Alqoritm</a:t>
            </a:r>
            <a:r>
              <a:rPr lang="ru-RU" dirty="0"/>
              <a:t> 783- 850-ci </a:t>
            </a:r>
            <a:r>
              <a:rPr lang="ru-RU" dirty="0" err="1"/>
              <a:t>illərdə Xarəzmdə </a:t>
            </a:r>
            <a:r>
              <a:rPr lang="ru-RU" dirty="0"/>
              <a:t>(</a:t>
            </a:r>
            <a:r>
              <a:rPr lang="ru-RU" dirty="0" err="1"/>
              <a:t>indiki</a:t>
            </a:r>
            <a:r>
              <a:rPr lang="ru-RU" dirty="0"/>
              <a:t> </a:t>
            </a:r>
            <a:r>
              <a:rPr lang="ru-RU" dirty="0" err="1"/>
              <a:t>Özbəkistanda şəhər</a:t>
            </a:r>
            <a:r>
              <a:rPr lang="ru-RU" dirty="0"/>
              <a:t>) </a:t>
            </a:r>
            <a:r>
              <a:rPr lang="ru-RU" dirty="0" err="1"/>
              <a:t>yaşamış </a:t>
            </a:r>
            <a:r>
              <a:rPr lang="ru-RU" dirty="0"/>
              <a:t>IX </a:t>
            </a:r>
            <a:r>
              <a:rPr lang="ru-RU" dirty="0" err="1"/>
              <a:t>əsrin məşhur özbək riyaziyyatçısı Məhəmməd İbn</a:t>
            </a:r>
            <a:r>
              <a:rPr lang="ru-RU" dirty="0"/>
              <a:t> </a:t>
            </a:r>
            <a:r>
              <a:rPr lang="ru-RU" dirty="0" err="1"/>
              <a:t>Musa</a:t>
            </a:r>
            <a:r>
              <a:rPr lang="ru-RU" dirty="0"/>
              <a:t> </a:t>
            </a:r>
            <a:r>
              <a:rPr lang="ru-RU" dirty="0" err="1"/>
              <a:t>əl-Xarəzminin </a:t>
            </a:r>
            <a:r>
              <a:rPr lang="ru-RU" dirty="0"/>
              <a:t>(</a:t>
            </a:r>
            <a:r>
              <a:rPr lang="ru-RU" dirty="0" err="1"/>
              <a:t>yəni Xarəzmli Musa</a:t>
            </a:r>
            <a:r>
              <a:rPr lang="ru-RU" dirty="0"/>
              <a:t> </a:t>
            </a:r>
            <a:r>
              <a:rPr lang="ru-RU" dirty="0" err="1"/>
              <a:t>oğlu</a:t>
            </a:r>
            <a:r>
              <a:rPr lang="ru-RU" dirty="0"/>
              <a:t> </a:t>
            </a:r>
            <a:r>
              <a:rPr lang="ru-RU" dirty="0" err="1"/>
              <a:t>Məhəmməd</a:t>
            </a:r>
            <a:r>
              <a:rPr lang="ru-RU" dirty="0"/>
              <a:t>) </a:t>
            </a:r>
            <a:r>
              <a:rPr lang="ru-RU" dirty="0" err="1"/>
              <a:t>adının latın hərflərilə olan</a:t>
            </a:r>
            <a:r>
              <a:rPr lang="ru-RU" dirty="0"/>
              <a:t> "</a:t>
            </a:r>
            <a:r>
              <a:rPr lang="ru-RU" dirty="0" err="1"/>
              <a:t>alqoritmi</a:t>
            </a:r>
            <a:r>
              <a:rPr lang="ru-RU" dirty="0"/>
              <a:t>" </a:t>
            </a:r>
            <a:r>
              <a:rPr lang="ru-RU" dirty="0" err="1"/>
              <a:t>yazılışıyla bağlıdır</a:t>
            </a:r>
            <a:r>
              <a:rPr lang="ru-RU" dirty="0"/>
              <a:t>. </a:t>
            </a:r>
            <a:r>
              <a:rPr lang="ru-RU" dirty="0" err="1"/>
              <a:t>Əl-Xarəzminin yazdığı traktatın </a:t>
            </a:r>
            <a:r>
              <a:rPr lang="ru-RU" dirty="0"/>
              <a:t>XII </a:t>
            </a:r>
            <a:r>
              <a:rPr lang="ru-RU" dirty="0" err="1"/>
              <a:t>əsrdə latın dilinə tərcümə olunması sayəsində avropalılar mövqeli</a:t>
            </a:r>
            <a:r>
              <a:rPr lang="ru-RU" dirty="0"/>
              <a:t> </a:t>
            </a:r>
            <a:r>
              <a:rPr lang="ru-RU" dirty="0" err="1"/>
              <a:t>say</a:t>
            </a:r>
            <a:r>
              <a:rPr lang="ru-RU" dirty="0"/>
              <a:t> </a:t>
            </a:r>
            <a:r>
              <a:rPr lang="ru-RU" dirty="0" err="1"/>
              <a:t>sistemi</a:t>
            </a:r>
            <a:r>
              <a:rPr lang="ru-RU" dirty="0"/>
              <a:t> </a:t>
            </a:r>
            <a:r>
              <a:rPr lang="ru-RU" dirty="0" err="1"/>
              <a:t>ilə tanış olmuş</a:t>
            </a:r>
            <a:r>
              <a:rPr lang="ru-RU" dirty="0"/>
              <a:t>, </a:t>
            </a:r>
            <a:r>
              <a:rPr lang="ru-RU" dirty="0" err="1"/>
              <a:t>onluq</a:t>
            </a:r>
            <a:r>
              <a:rPr lang="ru-RU" dirty="0"/>
              <a:t> </a:t>
            </a:r>
            <a:r>
              <a:rPr lang="ru-RU" dirty="0" err="1"/>
              <a:t>say</a:t>
            </a:r>
            <a:r>
              <a:rPr lang="ru-RU" dirty="0"/>
              <a:t> </a:t>
            </a:r>
            <a:r>
              <a:rPr lang="ru-RU" dirty="0" err="1"/>
              <a:t>sistemini</a:t>
            </a:r>
            <a:r>
              <a:rPr lang="ru-RU" dirty="0"/>
              <a:t> </a:t>
            </a:r>
            <a:r>
              <a:rPr lang="ru-RU" dirty="0" err="1"/>
              <a:t>və onun</a:t>
            </a:r>
            <a:r>
              <a:rPr lang="ru-RU" dirty="0"/>
              <a:t> </a:t>
            </a:r>
            <a:r>
              <a:rPr lang="ru-RU" dirty="0" err="1"/>
              <a:t>hesab</a:t>
            </a:r>
            <a:r>
              <a:rPr lang="ru-RU" dirty="0"/>
              <a:t> </a:t>
            </a:r>
            <a:r>
              <a:rPr lang="ru-RU" dirty="0" err="1"/>
              <a:t>qaydalarını alqoritm</a:t>
            </a:r>
            <a:r>
              <a:rPr lang="ru-RU" dirty="0"/>
              <a:t> </a:t>
            </a:r>
            <a:r>
              <a:rPr lang="ru-RU" dirty="0" err="1"/>
              <a:t>adlandırmışlar</a:t>
            </a:r>
            <a:endParaRPr lang="ru-RU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76057" y="2276872"/>
            <a:ext cx="3168352" cy="381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-324543" y="1268760"/>
            <a:ext cx="554461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alqoritm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99992" y="1412776"/>
            <a:ext cx="44644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ƏL-XARƏZMİ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79512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0"/>
            <a:ext cx="8964488" cy="1886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964488" y="188640"/>
            <a:ext cx="179512" cy="666936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6858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79512" y="6669360"/>
            <a:ext cx="8784976" cy="1886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b="1" i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Ilk </a:t>
            </a:r>
            <a:r>
              <a:rPr lang="en-US" b="1" i="1" cap="all" dirty="0" err="1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alqoritml</a:t>
            </a:r>
            <a:r>
              <a:rPr lang="az-Latn-AZ" b="1" i="1" cap="all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ər</a:t>
            </a:r>
            <a:endParaRPr lang="ru-RU" b="1" i="1" cap="all" dirty="0">
              <a:ln/>
              <a:solidFill>
                <a:srgbClr val="C0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844824"/>
            <a:ext cx="4029844" cy="576063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z-Latn-AZ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TARİX</a:t>
            </a:r>
            <a:endParaRPr lang="ru-RU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9552" y="2564904"/>
            <a:ext cx="3970784" cy="3672408"/>
          </a:xfrm>
        </p:spPr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z-Latn-A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Ən qədim orijinal </a:t>
            </a:r>
            <a:r>
              <a:rPr lang="az-Latn-AZ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alqoritm</a:t>
            </a:r>
            <a:r>
              <a:rPr lang="az-Latn-AZ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az-Latn-AZ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iki tam ədədin ən böyük ortaq böləninin (</a:t>
            </a:r>
            <a:r>
              <a:rPr lang="az-Latn-AZ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ƏBOB</a:t>
            </a:r>
            <a:r>
              <a:rPr lang="az-Latn-AZ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tapılması üsulu hesab olunur.Evklidin</a:t>
            </a:r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</a:t>
            </a:r>
            <a:r>
              <a:rPr lang="en-US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Ba</a:t>
            </a:r>
            <a:r>
              <a:rPr lang="az-Latn-AZ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şlanğıc</a:t>
            </a:r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” </a:t>
            </a:r>
            <a:r>
              <a:rPr lang="az-Latn-AZ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əsərinin yeddinci kitabının ilk təkliflərindən olan b</a:t>
            </a:r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u </a:t>
            </a:r>
            <a:r>
              <a:rPr lang="en-US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alqoritmin</a:t>
            </a:r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t</a:t>
            </a:r>
            <a:r>
              <a:rPr lang="az-Latn-AZ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əxminən 2300 yaşı var. Bu alqoritm </a:t>
            </a:r>
            <a:r>
              <a:rPr lang="az-Latn-AZ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Evklid  alqoritmi </a:t>
            </a:r>
            <a:r>
              <a:rPr lang="az-Latn-AZ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kimi məşhurdur.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1916832"/>
            <a:ext cx="4042793" cy="47406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EVKLID ALQORITMI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6016" y="2492895"/>
            <a:ext cx="3970784" cy="3633267"/>
          </a:xfrm>
        </p:spPr>
        <p:txBody>
          <a:bodyPr>
            <a:normAutofit fontScale="25000" lnSpcReduction="20000"/>
          </a:bodyPr>
          <a:lstStyle/>
          <a:p>
            <a:endParaRPr lang="az-Latn-AZ" b="1" i="1" dirty="0" smtClean="0"/>
          </a:p>
          <a:p>
            <a:r>
              <a:rPr lang="az-Latn-AZ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Örnək.</a:t>
            </a:r>
            <a:r>
              <a:rPr lang="az-Latn-AZ" sz="7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i="1" dirty="0" err="1" smtClean="0">
                <a:latin typeface="Times New Roman" pitchFamily="18" charset="0"/>
                <a:cs typeface="Times New Roman" pitchFamily="18" charset="0"/>
              </a:rPr>
              <a:t>Tutaq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i="1" dirty="0" err="1" smtClean="0">
                <a:latin typeface="Times New Roman" pitchFamily="18" charset="0"/>
                <a:cs typeface="Times New Roman" pitchFamily="18" charset="0"/>
              </a:rPr>
              <a:t>ki,verilmi</a:t>
            </a:r>
            <a:r>
              <a:rPr lang="az-Latn-AZ" sz="7200" b="1" i="1" dirty="0" smtClean="0">
                <a:latin typeface="Times New Roman" pitchFamily="18" charset="0"/>
                <a:cs typeface="Times New Roman" pitchFamily="18" charset="0"/>
              </a:rPr>
              <a:t>ş iki müsbət ədədin</a:t>
            </a:r>
            <a:r>
              <a:rPr lang="az-Latn-AZ" sz="7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(ƏBOB)-</a:t>
            </a:r>
            <a:r>
              <a:rPr lang="az-Latn-AZ" sz="7200" b="1" i="1" dirty="0" smtClean="0">
                <a:latin typeface="Times New Roman" pitchFamily="18" charset="0"/>
                <a:cs typeface="Times New Roman" pitchFamily="18" charset="0"/>
              </a:rPr>
              <a:t>nun tapılması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 t</a:t>
            </a:r>
            <a:r>
              <a:rPr lang="az-Latn-AZ" sz="7200" b="1" i="1" dirty="0" smtClean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az-Latn-AZ" sz="7200" b="1" i="1" dirty="0" smtClean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7200" b="1" i="1" dirty="0" err="1" smtClean="0">
                <a:latin typeface="Times New Roman" pitchFamily="18" charset="0"/>
                <a:cs typeface="Times New Roman" pitchFamily="18" charset="0"/>
              </a:rPr>
              <a:t>olunur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7200" b="1" i="1" dirty="0" err="1" smtClean="0">
                <a:latin typeface="Times New Roman" pitchFamily="18" charset="0"/>
                <a:cs typeface="Times New Roman" pitchFamily="18" charset="0"/>
              </a:rPr>
              <a:t>Bunun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z-Latn-AZ" sz="7200" b="1" i="1" dirty="0" smtClean="0">
                <a:latin typeface="Times New Roman" pitchFamily="18" charset="0"/>
                <a:cs typeface="Times New Roman" pitchFamily="18" charset="0"/>
              </a:rPr>
              <a:t>üçün öncə böyük ədəd kiçik ədədə bölünür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az-Latn-AZ" sz="7200" b="1" i="1" dirty="0" smtClean="0">
                <a:latin typeface="Times New Roman" pitchFamily="18" charset="0"/>
                <a:cs typeface="Times New Roman" pitchFamily="18" charset="0"/>
              </a:rPr>
              <a:t>sonra ikinci ədəd alınmış qalığa bölünür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az-Latn-AZ" sz="7200" b="1" i="1" dirty="0" smtClean="0">
                <a:latin typeface="Times New Roman" pitchFamily="18" charset="0"/>
                <a:cs typeface="Times New Roman" pitchFamily="18" charset="0"/>
              </a:rPr>
              <a:t>daha sonra birinci qalıq ikinci qalığa bölünür və s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.Bu </a:t>
            </a:r>
            <a:r>
              <a:rPr lang="en-US" sz="7200" b="1" i="1" dirty="0" err="1" smtClean="0">
                <a:latin typeface="Times New Roman" pitchFamily="18" charset="0"/>
                <a:cs typeface="Times New Roman" pitchFamily="18" charset="0"/>
              </a:rPr>
              <a:t>prosesd</a:t>
            </a:r>
            <a:r>
              <a:rPr lang="az-Latn-AZ" sz="7200" b="1" i="1" dirty="0" smtClean="0">
                <a:latin typeface="Times New Roman" pitchFamily="18" charset="0"/>
                <a:cs typeface="Times New Roman" pitchFamily="18" charset="0"/>
              </a:rPr>
              <a:t>ə sıfırdan fərqli axırıncı müsbət qalıq verilmiş ədədlərin ən böyük ortaq böləni olacaq.T</a:t>
            </a:r>
            <a:r>
              <a:rPr lang="az-Latn-AZ" sz="7200" i="1" dirty="0" smtClean="0">
                <a:latin typeface="Times New Roman" pitchFamily="18" charset="0"/>
                <a:cs typeface="Times New Roman" pitchFamily="18" charset="0"/>
              </a:rPr>
              <a:t>utaq ki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, a=777,b=629 .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Onda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 777=629*1+148, 629=148*4+37, 148=37*4. 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Sonuncu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sifirdan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 f</a:t>
            </a:r>
            <a:r>
              <a:rPr lang="az-Latn-AZ" sz="7200" i="1" dirty="0" smtClean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rqli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i="1" dirty="0" err="1" smtClean="0">
                <a:latin typeface="Times New Roman" pitchFamily="18" charset="0"/>
                <a:cs typeface="Times New Roman" pitchFamily="18" charset="0"/>
              </a:rPr>
              <a:t>olan</a:t>
            </a:r>
            <a:r>
              <a:rPr lang="en-US" sz="7200" i="1" dirty="0" smtClean="0">
                <a:latin typeface="Times New Roman" pitchFamily="18" charset="0"/>
                <a:cs typeface="Times New Roman" pitchFamily="18" charset="0"/>
              </a:rPr>
              <a:t> 37 el</a:t>
            </a:r>
            <a:r>
              <a:rPr lang="az-Latn-AZ" sz="7200" i="1" dirty="0" smtClean="0">
                <a:latin typeface="Times New Roman" pitchFamily="18" charset="0"/>
                <a:cs typeface="Times New Roman" pitchFamily="18" charset="0"/>
              </a:rPr>
              <a:t>ə 777 və 629 ədədlərinin ən böyük ortaq bölənidir.</a:t>
            </a:r>
            <a:endParaRPr lang="ru-RU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2016224" cy="1686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260648"/>
            <a:ext cx="1880282" cy="178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892480" y="0"/>
            <a:ext cx="25152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 rot="10800000" flipV="1">
            <a:off x="251519" y="371608"/>
            <a:ext cx="8603065" cy="92333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Çıxma üsulu(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  <a:r>
              <a:rPr lang="az-Latn-AZ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vklid alqoritmi)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484784"/>
            <a:ext cx="565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ƏBOB-UN TAPILMASI ALQORİTMİ VƏ ONUN BLOK SXEMİ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348880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Latn-AZ" dirty="0" smtClean="0"/>
              <a:t>ƏBOB(28</a:t>
            </a:r>
            <a:r>
              <a:rPr lang="en-US" dirty="0" smtClean="0"/>
              <a:t>,</a:t>
            </a:r>
            <a:r>
              <a:rPr lang="az-Latn-AZ" dirty="0" smtClean="0"/>
              <a:t>48)=4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2780928"/>
            <a:ext cx="1444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A=28   B=48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31409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B-A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342900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A=28     B=20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378904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A-B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23528" y="41490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A=8       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az-Latn-AZ" dirty="0" smtClean="0">
                <a:solidFill>
                  <a:srgbClr val="FF0000"/>
                </a:solidFill>
              </a:rPr>
              <a:t>B=20     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450912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      B-A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51520" y="472514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A=8        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az-Latn-AZ" dirty="0" smtClean="0">
                <a:solidFill>
                  <a:srgbClr val="FF0000"/>
                </a:solidFill>
              </a:rPr>
              <a:t>B=12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1520" y="501317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     B-A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0" y="5373216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      A=8          B=4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528" y="58052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A-B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323528" y="616530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A=4        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r>
              <a:rPr lang="az-Latn-AZ" dirty="0" smtClean="0">
                <a:solidFill>
                  <a:srgbClr val="FF0000"/>
                </a:solidFill>
              </a:rPr>
              <a:t>B=4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1115616" y="2852936"/>
            <a:ext cx="0" cy="367240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3923928" y="1844824"/>
            <a:ext cx="3096344" cy="3600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BA</a:t>
            </a:r>
            <a:r>
              <a:rPr lang="az-Latn-AZ" dirty="0" smtClean="0">
                <a:solidFill>
                  <a:srgbClr val="FF0000"/>
                </a:solidFill>
              </a:rPr>
              <a:t>ŞLANĞIC</a:t>
            </a:r>
            <a:endParaRPr lang="ru-RU" dirty="0"/>
          </a:p>
        </p:txBody>
      </p:sp>
      <p:sp>
        <p:nvSpPr>
          <p:cNvPr id="51" name="Блок-схема: процесс 50"/>
          <p:cNvSpPr/>
          <p:nvPr/>
        </p:nvSpPr>
        <p:spPr>
          <a:xfrm>
            <a:off x="3923928" y="2852936"/>
            <a:ext cx="3168352" cy="432048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rgbClr val="FF0000"/>
                </a:solidFill>
              </a:rPr>
              <a:t>X=N    Y=M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2" name="Блок-схема: решение 51"/>
          <p:cNvSpPr/>
          <p:nvPr/>
        </p:nvSpPr>
        <p:spPr>
          <a:xfrm>
            <a:off x="3923928" y="3429000"/>
            <a:ext cx="3240360" cy="432048"/>
          </a:xfrm>
          <a:prstGeom prst="flowChartDecis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rgbClr val="FF0000"/>
                </a:solidFill>
              </a:rPr>
              <a:t>X=Y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3" name="Блок-схема: решение 52"/>
          <p:cNvSpPr/>
          <p:nvPr/>
        </p:nvSpPr>
        <p:spPr>
          <a:xfrm>
            <a:off x="4067944" y="3933056"/>
            <a:ext cx="2880320" cy="432048"/>
          </a:xfrm>
          <a:prstGeom prst="flowChartDecisi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rgbClr val="FF0000"/>
                </a:solidFill>
              </a:rPr>
              <a:t>X</a:t>
            </a:r>
            <a:r>
              <a:rPr lang="en-US" dirty="0" smtClean="0">
                <a:solidFill>
                  <a:srgbClr val="FF0000"/>
                </a:solidFill>
              </a:rPr>
              <a:t>&gt;Y</a:t>
            </a:r>
            <a:endParaRPr lang="ru-RU" dirty="0"/>
          </a:p>
        </p:txBody>
      </p:sp>
      <p:sp>
        <p:nvSpPr>
          <p:cNvPr id="54" name="Блок-схема: процесс 53"/>
          <p:cNvSpPr/>
          <p:nvPr/>
        </p:nvSpPr>
        <p:spPr>
          <a:xfrm>
            <a:off x="3995936" y="4509120"/>
            <a:ext cx="3096344" cy="432048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Y=Y-X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5" name="Блок-схема: процесс 54"/>
          <p:cNvSpPr/>
          <p:nvPr/>
        </p:nvSpPr>
        <p:spPr>
          <a:xfrm>
            <a:off x="3995936" y="5085184"/>
            <a:ext cx="3096344" cy="504056"/>
          </a:xfrm>
          <a:prstGeom prst="flowChartProcess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rgbClr val="FF0000"/>
                </a:solidFill>
              </a:rPr>
              <a:t>ƏBOB=X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6" name="Блок-схема: данные 55"/>
          <p:cNvSpPr/>
          <p:nvPr/>
        </p:nvSpPr>
        <p:spPr>
          <a:xfrm>
            <a:off x="4067944" y="5733256"/>
            <a:ext cx="3024336" cy="432048"/>
          </a:xfrm>
          <a:prstGeom prst="flowChartInputOutput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rgbClr val="FF0000"/>
                </a:solidFill>
              </a:rPr>
              <a:t>ƏBOB ÇIXIŞA VERMƏK</a:t>
            </a:r>
            <a:endParaRPr lang="ru-RU" dirty="0"/>
          </a:p>
        </p:txBody>
      </p:sp>
      <p:sp>
        <p:nvSpPr>
          <p:cNvPr id="57" name="Овал 56"/>
          <p:cNvSpPr/>
          <p:nvPr/>
        </p:nvSpPr>
        <p:spPr>
          <a:xfrm>
            <a:off x="3995936" y="6381328"/>
            <a:ext cx="3168352" cy="36004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rgbClr val="FF0000"/>
                </a:solidFill>
              </a:rPr>
              <a:t>SON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59" name="Прямая соединительная линия 58"/>
          <p:cNvCxnSpPr>
            <a:stCxn id="52" idx="1"/>
          </p:cNvCxnSpPr>
          <p:nvPr/>
        </p:nvCxnSpPr>
        <p:spPr>
          <a:xfrm flipH="1">
            <a:off x="3419872" y="3645024"/>
            <a:ext cx="50405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3419872" y="3645024"/>
            <a:ext cx="0" cy="136815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>
            <a:off x="5580112" y="4941168"/>
            <a:ext cx="0" cy="1440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>
            <a:stCxn id="54" idx="3"/>
          </p:cNvCxnSpPr>
          <p:nvPr/>
        </p:nvCxnSpPr>
        <p:spPr>
          <a:xfrm>
            <a:off x="7092280" y="4725144"/>
            <a:ext cx="136815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endCxn id="85" idx="1"/>
          </p:cNvCxnSpPr>
          <p:nvPr/>
        </p:nvCxnSpPr>
        <p:spPr>
          <a:xfrm>
            <a:off x="6804248" y="4149080"/>
            <a:ext cx="43204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Прямоугольник 84"/>
          <p:cNvSpPr/>
          <p:nvPr/>
        </p:nvSpPr>
        <p:spPr>
          <a:xfrm>
            <a:off x="7236296" y="3933056"/>
            <a:ext cx="864096" cy="43204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rgbClr val="FF0000"/>
                </a:solidFill>
              </a:rPr>
              <a:t>X=X-Y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87" name="Прямая со стрелкой 86"/>
          <p:cNvCxnSpPr>
            <a:stCxn id="85" idx="3"/>
          </p:cNvCxnSpPr>
          <p:nvPr/>
        </p:nvCxnSpPr>
        <p:spPr>
          <a:xfrm>
            <a:off x="8100392" y="4149080"/>
            <a:ext cx="36004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 flipV="1">
            <a:off x="8460432" y="3356992"/>
            <a:ext cx="0" cy="136815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/>
          <p:cNvCxnSpPr>
            <a:stCxn id="51" idx="2"/>
            <a:endCxn id="52" idx="0"/>
          </p:cNvCxnSpPr>
          <p:nvPr/>
        </p:nvCxnSpPr>
        <p:spPr>
          <a:xfrm>
            <a:off x="5508104" y="3284984"/>
            <a:ext cx="36004" cy="1440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 стрелкой 97"/>
          <p:cNvCxnSpPr/>
          <p:nvPr/>
        </p:nvCxnSpPr>
        <p:spPr>
          <a:xfrm flipH="1">
            <a:off x="5652120" y="3356992"/>
            <a:ext cx="280831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 стрелкой 115"/>
          <p:cNvCxnSpPr>
            <a:stCxn id="53" idx="0"/>
            <a:endCxn id="53" idx="0"/>
          </p:cNvCxnSpPr>
          <p:nvPr/>
        </p:nvCxnSpPr>
        <p:spPr>
          <a:xfrm>
            <a:off x="5508104" y="3933056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 стрелкой 118"/>
          <p:cNvCxnSpPr>
            <a:endCxn id="51" idx="0"/>
          </p:cNvCxnSpPr>
          <p:nvPr/>
        </p:nvCxnSpPr>
        <p:spPr>
          <a:xfrm>
            <a:off x="5508104" y="2708920"/>
            <a:ext cx="0" cy="1440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 стрелкой 123"/>
          <p:cNvCxnSpPr/>
          <p:nvPr/>
        </p:nvCxnSpPr>
        <p:spPr>
          <a:xfrm>
            <a:off x="5580112" y="2204864"/>
            <a:ext cx="0" cy="2160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 стрелкой 125"/>
          <p:cNvCxnSpPr>
            <a:stCxn id="53" idx="2"/>
          </p:cNvCxnSpPr>
          <p:nvPr/>
        </p:nvCxnSpPr>
        <p:spPr>
          <a:xfrm>
            <a:off x="5508104" y="4365104"/>
            <a:ext cx="144016" cy="1440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 стрелкой 129"/>
          <p:cNvCxnSpPr>
            <a:stCxn id="55" idx="2"/>
          </p:cNvCxnSpPr>
          <p:nvPr/>
        </p:nvCxnSpPr>
        <p:spPr>
          <a:xfrm>
            <a:off x="5544108" y="5589240"/>
            <a:ext cx="36004" cy="21602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Прямая со стрелкой 136"/>
          <p:cNvCxnSpPr/>
          <p:nvPr/>
        </p:nvCxnSpPr>
        <p:spPr>
          <a:xfrm>
            <a:off x="5580112" y="6093296"/>
            <a:ext cx="0" cy="36004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" name="Блок-схема: данные 195"/>
          <p:cNvSpPr/>
          <p:nvPr/>
        </p:nvSpPr>
        <p:spPr>
          <a:xfrm>
            <a:off x="3923928" y="2348880"/>
            <a:ext cx="3096344" cy="360040"/>
          </a:xfrm>
          <a:prstGeom prst="flowChartInputOutp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az-Latn-AZ" dirty="0" smtClean="0">
                <a:solidFill>
                  <a:srgbClr val="FF0000"/>
                </a:solidFill>
              </a:rPr>
              <a:t> M DAXİL EDƏK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273" name="Прямая со стрелкой 272"/>
          <p:cNvCxnSpPr>
            <a:stCxn id="52" idx="2"/>
          </p:cNvCxnSpPr>
          <p:nvPr/>
        </p:nvCxnSpPr>
        <p:spPr>
          <a:xfrm flipH="1">
            <a:off x="5472100" y="3861048"/>
            <a:ext cx="72008" cy="1440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" name="Скругленный прямоугольник 281"/>
          <p:cNvSpPr/>
          <p:nvPr/>
        </p:nvSpPr>
        <p:spPr>
          <a:xfrm>
            <a:off x="0" y="0"/>
            <a:ext cx="9144000" cy="11663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3" name="Прямоугольник 282"/>
          <p:cNvSpPr/>
          <p:nvPr/>
        </p:nvSpPr>
        <p:spPr>
          <a:xfrm>
            <a:off x="0" y="116632"/>
            <a:ext cx="179512" cy="674136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4" name="Скругленный прямоугольник 283"/>
          <p:cNvSpPr/>
          <p:nvPr/>
        </p:nvSpPr>
        <p:spPr>
          <a:xfrm>
            <a:off x="8964488" y="0"/>
            <a:ext cx="179512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5" name="Скругленный прямоугольник 284"/>
          <p:cNvSpPr/>
          <p:nvPr/>
        </p:nvSpPr>
        <p:spPr>
          <a:xfrm>
            <a:off x="179512" y="6741368"/>
            <a:ext cx="8784976" cy="11663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/>
          <p:cNvSpPr txBox="1"/>
          <p:nvPr/>
        </p:nvSpPr>
        <p:spPr>
          <a:xfrm>
            <a:off x="6732240" y="3861048"/>
            <a:ext cx="718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az-Latn-AZ" dirty="0" smtClean="0">
                <a:solidFill>
                  <a:srgbClr val="FF0000"/>
                </a:solidFill>
              </a:rPr>
              <a:t>Ə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652120" y="4221088"/>
            <a:ext cx="55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YOX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3419872" y="5013176"/>
            <a:ext cx="2124236" cy="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WordArt 2"/>
          <p:cNvSpPr>
            <a:spLocks noChangeArrowheads="1" noChangeShapeType="1" noTextEdit="1"/>
          </p:cNvSpPr>
          <p:nvPr/>
        </p:nvSpPr>
        <p:spPr bwMode="auto">
          <a:xfrm>
            <a:off x="827584" y="260648"/>
            <a:ext cx="7056784" cy="936104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legacyObliqueTopLeft"/>
            <a:lightRig rig="legacyNormal3" dir="r"/>
          </a:scene3d>
          <a:sp3d>
            <a:bevelT w="139700" h="139700" prst="divot"/>
          </a:sp3d>
        </p:spPr>
        <p:txBody>
          <a:bodyPr wrap="none" fromWordArt="1">
            <a:prstTxWarp prst="textTriangle">
              <a:avLst>
                <a:gd name="adj" fmla="val 53591"/>
              </a:avLst>
            </a:prstTxWarp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 rtl="0"/>
            <a:r>
              <a:rPr lang="en-US" sz="3600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ALQORITMIN </a:t>
            </a:r>
            <a:r>
              <a:rPr lang="en-US" sz="3600" kern="10" spc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effectLst/>
                <a:latin typeface="Times New Roman"/>
                <a:cs typeface="Times New Roman"/>
              </a:rPr>
              <a:t>XASSƏLƏRİ</a:t>
            </a:r>
            <a:endParaRPr lang="ru-RU" sz="3600" kern="10" spc="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FFFFCC"/>
                  </a:gs>
                  <a:gs pos="100000">
                    <a:srgbClr val="FF9999"/>
                  </a:gs>
                </a:gsLst>
                <a:lin ang="5400000" scaled="1"/>
              </a:gradFill>
              <a:effectLst/>
              <a:latin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C00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820472" y="0"/>
            <a:ext cx="32352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0" y="6597352"/>
            <a:ext cx="9144000" cy="26064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32352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4427984" y="1556792"/>
            <a:ext cx="3456384" cy="1008112"/>
          </a:xfrm>
          <a:prstGeom prst="wedgeRoundRectCallout">
            <a:avLst>
              <a:gd name="adj1" fmla="val 4582"/>
              <a:gd name="adj2" fmla="val 126189"/>
              <a:gd name="adj3" fmla="val 16667"/>
            </a:avLst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DETERMINAT</a:t>
            </a:r>
            <a:r>
              <a:rPr lang="az-Latn-AZ" sz="3600" b="1" dirty="0" smtClean="0">
                <a:solidFill>
                  <a:srgbClr val="FF0000"/>
                </a:solidFill>
              </a:rPr>
              <a:t>LIQ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395536" y="1484784"/>
            <a:ext cx="3024336" cy="864096"/>
          </a:xfrm>
          <a:prstGeom prst="wedgeRoundRectCallout">
            <a:avLst>
              <a:gd name="adj1" fmla="val 37984"/>
              <a:gd name="adj2" fmla="val 154515"/>
              <a:gd name="adj3" fmla="val 16667"/>
            </a:avLst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600" b="1" dirty="0" smtClean="0">
                <a:solidFill>
                  <a:srgbClr val="FF0000"/>
                </a:solidFill>
              </a:rPr>
              <a:t>NƏTİCƏVİLİK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5076056" y="5229200"/>
            <a:ext cx="3240360" cy="1080120"/>
          </a:xfrm>
          <a:prstGeom prst="wedgeRoundRectCallout">
            <a:avLst>
              <a:gd name="adj1" fmla="val -17974"/>
              <a:gd name="adj2" fmla="val -130436"/>
              <a:gd name="adj3" fmla="val 16667"/>
            </a:avLst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200" b="1" dirty="0" smtClean="0">
                <a:solidFill>
                  <a:srgbClr val="FF0000"/>
                </a:solidFill>
              </a:rPr>
              <a:t>DİSKRETLİLİK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79712" y="3284984"/>
            <a:ext cx="4680520" cy="923330"/>
          </a:xfrm>
          <a:prstGeom prst="rect">
            <a:avLst/>
          </a:prstGeom>
          <a:solidFill>
            <a:srgbClr val="FFC000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ALQORITM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Скругленная прямоугольная выноска 18"/>
          <p:cNvSpPr/>
          <p:nvPr/>
        </p:nvSpPr>
        <p:spPr>
          <a:xfrm>
            <a:off x="611560" y="4941168"/>
            <a:ext cx="2880320" cy="1080120"/>
          </a:xfrm>
          <a:prstGeom prst="wedgeRoundRectCallout">
            <a:avLst>
              <a:gd name="adj1" fmla="val 34423"/>
              <a:gd name="adj2" fmla="val -96702"/>
              <a:gd name="adj3" fmla="val 16667"/>
            </a:avLst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200" b="1" dirty="0" smtClean="0">
                <a:solidFill>
                  <a:srgbClr val="FF0000"/>
                </a:solidFill>
              </a:rPr>
              <a:t>KÜTLƏVİLİK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1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0"/>
            <a:ext cx="9144000" cy="26064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0" y="0"/>
            <a:ext cx="297239" cy="6858000"/>
          </a:xfrm>
          <a:prstGeom prst="roundRect">
            <a:avLst>
              <a:gd name="adj" fmla="val 19872"/>
            </a:avLst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892480" y="260648"/>
            <a:ext cx="251520" cy="659735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6525344"/>
            <a:ext cx="8964488" cy="332656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11560" y="620688"/>
            <a:ext cx="8136904" cy="830997"/>
          </a:xfrm>
          <a:prstGeom prst="rect">
            <a:avLst/>
          </a:prstGeom>
          <a:noFill/>
          <a:ln w="76200">
            <a:solidFill>
              <a:srgbClr val="19B558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</a:t>
            </a:r>
            <a:r>
              <a:rPr lang="az-Latn-AZ" sz="2400" dirty="0" smtClean="0">
                <a:solidFill>
                  <a:srgbClr val="FF0000"/>
                </a:solidFill>
              </a:rPr>
              <a:t>ər hansı hərəkətlər ardıcıllığının alqoritm adlanması üçün onun aşağıdakı üç  xassəyə malik olması labüddür</a:t>
            </a:r>
            <a:r>
              <a:rPr lang="az-Latn-AZ" sz="2400" dirty="0" smtClean="0">
                <a:solidFill>
                  <a:srgbClr val="FF00FF"/>
                </a:solidFill>
              </a:rPr>
              <a:t>. </a:t>
            </a:r>
            <a:endParaRPr lang="ru-RU" sz="2400" dirty="0">
              <a:solidFill>
                <a:srgbClr val="FF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2060848"/>
            <a:ext cx="82089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az-Latn-AZ" dirty="0" smtClean="0">
                <a:solidFill>
                  <a:srgbClr val="FF0000"/>
                </a:solidFill>
              </a:rPr>
              <a:t>KÜTLƏVİLİK  “</a:t>
            </a:r>
            <a:r>
              <a:rPr lang="az-Latn-AZ" dirty="0" smtClean="0">
                <a:solidFill>
                  <a:srgbClr val="002060"/>
                </a:solidFill>
              </a:rPr>
              <a:t>ALQORİTM VERİLƏNLƏRİ</a:t>
            </a:r>
            <a:r>
              <a:rPr lang="en-US" dirty="0" smtClean="0">
                <a:solidFill>
                  <a:srgbClr val="002060"/>
                </a:solidFill>
              </a:rPr>
              <a:t>N </a:t>
            </a:r>
            <a:r>
              <a:rPr lang="az-Latn-AZ" dirty="0" smtClean="0">
                <a:solidFill>
                  <a:srgbClr val="002060"/>
                </a:solidFill>
              </a:rPr>
              <a:t> BÜTÜN QİYMƏTLƏR</a:t>
            </a:r>
            <a:r>
              <a:rPr lang="en-US" dirty="0" smtClean="0">
                <a:solidFill>
                  <a:srgbClr val="002060"/>
                </a:solidFill>
              </a:rPr>
              <a:t>I</a:t>
            </a:r>
            <a:r>
              <a:rPr lang="az-Latn-AZ" dirty="0" smtClean="0">
                <a:solidFill>
                  <a:srgbClr val="002060"/>
                </a:solidFill>
              </a:rPr>
              <a:t>  ÜÇÜN İSTİFADƏ </a:t>
            </a:r>
          </a:p>
          <a:p>
            <a:pPr marL="342900" indent="-342900"/>
            <a:r>
              <a:rPr lang="az-Latn-AZ" dirty="0" smtClean="0">
                <a:solidFill>
                  <a:srgbClr val="002060"/>
                </a:solidFill>
              </a:rPr>
              <a:t>                               OLUNA BİLƏR”</a:t>
            </a:r>
          </a:p>
          <a:p>
            <a:pPr marL="342900" indent="-342900">
              <a:buAutoNum type="arabicPeriod" startAt="2"/>
            </a:pPr>
            <a:r>
              <a:rPr lang="az-Latn-AZ" dirty="0" smtClean="0">
                <a:solidFill>
                  <a:srgbClr val="FF0000"/>
                </a:solidFill>
              </a:rPr>
              <a:t>MÜƏYYƏNLİK “</a:t>
            </a:r>
            <a:r>
              <a:rPr lang="az-Latn-AZ" dirty="0" smtClean="0">
                <a:solidFill>
                  <a:srgbClr val="002060"/>
                </a:solidFill>
              </a:rPr>
              <a:t>ALQORİTMİN HƏR HANSI ADDIMI AYDIN</a:t>
            </a:r>
            <a:r>
              <a:rPr lang="en-US" dirty="0" smtClean="0">
                <a:solidFill>
                  <a:srgbClr val="002060"/>
                </a:solidFill>
              </a:rPr>
              <a:t>,D</a:t>
            </a:r>
            <a:r>
              <a:rPr lang="az-Latn-AZ" dirty="0" smtClean="0">
                <a:solidFill>
                  <a:srgbClr val="002060"/>
                </a:solidFill>
              </a:rPr>
              <a:t>ƏQİQ</a:t>
            </a:r>
            <a:r>
              <a:rPr lang="en-US" dirty="0" smtClean="0">
                <a:solidFill>
                  <a:srgbClr val="002060"/>
                </a:solidFill>
              </a:rPr>
              <a:t>,BIRM</a:t>
            </a:r>
            <a:r>
              <a:rPr lang="az-Latn-AZ" dirty="0" smtClean="0">
                <a:solidFill>
                  <a:srgbClr val="002060"/>
                </a:solidFill>
              </a:rPr>
              <a:t>Ə</a:t>
            </a:r>
            <a:r>
              <a:rPr lang="en-US" dirty="0" smtClean="0">
                <a:solidFill>
                  <a:srgbClr val="002060"/>
                </a:solidFill>
              </a:rPr>
              <a:t>NAL</a:t>
            </a:r>
            <a:r>
              <a:rPr lang="az-Latn-AZ" dirty="0" smtClean="0">
                <a:solidFill>
                  <a:srgbClr val="002060"/>
                </a:solidFill>
              </a:rPr>
              <a:t>I</a:t>
            </a:r>
          </a:p>
          <a:p>
            <a:pPr marL="342900" indent="-342900"/>
            <a:r>
              <a:rPr lang="az-Latn-AZ" dirty="0" smtClean="0">
                <a:solidFill>
                  <a:srgbClr val="002060"/>
                </a:solidFill>
              </a:rPr>
              <a:t>                                 </a:t>
            </a:r>
            <a:r>
              <a:rPr lang="az-Latn-AZ" dirty="0" smtClean="0">
                <a:solidFill>
                  <a:srgbClr val="FF0000"/>
                </a:solidFill>
              </a:rPr>
              <a:t> </a:t>
            </a:r>
            <a:r>
              <a:rPr lang="az-Latn-AZ" dirty="0" smtClean="0">
                <a:solidFill>
                  <a:srgbClr val="002060"/>
                </a:solidFill>
              </a:rPr>
              <a:t>OLMALIDIR.”</a:t>
            </a:r>
          </a:p>
          <a:p>
            <a:pPr marL="342900" indent="-342900"/>
            <a:r>
              <a:rPr lang="az-Latn-AZ" dirty="0" smtClean="0">
                <a:solidFill>
                  <a:srgbClr val="FF0000"/>
                </a:solidFill>
              </a:rPr>
              <a:t>3     NƏTİCƏVİLİK”</a:t>
            </a:r>
            <a:r>
              <a:rPr lang="az-Latn-AZ" dirty="0" smtClean="0">
                <a:solidFill>
                  <a:srgbClr val="002060"/>
                </a:solidFill>
              </a:rPr>
              <a:t>ALQORİTM AXTARILAN NƏTİCƏNİN ALINMASINA GƏTİRİB ÇIXARIR.”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42" name="Picture 2" descr="C:\Documents and Settings\user\Рабочий стол\resize_new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645024"/>
            <a:ext cx="3616027" cy="2728067"/>
          </a:xfrm>
          <a:prstGeom prst="rect">
            <a:avLst/>
          </a:prstGeom>
          <a:solidFill>
            <a:srgbClr val="00B050"/>
          </a:solidFill>
          <a:ln w="76200">
            <a:solidFill>
              <a:srgbClr val="19B558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4860032" y="4437112"/>
            <a:ext cx="39604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BİR STƏKAN ÇAYA 1 kq PESOK TÖKMƏK  OLARMI? YOX</a:t>
            </a:r>
            <a:r>
              <a:rPr lang="en-US" dirty="0" smtClean="0"/>
              <a:t>,DEM</a:t>
            </a:r>
            <a:r>
              <a:rPr lang="az-Latn-AZ" dirty="0" smtClean="0"/>
              <a:t>Ə</a:t>
            </a:r>
            <a:r>
              <a:rPr lang="en-US" dirty="0" smtClean="0"/>
              <a:t>LI</a:t>
            </a:r>
            <a:r>
              <a:rPr lang="az-Latn-AZ" dirty="0" smtClean="0"/>
              <a:t> 2 VƏ YA 3 ÇAY QAŞIĞİ PESOK TÖKMƏK OLAR.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580112" y="407707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MÜƏYYƏNLİK XASSƏSİ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80112" y="530120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KÜTLƏVİLİK XASSƏSİ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8024" y="5589240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ŞİRİN ÇAY TƏKCƏ PESOKDAN DEYİL</a:t>
            </a:r>
            <a:r>
              <a:rPr lang="en-US" dirty="0" smtClean="0"/>
              <a:t>,</a:t>
            </a:r>
            <a:r>
              <a:rPr lang="az-Latn-AZ" dirty="0" smtClean="0"/>
              <a:t> QƏNDDƏN DƏ OLA BİLƏR.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0"/>
            <a:ext cx="806489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ALQOR</a:t>
            </a:r>
            <a:r>
              <a:rPr lang="az-Latn-A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İ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TM</a:t>
            </a:r>
            <a:r>
              <a:rPr lang="az-Latn-A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İ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N QRQF</a:t>
            </a:r>
            <a:r>
              <a:rPr lang="az-Latn-A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İ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K </a:t>
            </a:r>
            <a:r>
              <a:rPr lang="az-Latn-A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ŞƏKİLDƏ TƏSVİRİ.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971600" y="2564904"/>
            <a:ext cx="1656184" cy="720080"/>
          </a:xfrm>
          <a:prstGeom prst="flowChart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данные 9"/>
          <p:cNvSpPr/>
          <p:nvPr/>
        </p:nvSpPr>
        <p:spPr>
          <a:xfrm>
            <a:off x="755576" y="3573016"/>
            <a:ext cx="1872208" cy="720080"/>
          </a:xfrm>
          <a:prstGeom prst="flowChartInputOutp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решение 10"/>
          <p:cNvSpPr/>
          <p:nvPr/>
        </p:nvSpPr>
        <p:spPr>
          <a:xfrm>
            <a:off x="827584" y="4365104"/>
            <a:ext cx="1512168" cy="1368152"/>
          </a:xfrm>
          <a:prstGeom prst="flowChartDecisi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>
            <a:stCxn id="11" idx="3"/>
          </p:cNvCxnSpPr>
          <p:nvPr/>
        </p:nvCxnSpPr>
        <p:spPr>
          <a:xfrm>
            <a:off x="2339752" y="5049180"/>
            <a:ext cx="576064" cy="3600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619672" y="5733256"/>
            <a:ext cx="36004" cy="36004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Блок-схема: знак завершения 15"/>
          <p:cNvSpPr/>
          <p:nvPr/>
        </p:nvSpPr>
        <p:spPr>
          <a:xfrm>
            <a:off x="899592" y="1772816"/>
            <a:ext cx="1944216" cy="432048"/>
          </a:xfrm>
          <a:prstGeom prst="flowChartTermina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Блок-схема: подготовка 17"/>
          <p:cNvSpPr/>
          <p:nvPr/>
        </p:nvSpPr>
        <p:spPr>
          <a:xfrm>
            <a:off x="323528" y="6165304"/>
            <a:ext cx="2592288" cy="504056"/>
          </a:xfrm>
          <a:prstGeom prst="flowChartPreparation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3275856" y="1772816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C00000"/>
                </a:solidFill>
              </a:rPr>
              <a:t>BAŞLANĞIC VƏ SONU BİLDİRƏN BLOKLAR.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47864" y="2564904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C00000"/>
                </a:solidFill>
              </a:rPr>
              <a:t>“ƏMƏLİYYAT” BLOKU VERİLƏNLƏRİ VƏ HESABLAMA ƏMƏLİYYATLARINI TƏSVİR ETMƏK ÜÇÜNDÜR.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75856" y="3645025"/>
            <a:ext cx="5616624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C00000"/>
                </a:solidFill>
              </a:rPr>
              <a:t>VERİLƏNLƏRİN DAXİL EDİLMƏSİ VƏ NƏTİCƏLƏRİN İSTİFADƏÇİYƏ BİLDİRİLMƏSİ BU BLOKLA GÖSTƏRİLİR.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67744" y="465313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C00000"/>
                </a:solidFill>
              </a:rPr>
              <a:t>HƏ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91680" y="58052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C00000"/>
                </a:solidFill>
              </a:rPr>
              <a:t>YOX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47864" y="4653136"/>
            <a:ext cx="5796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C00000"/>
                </a:solidFill>
              </a:rPr>
              <a:t>“ŞƏRT”BLOKU VERİLMİŞ ŞƏRTƏ ƏSASƏN ALQORİTMİN HANSI İSTİQAMƏTDƏ İCRA OLUNACAĞINI BİLDİRİR.</a:t>
            </a:r>
          </a:p>
          <a:p>
            <a:r>
              <a:rPr lang="az-Latn-AZ" dirty="0" smtClean="0">
                <a:solidFill>
                  <a:srgbClr val="C00000"/>
                </a:solidFill>
              </a:rPr>
              <a:t>ŞƏRT ÖDƏNİRSƏ ALQORİTM “HƏ” BUDAĞI ÜZRƏ</a:t>
            </a:r>
            <a:r>
              <a:rPr lang="en-US" dirty="0" smtClean="0">
                <a:solidFill>
                  <a:srgbClr val="C00000"/>
                </a:solidFill>
              </a:rPr>
              <a:t>,</a:t>
            </a:r>
            <a:r>
              <a:rPr lang="az-Latn-AZ" dirty="0" smtClean="0">
                <a:solidFill>
                  <a:srgbClr val="C00000"/>
                </a:solidFill>
              </a:rPr>
              <a:t> ÖDƏNMİRSƏ”YOX” BUDAĞI ÜZRƏ İCRA OLUNUR.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491880" y="6093296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C00000"/>
                </a:solidFill>
              </a:rPr>
              <a:t>BU “DÖVR” BLOKUDUR.DÖVRÜ PROSESLƏRİ TƏŞKİL  ETMƏK ÜÇÜN İŞLƏDİLİR.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0" name="Стрелка вправо 39"/>
          <p:cNvSpPr/>
          <p:nvPr/>
        </p:nvSpPr>
        <p:spPr>
          <a:xfrm>
            <a:off x="2987824" y="1916832"/>
            <a:ext cx="288032" cy="45719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>
            <a:off x="2771800" y="2852936"/>
            <a:ext cx="576064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>
            <a:off x="2627784" y="3933056"/>
            <a:ext cx="50405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право 42"/>
          <p:cNvSpPr/>
          <p:nvPr/>
        </p:nvSpPr>
        <p:spPr>
          <a:xfrm>
            <a:off x="3203848" y="6381328"/>
            <a:ext cx="288032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право 43"/>
          <p:cNvSpPr/>
          <p:nvPr/>
        </p:nvSpPr>
        <p:spPr>
          <a:xfrm>
            <a:off x="2915816" y="5517232"/>
            <a:ext cx="432048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0" y="0"/>
            <a:ext cx="9144000" cy="11663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0" y="116632"/>
            <a:ext cx="179512" cy="674136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107504" y="6741368"/>
            <a:ext cx="9036496" cy="11663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8964488" y="0"/>
            <a:ext cx="179512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092450" y="3753535"/>
            <a:ext cx="228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2400" dirty="0" smtClean="0">
                <a:solidFill>
                  <a:prstClr val="white"/>
                </a:solidFill>
              </a:rPr>
              <a:t>A</a:t>
            </a:r>
            <a:endParaRPr lang="ru-RU" b="1" dirty="0" smtClean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620688"/>
            <a:ext cx="7821450" cy="923330"/>
          </a:xfrm>
          <a:prstGeom prst="rect">
            <a:avLst/>
          </a:prstGeom>
          <a:scene3d>
            <a:camera prst="orthographicFront"/>
            <a:lightRig rig="soft" dir="tl">
              <a:rot lat="0" lon="0" rev="0"/>
            </a:lightRig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z-Latn-A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ALQORİTMİN NÖVLƏRİ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Стрелка вниз 11"/>
          <p:cNvSpPr/>
          <p:nvPr/>
        </p:nvSpPr>
        <p:spPr>
          <a:xfrm rot="3062601">
            <a:off x="1625216" y="1151049"/>
            <a:ext cx="1220089" cy="3189589"/>
          </a:xfrm>
          <a:prstGeom prst="downArrow">
            <a:avLst>
              <a:gd name="adj1" fmla="val 47014"/>
              <a:gd name="adj2" fmla="val 56763"/>
            </a:avLst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3779912" y="1556792"/>
            <a:ext cx="1152128" cy="352839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8617527">
            <a:off x="6084298" y="1152575"/>
            <a:ext cx="1115209" cy="3172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39552" y="3861048"/>
            <a:ext cx="2016224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az-Latn-AZ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XƏTTİ</a:t>
            </a:r>
            <a:endParaRPr lang="ru-RU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203848" y="5085184"/>
            <a:ext cx="2520280" cy="461665"/>
          </a:xfrm>
          <a:prstGeom prst="rect">
            <a:avLst/>
          </a:prstGeom>
          <a:scene3d>
            <a:camera prst="orthographicFront"/>
            <a:lightRig rig="flat" dir="tl">
              <a:rot lat="0" lon="0" rev="6600000"/>
            </a:lightRig>
          </a:scene3d>
          <a:sp3d>
            <a:bevelT w="101600" prst="ribl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2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BUDAQLANAN</a:t>
            </a:r>
            <a:endParaRPr lang="ru-RU" sz="2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8184" y="3861048"/>
            <a:ext cx="2088232" cy="461665"/>
          </a:xfrm>
          <a:prstGeom prst="rect">
            <a:avLst/>
          </a:prstGeom>
          <a:scene3d>
            <a:camera prst="orthographicFront"/>
            <a:lightRig rig="flat" dir="tl">
              <a:rot lat="0" lon="0" rev="6600000"/>
            </a:lightRig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DÖVRÜ</a:t>
            </a: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3326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-161764" y="0"/>
            <a:ext cx="323528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820472" y="0"/>
            <a:ext cx="323528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3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67544" y="1268760"/>
            <a:ext cx="8208912" cy="1152128"/>
          </a:xfrm>
          <a:prstGeom prst="roundRect">
            <a:avLst>
              <a:gd name="adj" fmla="val 11768"/>
            </a:avLst>
          </a:prstGeom>
          <a:ln w="76200">
            <a:solidFill>
              <a:srgbClr val="C000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QOYUL MU</a:t>
            </a:r>
            <a:r>
              <a:rPr lang="az-Latn-AZ" sz="2800" dirty="0" smtClean="0"/>
              <a:t>Ş MƏSƏLƏNİN HƏLLİNƏ APARIB ÇIXARAN SONLU SAYDA ƏMƏLİYYATLAR  ARDICILLIĞIDIR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2627784" y="231031"/>
            <a:ext cx="3672408" cy="923330"/>
          </a:xfrm>
          <a:prstGeom prst="rect">
            <a:avLst/>
          </a:prstGeom>
          <a:solidFill>
            <a:srgbClr val="FFC000"/>
          </a:solidFill>
          <a:ln w="76200"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ALQORİTM</a:t>
            </a:r>
            <a:endParaRPr lang="ru-RU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755576" y="2348880"/>
            <a:ext cx="3780420" cy="72008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788024" y="2348880"/>
            <a:ext cx="3924436" cy="86409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395536" y="3212976"/>
            <a:ext cx="3168352" cy="1800200"/>
          </a:xfrm>
          <a:prstGeom prst="roundRect">
            <a:avLst>
              <a:gd name="adj" fmla="val 7660"/>
            </a:avLst>
          </a:prstGeom>
          <a:ln w="76200"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z-Latn-AZ" sz="3600" dirty="0" smtClean="0"/>
              <a:t>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az-Latn-AZ" sz="2000" dirty="0" smtClean="0"/>
              <a:t>BÜTÜN ADDIMLARI TAM ARDICILLIQLA YERİNƏ YETİRİLƏN ALQORİTMƏ XƏTTİ ALQORİTM DEYİLİR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699792" y="5301208"/>
            <a:ext cx="4176464" cy="1224136"/>
          </a:xfrm>
          <a:prstGeom prst="roundRect">
            <a:avLst/>
          </a:prstGeom>
          <a:ln w="76200"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ALQORITMIN H</a:t>
            </a:r>
            <a:r>
              <a:rPr lang="az-Latn-AZ" dirty="0" smtClean="0"/>
              <a:t>ƏR HANSI MƏRHƏLƏSİ TƏKRAR-TƏKRAR YERİNƏ YETİRİLİRSƏ BELƏ ALQORİTMƏ DÖVRÜ ALQORİTM DEYİLİR.</a:t>
            </a:r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860032" y="3284984"/>
            <a:ext cx="3960440" cy="1584176"/>
          </a:xfrm>
          <a:prstGeom prst="roundRect">
            <a:avLst/>
          </a:prstGeom>
          <a:ln w="76200"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QOYULMUŞ ŞƏRTDƏN ASILI OLARAQ ALQORİTM MƏSƏLƏNİN HƏLLİ VARİANTLARINDAN BİRİNİ SEÇMƏYƏ İMKAN VERİRSƏ </a:t>
            </a:r>
            <a:r>
              <a:rPr lang="en-US" dirty="0" smtClean="0"/>
              <a:t>, </a:t>
            </a:r>
            <a:r>
              <a:rPr lang="az-Latn-AZ" dirty="0" smtClean="0"/>
              <a:t>BELƏ ALQORİTMƏ BUDAQLANAN ALQORİTM DEYİLİR</a:t>
            </a:r>
            <a:r>
              <a:rPr lang="en-US" dirty="0" smtClean="0"/>
              <a:t>.</a:t>
            </a:r>
            <a:endParaRPr lang="ru-RU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>
            <a:off x="4572000" y="2348880"/>
            <a:ext cx="108012" cy="295232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20855854">
            <a:off x="845569" y="2449781"/>
            <a:ext cx="1459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</a:rPr>
              <a:t>X</a:t>
            </a:r>
            <a:r>
              <a:rPr lang="az-Latn-AZ" sz="2800" b="1" dirty="0" smtClean="0">
                <a:solidFill>
                  <a:srgbClr val="00B050"/>
                </a:solidFill>
              </a:rPr>
              <a:t>ə</a:t>
            </a:r>
            <a:r>
              <a:rPr lang="en-US" sz="2800" b="1" dirty="0" err="1" smtClean="0">
                <a:solidFill>
                  <a:srgbClr val="00B050"/>
                </a:solidFill>
              </a:rPr>
              <a:t>tti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804606">
            <a:off x="6674873" y="2580000"/>
            <a:ext cx="2254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000" b="1" dirty="0" smtClean="0">
                <a:solidFill>
                  <a:srgbClr val="00B050"/>
                </a:solidFill>
              </a:rPr>
              <a:t>BUDAQLANAN</a:t>
            </a:r>
            <a:endParaRPr lang="ru-RU" sz="2000" b="1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5400000">
            <a:off x="3446598" y="3676385"/>
            <a:ext cx="1872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b="1" dirty="0" smtClean="0">
                <a:solidFill>
                  <a:srgbClr val="00B050"/>
                </a:solidFill>
              </a:rPr>
              <a:t>DÖVRÜ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0" y="0"/>
            <a:ext cx="179512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0" y="6669360"/>
            <a:ext cx="9144000" cy="23435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8892480" y="0"/>
            <a:ext cx="25152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179512" y="0"/>
            <a:ext cx="8964488" cy="1886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7" grpId="0" animBg="1"/>
      <p:bldP spid="20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8229600" cy="1157287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X</a:t>
            </a:r>
            <a:r>
              <a:rPr lang="az-Latn-AZ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ƏTTİ ALQORİTM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196975"/>
            <a:ext cx="7905750" cy="4886325"/>
          </a:xfrm>
        </p:spPr>
        <p:txBody>
          <a:bodyPr/>
          <a:lstStyle/>
          <a:p>
            <a:r>
              <a:rPr lang="az-Latn-AZ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ÇÖRƏYİN BİŞİRİLMƏSİ ALQORİTMİ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2699792" y="1844824"/>
            <a:ext cx="2592288" cy="504056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000" dirty="0" smtClean="0">
                <a:solidFill>
                  <a:srgbClr val="002060"/>
                </a:solidFill>
              </a:rPr>
              <a:t>BAŞLANĞIC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4139952" y="2636912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данные 6"/>
          <p:cNvSpPr/>
          <p:nvPr/>
        </p:nvSpPr>
        <p:spPr>
          <a:xfrm>
            <a:off x="2699792" y="2492896"/>
            <a:ext cx="2664296" cy="360040"/>
          </a:xfrm>
          <a:prstGeom prst="flowChartInputOutp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UN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3923928" y="2852936"/>
            <a:ext cx="45719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2771800" y="3068960"/>
            <a:ext cx="2448272" cy="432048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UN</a:t>
            </a:r>
            <a:r>
              <a:rPr lang="en-US" dirty="0" smtClean="0">
                <a:solidFill>
                  <a:schemeClr val="tx1"/>
                </a:solidFill>
              </a:rPr>
              <a:t>,DUZ,SU,MAYA QAR</a:t>
            </a:r>
            <a:r>
              <a:rPr lang="az-Latn-AZ" dirty="0" smtClean="0">
                <a:solidFill>
                  <a:schemeClr val="tx1"/>
                </a:solidFill>
              </a:rPr>
              <a:t>IŞDIRILIR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3923928" y="3573016"/>
            <a:ext cx="45719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771800" y="3789040"/>
            <a:ext cx="2448272" cy="360040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XƏMİR QICQIRDILIR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2699792" y="4437112"/>
            <a:ext cx="2592288" cy="360040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İSTİ YERDƏ SAXLANILIR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699792" y="5085184"/>
            <a:ext cx="2592288" cy="432048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</a:t>
            </a:r>
            <a:r>
              <a:rPr lang="az-Latn-AZ" dirty="0" smtClean="0">
                <a:solidFill>
                  <a:schemeClr val="tx1"/>
                </a:solidFill>
              </a:rPr>
              <a:t>ÜNDƏLƏR HAZIRLANIR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2771800" y="5661248"/>
            <a:ext cx="2592288" cy="288032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SOBADA BİŞİRİLİR</a:t>
            </a:r>
          </a:p>
        </p:txBody>
      </p:sp>
      <p:sp>
        <p:nvSpPr>
          <p:cNvPr id="17" name="Блок-схема: данные 16"/>
          <p:cNvSpPr/>
          <p:nvPr/>
        </p:nvSpPr>
        <p:spPr>
          <a:xfrm>
            <a:off x="2699792" y="6021288"/>
            <a:ext cx="2808312" cy="288032"/>
          </a:xfrm>
          <a:prstGeom prst="flowChartInputOutp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ÇÖRƏK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Блок-схема: альтернативный процесс 17"/>
          <p:cNvSpPr/>
          <p:nvPr/>
        </p:nvSpPr>
        <p:spPr>
          <a:xfrm>
            <a:off x="2699792" y="6453336"/>
            <a:ext cx="2736304" cy="260648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SON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4149080"/>
            <a:ext cx="2664296" cy="2347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052736"/>
            <a:ext cx="237626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276872"/>
            <a:ext cx="2160240" cy="3226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трелка вниз 22"/>
          <p:cNvSpPr/>
          <p:nvPr/>
        </p:nvSpPr>
        <p:spPr>
          <a:xfrm>
            <a:off x="3923928" y="4149080"/>
            <a:ext cx="7200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3923928" y="4869160"/>
            <a:ext cx="7200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3995936" y="5517232"/>
            <a:ext cx="45719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3995936" y="5949280"/>
            <a:ext cx="45719" cy="72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4139952" y="6309320"/>
            <a:ext cx="45719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низ 27"/>
          <p:cNvSpPr/>
          <p:nvPr/>
        </p:nvSpPr>
        <p:spPr>
          <a:xfrm>
            <a:off x="3995936" y="2276872"/>
            <a:ext cx="45719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0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-125760" y="0"/>
            <a:ext cx="25152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9144000" y="260648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8892480" y="0"/>
            <a:ext cx="25152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 flipH="1">
            <a:off x="323527" y="685800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0" y="6741368"/>
            <a:ext cx="9144000" cy="1166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5576" y="188640"/>
            <a:ext cx="741682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b="1" dirty="0" smtClean="0">
                <a:solidFill>
                  <a:srgbClr val="FF0000"/>
                </a:solidFill>
              </a:rPr>
              <a:t>  </a:t>
            </a:r>
            <a:r>
              <a:rPr lang="en-US" b="1" dirty="0" smtClean="0">
                <a:solidFill>
                  <a:srgbClr val="FF0000"/>
                </a:solidFill>
              </a:rPr>
              <a:t>   </a:t>
            </a:r>
            <a:r>
              <a:rPr lang="az-Latn-AZ" sz="2000" b="1" dirty="0" smtClean="0"/>
              <a:t>XƏTTİ ALQORİTMƏ AİD BİR HƏNDƏSƏ MƏSƏLƏSİNİ HƏLL EDƏK</a:t>
            </a:r>
            <a:r>
              <a:rPr lang="az-Latn-AZ" sz="2000" b="1" dirty="0" smtClean="0">
                <a:solidFill>
                  <a:srgbClr val="FF0000"/>
                </a:solidFill>
              </a:rPr>
              <a:t>.</a:t>
            </a:r>
          </a:p>
          <a:p>
            <a:r>
              <a:rPr lang="az-Latn-AZ" b="1" dirty="0" smtClean="0">
                <a:solidFill>
                  <a:srgbClr val="FF0000"/>
                </a:solidFill>
              </a:rPr>
              <a:t>TUTAQ Kİ</a:t>
            </a:r>
            <a:r>
              <a:rPr lang="en-US" b="1" dirty="0" smtClean="0">
                <a:solidFill>
                  <a:srgbClr val="FF0000"/>
                </a:solidFill>
              </a:rPr>
              <a:t>,</a:t>
            </a:r>
            <a:r>
              <a:rPr lang="az-Latn-AZ" b="1" dirty="0" smtClean="0">
                <a:solidFill>
                  <a:srgbClr val="FF0000"/>
                </a:solidFill>
              </a:rPr>
              <a:t>İXTİYARİ BİR ÜÇBUCAQ VERİLİB VƏ BU ÜÇBUCAĞIN ÜÇ TƏRƏFİ VERİLİB.BİZDƏN ÜÇBUCAĞIN SAHƏSİNİN </a:t>
            </a:r>
            <a:r>
              <a:rPr lang="en-US" b="1" dirty="0" smtClean="0">
                <a:solidFill>
                  <a:srgbClr val="FF0000"/>
                </a:solidFill>
              </a:rPr>
              <a:t>,H</a:t>
            </a:r>
            <a:r>
              <a:rPr lang="az-Latn-AZ" b="1" dirty="0" smtClean="0">
                <a:solidFill>
                  <a:srgbClr val="FF0000"/>
                </a:solidFill>
              </a:rPr>
              <a:t>Ü</a:t>
            </a:r>
            <a:r>
              <a:rPr lang="en-US" b="1" dirty="0" smtClean="0">
                <a:solidFill>
                  <a:srgbClr val="FF0000"/>
                </a:solidFill>
              </a:rPr>
              <a:t>ND</a:t>
            </a:r>
            <a:r>
              <a:rPr lang="az-Latn-AZ" b="1" dirty="0" smtClean="0">
                <a:solidFill>
                  <a:srgbClr val="FF0000"/>
                </a:solidFill>
              </a:rPr>
              <a:t>Ü</a:t>
            </a:r>
            <a:r>
              <a:rPr lang="en-US" b="1" dirty="0" smtClean="0">
                <a:solidFill>
                  <a:srgbClr val="FF0000"/>
                </a:solidFill>
              </a:rPr>
              <a:t>RL</a:t>
            </a:r>
            <a:r>
              <a:rPr lang="az-Latn-AZ" b="1" dirty="0" smtClean="0">
                <a:solidFill>
                  <a:srgbClr val="FF0000"/>
                </a:solidFill>
              </a:rPr>
              <a:t>Ü</a:t>
            </a:r>
            <a:r>
              <a:rPr lang="en-US" b="1" dirty="0" smtClean="0">
                <a:solidFill>
                  <a:srgbClr val="FF0000"/>
                </a:solidFill>
              </a:rPr>
              <a:t>Y</a:t>
            </a:r>
            <a:r>
              <a:rPr lang="az-Latn-AZ" b="1" dirty="0" smtClean="0">
                <a:solidFill>
                  <a:srgbClr val="FF0000"/>
                </a:solidFill>
              </a:rPr>
              <a:t>NÜN</a:t>
            </a:r>
            <a:r>
              <a:rPr lang="en-US" b="1" dirty="0" smtClean="0">
                <a:solidFill>
                  <a:srgbClr val="FF0000"/>
                </a:solidFill>
              </a:rPr>
              <a:t> V</a:t>
            </a:r>
            <a:r>
              <a:rPr lang="az-Latn-AZ" b="1" dirty="0" smtClean="0">
                <a:solidFill>
                  <a:srgbClr val="FF0000"/>
                </a:solidFill>
              </a:rPr>
              <a:t>Ə ONUN DAXILINƏ  VƏ XARICINƏ ÇƏKİLMİŞ </a:t>
            </a:r>
            <a:r>
              <a:rPr lang="az-Latn-AZ" b="1" dirty="0" smtClean="0">
                <a:solidFill>
                  <a:srgbClr val="FF0000"/>
                </a:solidFill>
              </a:rPr>
              <a:t>ÇEVRƏN</a:t>
            </a:r>
            <a:r>
              <a:rPr lang="en-US" b="1" dirty="0" smtClean="0">
                <a:solidFill>
                  <a:srgbClr val="FF0000"/>
                </a:solidFill>
              </a:rPr>
              <a:t>I</a:t>
            </a:r>
            <a:r>
              <a:rPr lang="az-Latn-AZ" b="1" dirty="0" smtClean="0">
                <a:solidFill>
                  <a:srgbClr val="FF0000"/>
                </a:solidFill>
              </a:rPr>
              <a:t>N </a:t>
            </a:r>
            <a:r>
              <a:rPr lang="az-Latn-AZ" b="1" dirty="0" smtClean="0">
                <a:solidFill>
                  <a:srgbClr val="FF0000"/>
                </a:solidFill>
              </a:rPr>
              <a:t>RADISUNU HESABLANMASI TƏLƏB </a:t>
            </a:r>
            <a:r>
              <a:rPr lang="az-Latn-AZ" b="1" dirty="0" smtClean="0">
                <a:solidFill>
                  <a:srgbClr val="FF0000"/>
                </a:solidFill>
              </a:rPr>
              <a:t>OLUNUR.GƏL</a:t>
            </a:r>
            <a:r>
              <a:rPr lang="en-US" b="1" dirty="0" smtClean="0">
                <a:solidFill>
                  <a:srgbClr val="FF0000"/>
                </a:solidFill>
              </a:rPr>
              <a:t>I</a:t>
            </a:r>
            <a:r>
              <a:rPr lang="az-Latn-AZ" b="1" dirty="0" smtClean="0">
                <a:solidFill>
                  <a:srgbClr val="FF0000"/>
                </a:solidFill>
              </a:rPr>
              <a:t>N </a:t>
            </a:r>
            <a:r>
              <a:rPr lang="az-Latn-AZ" b="1" dirty="0" smtClean="0">
                <a:solidFill>
                  <a:srgbClr val="FF0000"/>
                </a:solidFill>
              </a:rPr>
              <a:t>BLOK SXEMINI TƏRTIB EDƏK.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3203848" y="1844824"/>
            <a:ext cx="2520280" cy="504056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</a:t>
            </a:r>
            <a:r>
              <a:rPr lang="az-Latn-AZ" dirty="0" smtClean="0">
                <a:solidFill>
                  <a:schemeClr val="tx1"/>
                </a:solidFill>
              </a:rPr>
              <a:t>ŞLANĞIC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644008" y="2564904"/>
            <a:ext cx="45719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данные 5"/>
          <p:cNvSpPr/>
          <p:nvPr/>
        </p:nvSpPr>
        <p:spPr>
          <a:xfrm>
            <a:off x="3203848" y="2492896"/>
            <a:ext cx="2592288" cy="360040"/>
          </a:xfrm>
          <a:prstGeom prst="flowChartInputOutp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A</a:t>
            </a:r>
            <a:r>
              <a:rPr lang="en-US" dirty="0" smtClean="0">
                <a:solidFill>
                  <a:schemeClr val="tx1"/>
                </a:solidFill>
              </a:rPr>
              <a:t>,B,C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275856" y="2996952"/>
            <a:ext cx="2448272" cy="432048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P=A+B+C/2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Блок-схема: процесс 7"/>
          <p:cNvSpPr/>
          <p:nvPr/>
        </p:nvSpPr>
        <p:spPr>
          <a:xfrm>
            <a:off x="3275856" y="3573016"/>
            <a:ext cx="2448272" cy="432048"/>
          </a:xfrm>
          <a:prstGeom prst="flowChartProcess">
            <a:avLst/>
          </a:prstGeom>
          <a:solidFill>
            <a:srgbClr val="FF0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                           </a:t>
            </a:r>
            <a:endParaRPr lang="ru-RU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3275856" y="4149080"/>
            <a:ext cx="2520280" cy="36004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H=2*S/A,H=2*S/B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3275856" y="4653136"/>
            <a:ext cx="2592288" cy="432048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H=2*S/C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3275856" y="5229200"/>
            <a:ext cx="2664296" cy="360040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R=A*B*C/4*S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3275856" y="5733256"/>
            <a:ext cx="2664296" cy="432048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r=2*S/A+B+C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Блок-схема: данные 14"/>
          <p:cNvSpPr/>
          <p:nvPr/>
        </p:nvSpPr>
        <p:spPr>
          <a:xfrm>
            <a:off x="3275856" y="6237312"/>
            <a:ext cx="2736304" cy="288032"/>
          </a:xfrm>
          <a:prstGeom prst="flowChartInputOutput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,</a:t>
            </a:r>
            <a:r>
              <a:rPr lang="en-US" dirty="0" err="1" smtClean="0">
                <a:solidFill>
                  <a:schemeClr val="tx1"/>
                </a:solidFill>
              </a:rPr>
              <a:t>H,R,r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3347864" y="6597352"/>
            <a:ext cx="2592288" cy="260648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SON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/>
        </p:nvGraphicFramePr>
        <p:xfrm>
          <a:off x="3491880" y="3717032"/>
          <a:ext cx="1917700" cy="254000"/>
        </p:xfrm>
        <a:graphic>
          <a:graphicData uri="http://schemas.openxmlformats.org/presentationml/2006/ole">
            <p:oleObj spid="_x0000_s16386" name="Формула" r:id="rId3" imgW="1917360" imgH="253800" progId="Equation.3">
              <p:embed/>
            </p:oleObj>
          </a:graphicData>
        </a:graphic>
      </p:graphicFrame>
      <p:sp>
        <p:nvSpPr>
          <p:cNvPr id="16" name="Стрелка вниз 15"/>
          <p:cNvSpPr/>
          <p:nvPr/>
        </p:nvSpPr>
        <p:spPr>
          <a:xfrm flipH="1">
            <a:off x="4473703" y="2348880"/>
            <a:ext cx="45719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4499992" y="2852936"/>
            <a:ext cx="45719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4499992" y="3429000"/>
            <a:ext cx="45719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499992" y="4005064"/>
            <a:ext cx="45719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4572000" y="4437112"/>
            <a:ext cx="45719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4572000" y="5085184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гнутая вверх стрелка 22"/>
          <p:cNvSpPr/>
          <p:nvPr/>
        </p:nvSpPr>
        <p:spPr>
          <a:xfrm>
            <a:off x="4572000" y="5589240"/>
            <a:ext cx="72008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4572000" y="6165304"/>
            <a:ext cx="72008" cy="1440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Выгнутая вверх стрелка 24"/>
          <p:cNvSpPr/>
          <p:nvPr/>
        </p:nvSpPr>
        <p:spPr>
          <a:xfrm>
            <a:off x="4572000" y="6525344"/>
            <a:ext cx="45719" cy="7200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Равнобедренный треугольник 25"/>
          <p:cNvSpPr/>
          <p:nvPr/>
        </p:nvSpPr>
        <p:spPr>
          <a:xfrm>
            <a:off x="6588224" y="2060848"/>
            <a:ext cx="2088232" cy="2232248"/>
          </a:xfrm>
          <a:prstGeom prst="triangle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876256" y="2708920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a</a:t>
            </a:r>
            <a:endParaRPr lang="ru-RU" sz="3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8244408" y="2924944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</a:t>
            </a:r>
            <a:endParaRPr lang="ru-RU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7524328" y="4149080"/>
            <a:ext cx="504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</a:t>
            </a:r>
            <a:endParaRPr lang="ru-RU" sz="3200" b="1" dirty="0"/>
          </a:p>
        </p:txBody>
      </p:sp>
      <p:sp>
        <p:nvSpPr>
          <p:cNvPr id="39" name="TextBox 38"/>
          <p:cNvSpPr txBox="1"/>
          <p:nvPr/>
        </p:nvSpPr>
        <p:spPr>
          <a:xfrm rot="19797097">
            <a:off x="7776422" y="3150849"/>
            <a:ext cx="423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h1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7236296" y="2924944"/>
            <a:ext cx="85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h2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 rot="1452894">
            <a:off x="7850125" y="4021837"/>
            <a:ext cx="863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h3</a:t>
            </a:r>
            <a:endParaRPr lang="ru-RU" dirty="0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7596336" y="2060848"/>
            <a:ext cx="36004" cy="22322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 flipV="1">
            <a:off x="7092280" y="3284984"/>
            <a:ext cx="1620180" cy="9994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>
            <a:stCxn id="26" idx="2"/>
          </p:cNvCxnSpPr>
          <p:nvPr/>
        </p:nvCxnSpPr>
        <p:spPr>
          <a:xfrm flipV="1">
            <a:off x="6588224" y="3284984"/>
            <a:ext cx="1656184" cy="1008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0" y="0"/>
            <a:ext cx="323528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8820472" y="0"/>
            <a:ext cx="323528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2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9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Блок-схема: альтернативный процесс 15"/>
          <p:cNvSpPr/>
          <p:nvPr/>
        </p:nvSpPr>
        <p:spPr>
          <a:xfrm>
            <a:off x="3275856" y="548680"/>
            <a:ext cx="2592288" cy="792088"/>
          </a:xfrm>
          <a:prstGeom prst="flowChartAlternateProces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800" dirty="0" smtClean="0">
                <a:solidFill>
                  <a:srgbClr val="FF0000"/>
                </a:solidFill>
              </a:rPr>
              <a:t>BAŞLANĞIC</a:t>
            </a:r>
            <a:endParaRPr lang="ru-RU" sz="2800" dirty="0">
              <a:solidFill>
                <a:srgbClr val="FF0000"/>
              </a:solidFill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H="1">
            <a:off x="4572000" y="1340768"/>
            <a:ext cx="3600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Блок-схема: данные 34"/>
          <p:cNvSpPr/>
          <p:nvPr/>
        </p:nvSpPr>
        <p:spPr>
          <a:xfrm>
            <a:off x="3131840" y="1628800"/>
            <a:ext cx="2736304" cy="756664"/>
          </a:xfrm>
          <a:prstGeom prst="flowChartInputOutp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,B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0" name="Стрелка вниз 39"/>
          <p:cNvSpPr/>
          <p:nvPr/>
        </p:nvSpPr>
        <p:spPr>
          <a:xfrm>
            <a:off x="4572000" y="1340768"/>
            <a:ext cx="72008" cy="288032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>
            <a:off x="4572000" y="2420888"/>
            <a:ext cx="45719" cy="21602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Блок-схема: решение 44"/>
          <p:cNvSpPr/>
          <p:nvPr/>
        </p:nvSpPr>
        <p:spPr>
          <a:xfrm>
            <a:off x="3131840" y="2636912"/>
            <a:ext cx="2808312" cy="720080"/>
          </a:xfrm>
          <a:prstGeom prst="flowChartDecis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A&lt;B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46" name="Объект 4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Формула" r:id="rId3" imgW="114120" imgH="215640" progId="Equation.3">
              <p:embed/>
            </p:oleObj>
          </a:graphicData>
        </a:graphic>
      </p:graphicFrame>
      <p:cxnSp>
        <p:nvCxnSpPr>
          <p:cNvPr id="49" name="Прямая со стрелкой 48"/>
          <p:cNvCxnSpPr>
            <a:stCxn id="45" idx="2"/>
            <a:endCxn id="45" idx="2"/>
          </p:cNvCxnSpPr>
          <p:nvPr/>
        </p:nvCxnSpPr>
        <p:spPr>
          <a:xfrm>
            <a:off x="4535996" y="3356992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трелка вниз 63"/>
          <p:cNvSpPr/>
          <p:nvPr/>
        </p:nvSpPr>
        <p:spPr>
          <a:xfrm>
            <a:off x="6588224" y="2996952"/>
            <a:ext cx="72008" cy="792088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Блок-схема: процесс 64"/>
          <p:cNvSpPr/>
          <p:nvPr/>
        </p:nvSpPr>
        <p:spPr>
          <a:xfrm>
            <a:off x="1331640" y="3429000"/>
            <a:ext cx="2016224" cy="864096"/>
          </a:xfrm>
          <a:prstGeom prst="flowChartProces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M:=B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70" name="Блок-схема: процесс 69"/>
          <p:cNvSpPr/>
          <p:nvPr/>
        </p:nvSpPr>
        <p:spPr>
          <a:xfrm>
            <a:off x="5940152" y="3356992"/>
            <a:ext cx="2088232" cy="864096"/>
          </a:xfrm>
          <a:prstGeom prst="flowChartProces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M:=A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91" name="Стрелка вниз 90"/>
          <p:cNvSpPr/>
          <p:nvPr/>
        </p:nvSpPr>
        <p:spPr>
          <a:xfrm>
            <a:off x="4283968" y="5301208"/>
            <a:ext cx="45719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Блок-схема: данные 94"/>
          <p:cNvSpPr/>
          <p:nvPr/>
        </p:nvSpPr>
        <p:spPr>
          <a:xfrm>
            <a:off x="2843808" y="5157192"/>
            <a:ext cx="3384376" cy="720080"/>
          </a:xfrm>
          <a:prstGeom prst="flowChartInputOutpu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M:=MAX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97" name="Блок-схема: альтернативный процесс 96"/>
          <p:cNvSpPr/>
          <p:nvPr/>
        </p:nvSpPr>
        <p:spPr>
          <a:xfrm>
            <a:off x="3131840" y="6165304"/>
            <a:ext cx="2664296" cy="692696"/>
          </a:xfrm>
          <a:prstGeom prst="flowChartAlternateProcess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SON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8" name="Стрелка вниз 27"/>
          <p:cNvSpPr/>
          <p:nvPr/>
        </p:nvSpPr>
        <p:spPr>
          <a:xfrm flipH="1">
            <a:off x="4572000" y="4725144"/>
            <a:ext cx="45719" cy="432048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4139952" y="5877272"/>
            <a:ext cx="72008" cy="288032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2411760" y="2636912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</a:t>
            </a:r>
            <a:r>
              <a:rPr lang="az-Latn-AZ" sz="2000" dirty="0" smtClean="0">
                <a:solidFill>
                  <a:srgbClr val="FF0000"/>
                </a:solidFill>
              </a:rPr>
              <a:t>Ə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012160" y="2564904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000" dirty="0" smtClean="0">
                <a:solidFill>
                  <a:srgbClr val="FF0000"/>
                </a:solidFill>
              </a:rPr>
              <a:t>YO</a:t>
            </a:r>
            <a:r>
              <a:rPr lang="en-US" sz="2000" dirty="0" smtClean="0">
                <a:solidFill>
                  <a:srgbClr val="FF0000"/>
                </a:solidFill>
              </a:rPr>
              <a:t>X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31" name="Блок-схема: данные 30"/>
          <p:cNvSpPr/>
          <p:nvPr/>
        </p:nvSpPr>
        <p:spPr>
          <a:xfrm>
            <a:off x="3131840" y="1628800"/>
            <a:ext cx="2736304" cy="756664"/>
          </a:xfrm>
          <a:prstGeom prst="flowChartInputOutpu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2800" dirty="0" smtClean="0">
                <a:solidFill>
                  <a:srgbClr val="FF0000"/>
                </a:solidFill>
              </a:rPr>
              <a:t>A</a:t>
            </a:r>
            <a:r>
              <a:rPr lang="en-US" sz="2800" dirty="0" smtClean="0">
                <a:solidFill>
                  <a:srgbClr val="FF0000"/>
                </a:solidFill>
              </a:rPr>
              <a:t>,B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2" name="Блок-схема: решение 31"/>
          <p:cNvSpPr/>
          <p:nvPr/>
        </p:nvSpPr>
        <p:spPr>
          <a:xfrm>
            <a:off x="3203848" y="2636912"/>
            <a:ext cx="2808312" cy="720080"/>
          </a:xfrm>
          <a:prstGeom prst="flowChartDecisi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A&lt;B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0" y="0"/>
            <a:ext cx="32352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8820472" y="0"/>
            <a:ext cx="323528" cy="685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Диагональная полоса 35"/>
          <p:cNvSpPr/>
          <p:nvPr/>
        </p:nvSpPr>
        <p:spPr>
          <a:xfrm>
            <a:off x="323528" y="0"/>
            <a:ext cx="6480720" cy="980728"/>
          </a:xfrm>
          <a:prstGeom prst="diagStripe">
            <a:avLst>
              <a:gd name="adj" fmla="val 0"/>
            </a:avLst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BUDAQLANAN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8" name="Диагональная полоса 37"/>
          <p:cNvSpPr/>
          <p:nvPr/>
        </p:nvSpPr>
        <p:spPr>
          <a:xfrm flipH="1">
            <a:off x="3779912" y="1"/>
            <a:ext cx="5040560" cy="1052735"/>
          </a:xfrm>
          <a:prstGeom prst="diagStripe">
            <a:avLst>
              <a:gd name="adj" fmla="val 0"/>
            </a:avLst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ALQOR</a:t>
            </a:r>
            <a:r>
              <a:rPr lang="az-Latn-AZ" sz="3600" b="1" dirty="0" smtClean="0">
                <a:solidFill>
                  <a:srgbClr val="FF0000"/>
                </a:solidFill>
              </a:rPr>
              <a:t>İ</a:t>
            </a:r>
            <a:r>
              <a:rPr lang="en-US" sz="3600" b="1" dirty="0" smtClean="0">
                <a:solidFill>
                  <a:srgbClr val="FF0000"/>
                </a:solidFill>
              </a:rPr>
              <a:t>TM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1" name="Диагональная полоса 40"/>
          <p:cNvSpPr/>
          <p:nvPr/>
        </p:nvSpPr>
        <p:spPr>
          <a:xfrm rot="16200000">
            <a:off x="1165311" y="5107495"/>
            <a:ext cx="908722" cy="2592288"/>
          </a:xfrm>
          <a:prstGeom prst="diagStripe">
            <a:avLst>
              <a:gd name="adj" fmla="val 0"/>
            </a:avLst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Диагональная полоса 41"/>
          <p:cNvSpPr/>
          <p:nvPr/>
        </p:nvSpPr>
        <p:spPr>
          <a:xfrm rot="10800000">
            <a:off x="5436095" y="5877272"/>
            <a:ext cx="3384376" cy="980728"/>
          </a:xfrm>
          <a:prstGeom prst="diagStripe">
            <a:avLst>
              <a:gd name="adj" fmla="val 0"/>
            </a:avLst>
          </a:prstGeom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2267744" y="4293096"/>
            <a:ext cx="0" cy="43204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6732240" y="4221088"/>
            <a:ext cx="0" cy="50405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267744" y="4725144"/>
            <a:ext cx="446449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2195736" y="2996952"/>
            <a:ext cx="0" cy="43204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2195736" y="2996952"/>
            <a:ext cx="100811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>
            <a:endCxn id="64" idx="0"/>
          </p:cNvCxnSpPr>
          <p:nvPr/>
        </p:nvCxnSpPr>
        <p:spPr>
          <a:xfrm>
            <a:off x="5940152" y="2996952"/>
            <a:ext cx="68407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131840" y="404664"/>
            <a:ext cx="2592288" cy="57606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BA</a:t>
            </a:r>
            <a:r>
              <a:rPr lang="az-Latn-AZ" dirty="0" smtClean="0">
                <a:solidFill>
                  <a:schemeClr val="tx1"/>
                </a:solidFill>
              </a:rPr>
              <a:t>ŞLANĞIC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4" name="Прямая со стрелкой 3"/>
          <p:cNvCxnSpPr>
            <a:stCxn id="2" idx="4"/>
          </p:cNvCxnSpPr>
          <p:nvPr/>
        </p:nvCxnSpPr>
        <p:spPr>
          <a:xfrm>
            <a:off x="4427984" y="980728"/>
            <a:ext cx="72008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Блок-схема: данные 4"/>
          <p:cNvSpPr/>
          <p:nvPr/>
        </p:nvSpPr>
        <p:spPr>
          <a:xfrm>
            <a:off x="3131840" y="1124744"/>
            <a:ext cx="2448272" cy="648072"/>
          </a:xfrm>
          <a:prstGeom prst="flowChartInputOutpu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YOL,I</a:t>
            </a:r>
            <a:r>
              <a:rPr lang="az-Latn-AZ" dirty="0" smtClean="0">
                <a:solidFill>
                  <a:schemeClr val="tx1"/>
                </a:solidFill>
              </a:rPr>
              <a:t>ŞIQFOR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7" name="Прямая со стрелкой 6"/>
          <p:cNvCxnSpPr>
            <a:stCxn id="5" idx="4"/>
          </p:cNvCxnSpPr>
          <p:nvPr/>
        </p:nvCxnSpPr>
        <p:spPr>
          <a:xfrm>
            <a:off x="4355976" y="1772816"/>
            <a:ext cx="72008" cy="2160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131840" y="1988840"/>
            <a:ext cx="2448272" cy="72008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İŞIQFORA BAX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/>
          <p:cNvCxnSpPr>
            <a:stCxn id="8" idx="2"/>
          </p:cNvCxnSpPr>
          <p:nvPr/>
        </p:nvCxnSpPr>
        <p:spPr>
          <a:xfrm>
            <a:off x="4355976" y="2708920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Блок-схема: решение 10"/>
          <p:cNvSpPr/>
          <p:nvPr/>
        </p:nvSpPr>
        <p:spPr>
          <a:xfrm>
            <a:off x="3131840" y="2996952"/>
            <a:ext cx="2520280" cy="1008112"/>
          </a:xfrm>
          <a:prstGeom prst="flowChartDecision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QIRMIZI YANIRSA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1043608" y="3861048"/>
            <a:ext cx="2304256" cy="864096"/>
          </a:xfrm>
          <a:prstGeom prst="flowChartProces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GÖZLƏ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5436096" y="3933056"/>
            <a:ext cx="2376264" cy="864096"/>
          </a:xfrm>
          <a:prstGeom prst="flowChartProcess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YOLU KEÇ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Блок-схема: данные 13"/>
          <p:cNvSpPr/>
          <p:nvPr/>
        </p:nvSpPr>
        <p:spPr>
          <a:xfrm>
            <a:off x="3131840" y="5085184"/>
            <a:ext cx="2376264" cy="648072"/>
          </a:xfrm>
          <a:prstGeom prst="flowChartInputOutpu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NƏTİCƏ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987824" y="6021288"/>
            <a:ext cx="2592288" cy="54868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SON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1" name="Прямая соединительная линия 20"/>
          <p:cNvCxnSpPr>
            <a:stCxn id="11" idx="3"/>
          </p:cNvCxnSpPr>
          <p:nvPr/>
        </p:nvCxnSpPr>
        <p:spPr>
          <a:xfrm>
            <a:off x="5652120" y="3501008"/>
            <a:ext cx="122413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2123728" y="3501008"/>
            <a:ext cx="10801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2123728" y="3501008"/>
            <a:ext cx="0" cy="3600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6876256" y="3501008"/>
            <a:ext cx="0" cy="4320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835696" y="5013176"/>
            <a:ext cx="0" cy="7200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6876256" y="4797152"/>
            <a:ext cx="0" cy="5760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14" idx="4"/>
          </p:cNvCxnSpPr>
          <p:nvPr/>
        </p:nvCxnSpPr>
        <p:spPr>
          <a:xfrm>
            <a:off x="4319972" y="5733256"/>
            <a:ext cx="36004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62" name="Picture 2" descr="C:\Documents and Settings\user\Рабочий стол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941169"/>
            <a:ext cx="1676400" cy="1656184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</p:pic>
      <p:pic>
        <p:nvPicPr>
          <p:cNvPr id="40963" name="Picture 3" descr="C:\Documents and Settings\user\Рабочий стол\2451382877_3b14b15487_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5013176"/>
            <a:ext cx="1584176" cy="1584176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</p:pic>
      <p:pic>
        <p:nvPicPr>
          <p:cNvPr id="40964" name="Picture 4" descr="C:\Documents and Settings\user\Рабочий стол\90b61c5f515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2656"/>
            <a:ext cx="2448272" cy="2765708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</p:pic>
      <p:pic>
        <p:nvPicPr>
          <p:cNvPr id="40967" name="Picture 7" descr="C:\Documents and Settings\user\Рабочий стол\default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332657"/>
            <a:ext cx="2232248" cy="2808312"/>
          </a:xfrm>
          <a:prstGeom prst="rect">
            <a:avLst/>
          </a:prstGeom>
          <a:noFill/>
          <a:ln w="57150">
            <a:solidFill>
              <a:srgbClr val="002060"/>
            </a:solidFill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29" name="Скругленный прямоугольник 28"/>
          <p:cNvSpPr/>
          <p:nvPr/>
        </p:nvSpPr>
        <p:spPr>
          <a:xfrm>
            <a:off x="0" y="0"/>
            <a:ext cx="9144000" cy="18864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8964488" y="0"/>
            <a:ext cx="179512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0" y="0"/>
            <a:ext cx="179512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0" y="6741368"/>
            <a:ext cx="9144000" cy="11663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4" name="Прямая соединительная линия 63"/>
          <p:cNvCxnSpPr/>
          <p:nvPr/>
        </p:nvCxnSpPr>
        <p:spPr>
          <a:xfrm>
            <a:off x="2195736" y="4725144"/>
            <a:ext cx="0" cy="5760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5796136" y="3068960"/>
            <a:ext cx="842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YOX</a:t>
            </a:r>
            <a:endParaRPr lang="ru-RU" dirty="0"/>
          </a:p>
        </p:txBody>
      </p:sp>
      <p:sp>
        <p:nvSpPr>
          <p:cNvPr id="107" name="TextBox 106"/>
          <p:cNvSpPr txBox="1"/>
          <p:nvPr/>
        </p:nvSpPr>
        <p:spPr>
          <a:xfrm>
            <a:off x="2555776" y="314096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HƏ</a:t>
            </a:r>
            <a:endParaRPr lang="ru-RU" dirty="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2195736" y="5301208"/>
            <a:ext cx="129614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5292080" y="5373216"/>
            <a:ext cx="15769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88640"/>
            <a:ext cx="62818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DÖVRÜ ALQORİTM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124744"/>
            <a:ext cx="7820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İ</a:t>
            </a:r>
            <a:r>
              <a:rPr lang="az-Latn-AZ" dirty="0" smtClean="0">
                <a:solidFill>
                  <a:srgbClr val="7030A0"/>
                </a:solidFill>
              </a:rPr>
              <a:t>LK N SAYDA NATURAL ƏDƏDİN CƏMİNİN HESABLANMASI ALQORİTMİNƏ BAXAQ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1484784"/>
            <a:ext cx="889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N-DÖVRÜN SƏRHƏDİ</a:t>
            </a:r>
            <a:r>
              <a:rPr lang="en-US" dirty="0" smtClean="0"/>
              <a:t>,I-SAY</a:t>
            </a:r>
            <a:r>
              <a:rPr lang="az-Latn-AZ" dirty="0" smtClean="0"/>
              <a:t>ĞACDIR. SAYĞAC HƏR GEDİŞDƏ 1 VAHİD DƏYİŞDİYİNDƏN(İ</a:t>
            </a:r>
            <a:r>
              <a:rPr lang="en-US" dirty="0" smtClean="0"/>
              <a:t>:=I+1)</a:t>
            </a:r>
          </a:p>
          <a:p>
            <a:r>
              <a:rPr lang="en-US" dirty="0" smtClean="0"/>
              <a:t>D</a:t>
            </a:r>
            <a:r>
              <a:rPr lang="az-Latn-AZ" dirty="0" smtClean="0"/>
              <a:t>ÖVRÜN ADDIMI 1-Ə BƏRABƏRDİR.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2771800" y="2348880"/>
            <a:ext cx="2808312" cy="36004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BAŞLANĞIC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211960" y="3140968"/>
            <a:ext cx="45719" cy="288032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данные 7"/>
          <p:cNvSpPr/>
          <p:nvPr/>
        </p:nvSpPr>
        <p:spPr>
          <a:xfrm>
            <a:off x="2843808" y="2924944"/>
            <a:ext cx="2736304" cy="360040"/>
          </a:xfrm>
          <a:prstGeom prst="flowChartInputOutpu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N DAXİL EDƏK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Блок-схема: процесс 8"/>
          <p:cNvSpPr/>
          <p:nvPr/>
        </p:nvSpPr>
        <p:spPr>
          <a:xfrm>
            <a:off x="2771800" y="3429000"/>
            <a:ext cx="2808312" cy="288032"/>
          </a:xfrm>
          <a:prstGeom prst="flowChartProcess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S</a:t>
            </a:r>
            <a:r>
              <a:rPr lang="en-US" dirty="0" smtClean="0">
                <a:solidFill>
                  <a:schemeClr val="tx1"/>
                </a:solidFill>
              </a:rPr>
              <a:t>:=0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211960" y="3717032"/>
            <a:ext cx="45719" cy="21602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2771800" y="3861048"/>
            <a:ext cx="2880320" cy="432048"/>
          </a:xfrm>
          <a:prstGeom prst="flowChartProcess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I:=1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Блок-схема: решение 11"/>
          <p:cNvSpPr/>
          <p:nvPr/>
        </p:nvSpPr>
        <p:spPr>
          <a:xfrm>
            <a:off x="2771800" y="4437112"/>
            <a:ext cx="2808312" cy="432048"/>
          </a:xfrm>
          <a:prstGeom prst="flowChartDecisi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I&lt;=N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2771800" y="5085184"/>
            <a:ext cx="2808312" cy="432048"/>
          </a:xfrm>
          <a:prstGeom prst="flowChartProcess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S:=S+I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Блок-схема: процесс 13"/>
          <p:cNvSpPr/>
          <p:nvPr/>
        </p:nvSpPr>
        <p:spPr>
          <a:xfrm>
            <a:off x="2771800" y="5661248"/>
            <a:ext cx="2808312" cy="360040"/>
          </a:xfrm>
          <a:prstGeom prst="flowChartProcess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I:=I+1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Блок-схема: данные 14"/>
          <p:cNvSpPr/>
          <p:nvPr/>
        </p:nvSpPr>
        <p:spPr>
          <a:xfrm>
            <a:off x="2771800" y="6165304"/>
            <a:ext cx="2880320" cy="288032"/>
          </a:xfrm>
          <a:prstGeom prst="flowChartInputOutpu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843808" y="6525344"/>
            <a:ext cx="2736304" cy="33265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>
                <a:solidFill>
                  <a:schemeClr val="tx1"/>
                </a:solidFill>
              </a:rPr>
              <a:t>SON</a:t>
            </a:r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4211960" y="2708920"/>
            <a:ext cx="72008" cy="21602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283968" y="4293096"/>
            <a:ext cx="45719" cy="21602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4211960" y="4869160"/>
            <a:ext cx="45719" cy="21602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4211960" y="5517232"/>
            <a:ext cx="45719" cy="144016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4283968" y="479715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HƏ</a:t>
            </a:r>
            <a:endParaRPr lang="ru-RU" dirty="0"/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5580112" y="4653136"/>
            <a:ext cx="115212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6732240" y="4653136"/>
            <a:ext cx="0" cy="144016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2195736" y="4365104"/>
            <a:ext cx="0" cy="172819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5868144" y="4293096"/>
            <a:ext cx="55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YOX</a:t>
            </a:r>
            <a:endParaRPr lang="ru-RU" dirty="0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3995936" y="602128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3491880" y="6021288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Объект 3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4818" name="Формула" r:id="rId3" imgW="114120" imgH="215640" progId="Equation.3">
              <p:embed/>
            </p:oleObj>
          </a:graphicData>
        </a:graphic>
      </p:graphicFrame>
      <p:graphicFrame>
        <p:nvGraphicFramePr>
          <p:cNvPr id="35" name="Объект 34"/>
          <p:cNvGraphicFramePr>
            <a:graphicFrameLocks noChangeAspect="1"/>
          </p:cNvGraphicFramePr>
          <p:nvPr/>
        </p:nvGraphicFramePr>
        <p:xfrm>
          <a:off x="6948264" y="2708920"/>
          <a:ext cx="1728192" cy="1728192"/>
        </p:xfrm>
        <a:graphic>
          <a:graphicData uri="http://schemas.openxmlformats.org/presentationml/2006/ole">
            <p:oleObj spid="_x0000_s34819" name="Формула" r:id="rId4" imgW="291960" imgH="253800" progId="Equation.3">
              <p:embed/>
            </p:oleObj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7308304" y="4437112"/>
            <a:ext cx="2195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I=1</a:t>
            </a:r>
            <a:endParaRPr lang="ru-RU" sz="36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444208" y="2132856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N</a:t>
            </a:r>
            <a:endParaRPr lang="ru-RU" sz="36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6444208" y="2996952"/>
            <a:ext cx="1440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S=</a:t>
            </a:r>
            <a:endParaRPr lang="ru-RU" sz="60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8244408" y="2924944"/>
            <a:ext cx="1224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/>
              <a:t>I</a:t>
            </a:r>
            <a:endParaRPr lang="ru-RU" sz="7200" b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0"/>
            <a:ext cx="323528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8820472" y="0"/>
            <a:ext cx="323528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0" y="0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2195736" y="4365104"/>
            <a:ext cx="211109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4211960" y="6093296"/>
            <a:ext cx="252028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2195736" y="6093296"/>
            <a:ext cx="19802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stCxn id="14" idx="2"/>
          </p:cNvCxnSpPr>
          <p:nvPr/>
        </p:nvCxnSpPr>
        <p:spPr>
          <a:xfrm>
            <a:off x="4175956" y="6021288"/>
            <a:ext cx="0" cy="14401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Documents and Settings\user\Рабочий стол\Qarpiz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005064"/>
            <a:ext cx="1080120" cy="115212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</p:pic>
      <p:pic>
        <p:nvPicPr>
          <p:cNvPr id="3" name="Picture 2" descr="C:\Documents and Settings\user\Рабочий стол\Qarpiz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005064"/>
            <a:ext cx="1010147" cy="1152128"/>
          </a:xfrm>
          <a:prstGeom prst="rect">
            <a:avLst/>
          </a:prstGeom>
          <a:noFill/>
        </p:spPr>
      </p:pic>
      <p:pic>
        <p:nvPicPr>
          <p:cNvPr id="4" name="Picture 2" descr="C:\Documents and Settings\user\Рабочий стол\Qarpiz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005064"/>
            <a:ext cx="936104" cy="1152128"/>
          </a:xfrm>
          <a:prstGeom prst="rect">
            <a:avLst/>
          </a:prstGeom>
          <a:noFill/>
        </p:spPr>
      </p:pic>
      <p:pic>
        <p:nvPicPr>
          <p:cNvPr id="5" name="Picture 2" descr="C:\Documents and Settings\user\Рабочий стол\Qarpiz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4005064"/>
            <a:ext cx="1047468" cy="1152128"/>
          </a:xfrm>
          <a:prstGeom prst="rect">
            <a:avLst/>
          </a:prstGeom>
          <a:noFill/>
        </p:spPr>
      </p:pic>
      <p:pic>
        <p:nvPicPr>
          <p:cNvPr id="40963" name="Picture 3" descr="C:\Documents and Settings\user\Рабочий стол\terezi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692696"/>
            <a:ext cx="3744416" cy="3024336"/>
          </a:xfrm>
          <a:prstGeom prst="rect">
            <a:avLst/>
          </a:prstGeom>
          <a:solidFill>
            <a:srgbClr val="FFFF00"/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547664" y="260648"/>
            <a:ext cx="6408712" cy="36933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az-Latn-AZ" dirty="0" smtClean="0">
                <a:solidFill>
                  <a:srgbClr val="FF0000"/>
                </a:solidFill>
              </a:rPr>
              <a:t>ƏRƏZİDƏ   ÇƏKMƏ   MƏSƏLƏSİ (DÖVRÜ ALQORİTMƏ  AİD)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620688"/>
            <a:ext cx="4464496" cy="107721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z-Latn-AZ" sz="1600" dirty="0" smtClean="0"/>
              <a:t>MÜXTƏLİF ÇƏKİYƏ MALİK 4 QARPIZ VAR.ƏL TƏRƏZİDƏ ƏN ÇOX 5 DƏFƏ ÇƏKMƏKLƏ HƏMİN QARPIZLARI ÇƏKİLƏRİNİN ARTMA SIRASIYLA NECƏ DÜZMƏK OLAR?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 rot="10800000" flipV="1">
            <a:off x="251520" y="2005680"/>
            <a:ext cx="792088" cy="36933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HƏLLİ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5616" y="1844825"/>
            <a:ext cx="3672408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z-Latn-AZ" dirty="0" smtClean="0"/>
              <a:t>BU MƏSƏLƏNİN HƏLLİ ALQORİTMİNİ ADİ DİLDƏ VERƏK.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95536" y="2564905"/>
            <a:ext cx="4392488" cy="429309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1.BİRİNCİ CÜT </a:t>
            </a:r>
            <a:r>
              <a:rPr lang="az-Latn-AZ" dirty="0" smtClean="0"/>
              <a:t>QARPIZLARI ÇƏKİLƏRİNƏ GÖRƏ MÜQAYİSƏ EDƏK.</a:t>
            </a:r>
          </a:p>
          <a:p>
            <a:r>
              <a:rPr lang="az-Latn-AZ" dirty="0" smtClean="0">
                <a:solidFill>
                  <a:srgbClr val="FF0000"/>
                </a:solidFill>
              </a:rPr>
              <a:t>2.İKİNCİ CÜT </a:t>
            </a:r>
            <a:r>
              <a:rPr lang="az-Latn-AZ" dirty="0" smtClean="0"/>
              <a:t>QARPIZLARI ÇƏKİLƏRİNƏ GÖRƏ MÜQAYİSƏ EDƏK.</a:t>
            </a:r>
          </a:p>
          <a:p>
            <a:r>
              <a:rPr lang="az-Latn-AZ" dirty="0" smtClean="0">
                <a:solidFill>
                  <a:srgbClr val="FF0000"/>
                </a:solidFill>
              </a:rPr>
              <a:t>3</a:t>
            </a:r>
            <a:r>
              <a:rPr lang="az-Latn-AZ" dirty="0" smtClean="0"/>
              <a:t>.BİRİNCİ CÜTDƏKİ DAHA AĞİR QARPIZI İKİNCİ CÜTÜN AĞIR OLAN QARPIZI İLƏ MÜQAYİSƏ EDƏK.NƏTİCƏDƏ</a:t>
            </a:r>
            <a:r>
              <a:rPr lang="az-Latn-AZ" dirty="0" smtClean="0">
                <a:solidFill>
                  <a:srgbClr val="FF0000"/>
                </a:solidFill>
              </a:rPr>
              <a:t> ƏN AĞIR QARPIZ</a:t>
            </a:r>
            <a:r>
              <a:rPr lang="az-Latn-AZ" dirty="0" smtClean="0"/>
              <a:t> TAPILIR.</a:t>
            </a:r>
          </a:p>
          <a:p>
            <a:r>
              <a:rPr lang="az-Latn-AZ" dirty="0" smtClean="0">
                <a:solidFill>
                  <a:srgbClr val="FF0000"/>
                </a:solidFill>
              </a:rPr>
              <a:t>4.</a:t>
            </a:r>
            <a:r>
              <a:rPr lang="az-Latn-AZ" dirty="0" smtClean="0"/>
              <a:t>BİRİNCİ CÜTDƏKİ DAHA YÜNGÜL QARPIZI İKİNCİ CÜTÜN YÜNGÜL QARPIZI İLƏ MÜQAYİSƏ EDƏK.NƏTİCƏDƏ </a:t>
            </a:r>
            <a:r>
              <a:rPr lang="az-Latn-AZ" dirty="0" smtClean="0">
                <a:solidFill>
                  <a:srgbClr val="FF0000"/>
                </a:solidFill>
              </a:rPr>
              <a:t>ƏN YÜNGÜL QARPIZ </a:t>
            </a:r>
            <a:r>
              <a:rPr lang="az-Latn-AZ" dirty="0" smtClean="0"/>
              <a:t>TAPILIR.</a:t>
            </a:r>
          </a:p>
          <a:p>
            <a:r>
              <a:rPr lang="az-Latn-AZ" dirty="0" smtClean="0">
                <a:solidFill>
                  <a:srgbClr val="FF0000"/>
                </a:solidFill>
              </a:rPr>
              <a:t>5</a:t>
            </a:r>
            <a:r>
              <a:rPr lang="az-Latn-AZ" dirty="0" smtClean="0"/>
              <a:t>.QALAN </a:t>
            </a:r>
            <a:r>
              <a:rPr lang="az-Latn-AZ" dirty="0" smtClean="0">
                <a:solidFill>
                  <a:srgbClr val="FF0000"/>
                </a:solidFill>
              </a:rPr>
              <a:t>2 QARPIZI </a:t>
            </a:r>
            <a:r>
              <a:rPr lang="az-Latn-AZ" dirty="0" smtClean="0"/>
              <a:t>MÜQAYİSƏ EDƏK. ÖLÇMƏNİN NƏTİCƏSİNƏ GÖRƏ ONLAR </a:t>
            </a:r>
            <a:r>
              <a:rPr lang="az-Latn-AZ" dirty="0" smtClean="0">
                <a:solidFill>
                  <a:srgbClr val="FF0000"/>
                </a:solidFill>
              </a:rPr>
              <a:t>2-Cİ VƏ 3-CÜ</a:t>
            </a:r>
            <a:r>
              <a:rPr lang="az-Latn-AZ" dirty="0" smtClean="0"/>
              <a:t> YERİ TUTACAQ. 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0"/>
            <a:ext cx="9144000" cy="18864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0"/>
            <a:ext cx="179512" cy="674136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9512" y="6858000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512" y="6858000"/>
            <a:ext cx="432048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964488" y="0"/>
            <a:ext cx="179512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0" y="6741368"/>
            <a:ext cx="9144000" cy="116632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7956376" y="530120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ƏN AĞIR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16016" y="530120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ƏN YÜNGÜL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28184" y="530120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2-Cİ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92280" y="53012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3-CÜ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272808" cy="1754326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flat" dir="tl">
              <a:rot lat="0" lon="0" rev="6600000"/>
            </a:lightRig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ALQOR</a:t>
            </a:r>
            <a:r>
              <a:rPr lang="az-Latn-A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TM</a:t>
            </a:r>
            <a:r>
              <a:rPr lang="az-Latn-A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İ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 T</a:t>
            </a:r>
            <a:r>
              <a:rPr lang="az-Latn-A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ƏSVİR OLUNMA ÜSULLARI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Сердце 4"/>
          <p:cNvSpPr/>
          <p:nvPr/>
        </p:nvSpPr>
        <p:spPr>
          <a:xfrm>
            <a:off x="323528" y="3933056"/>
            <a:ext cx="3240360" cy="1512168"/>
          </a:xfrm>
          <a:prstGeom prst="hear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ADİ DİLDƏ</a:t>
            </a:r>
          </a:p>
          <a:p>
            <a:pPr algn="ctr"/>
            <a:r>
              <a:rPr lang="az-Latn-AZ" dirty="0" smtClean="0"/>
              <a:t>(NƏQLİ CÜMLƏLƏRLƏ)</a:t>
            </a:r>
            <a:endParaRPr lang="ru-RU" dirty="0"/>
          </a:p>
        </p:txBody>
      </p:sp>
      <p:sp>
        <p:nvSpPr>
          <p:cNvPr id="6" name="Выноска-облако 5"/>
          <p:cNvSpPr/>
          <p:nvPr/>
        </p:nvSpPr>
        <p:spPr>
          <a:xfrm>
            <a:off x="3851920" y="4509120"/>
            <a:ext cx="2016224" cy="1800200"/>
          </a:xfrm>
          <a:prstGeom prst="cloudCallou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QRAFİK ŞƏKİLDƏ</a:t>
            </a:r>
          </a:p>
          <a:p>
            <a:pPr algn="ctr"/>
            <a:r>
              <a:rPr lang="az-Latn-AZ" dirty="0" smtClean="0"/>
              <a:t>(BLOK SXEMLƏ)</a:t>
            </a:r>
            <a:endParaRPr lang="ru-RU" dirty="0"/>
          </a:p>
        </p:txBody>
      </p:sp>
      <p:sp>
        <p:nvSpPr>
          <p:cNvPr id="7" name="7-конечная звезда 6"/>
          <p:cNvSpPr/>
          <p:nvPr/>
        </p:nvSpPr>
        <p:spPr>
          <a:xfrm>
            <a:off x="6228184" y="3789040"/>
            <a:ext cx="2592288" cy="2160240"/>
          </a:xfrm>
          <a:prstGeom prst="star7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ALQORİTMİK DİLDƏ</a:t>
            </a:r>
          </a:p>
          <a:p>
            <a:pPr algn="ctr"/>
            <a:r>
              <a:rPr lang="az-Latn-AZ" dirty="0" smtClean="0"/>
              <a:t>(PROQRAM ŞƏKLİNDƏ)</a:t>
            </a: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 rot="2029249">
            <a:off x="2230037" y="2218737"/>
            <a:ext cx="219429" cy="2259913"/>
          </a:xfrm>
          <a:prstGeom prst="downArrow">
            <a:avLst>
              <a:gd name="adj1" fmla="val 52906"/>
              <a:gd name="adj2" fmla="val 240057"/>
            </a:avLst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 flipH="1">
            <a:off x="4427984" y="2348880"/>
            <a:ext cx="288032" cy="223224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 rot="18701751">
            <a:off x="6081044" y="1963750"/>
            <a:ext cx="247062" cy="2609771"/>
          </a:xfrm>
          <a:prstGeom prst="downArrow">
            <a:avLst>
              <a:gd name="adj1" fmla="val 50000"/>
              <a:gd name="adj2" fmla="val 34610"/>
            </a:avLst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8892480" y="0"/>
            <a:ext cx="251520" cy="6858000"/>
          </a:xfrm>
          <a:prstGeom prst="flowChartProcess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0" y="0"/>
            <a:ext cx="251520" cy="6858000"/>
          </a:xfrm>
          <a:prstGeom prst="flowChartProcess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0"/>
            <a:ext cx="9144000" cy="18864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flipH="1">
            <a:off x="251520" y="6669360"/>
            <a:ext cx="8892480" cy="18864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0"/>
            <a:ext cx="360040" cy="6858000"/>
          </a:xfrm>
          <a:prstGeom prst="rect">
            <a:avLst/>
          </a:prstGeom>
          <a:solidFill>
            <a:srgbClr val="19B558"/>
          </a:solidFill>
          <a:ln>
            <a:solidFill>
              <a:srgbClr val="19B5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56176" y="0"/>
            <a:ext cx="360040" cy="6858000"/>
          </a:xfrm>
          <a:prstGeom prst="rect">
            <a:avLst/>
          </a:prstGeom>
          <a:solidFill>
            <a:srgbClr val="19B558"/>
          </a:solidFill>
          <a:ln>
            <a:solidFill>
              <a:srgbClr val="19B5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-94320"/>
            <a:ext cx="9144000" cy="188640"/>
          </a:xfrm>
          <a:prstGeom prst="round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FF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892480" y="0"/>
            <a:ext cx="251520" cy="6858000"/>
          </a:xfrm>
          <a:prstGeom prst="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260649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 smtClean="0">
                <a:solidFill>
                  <a:srgbClr val="FF00FF"/>
                </a:solidFill>
              </a:rPr>
              <a:t>Adi</a:t>
            </a:r>
            <a:r>
              <a:rPr lang="en-US" sz="3200" b="1" i="1" dirty="0" smtClean="0">
                <a:solidFill>
                  <a:srgbClr val="FF00FF"/>
                </a:solidFill>
              </a:rPr>
              <a:t> </a:t>
            </a:r>
            <a:r>
              <a:rPr lang="en-US" sz="3200" b="1" i="1" dirty="0" err="1" smtClean="0">
                <a:solidFill>
                  <a:srgbClr val="FF00FF"/>
                </a:solidFill>
              </a:rPr>
              <a:t>dild</a:t>
            </a:r>
            <a:r>
              <a:rPr lang="az-Latn-AZ" sz="3200" b="1" i="1" dirty="0" smtClean="0">
                <a:solidFill>
                  <a:srgbClr val="FF00FF"/>
                </a:solidFill>
              </a:rPr>
              <a:t>ə</a:t>
            </a:r>
            <a:endParaRPr lang="ru-RU" sz="3200" b="1" i="1" dirty="0">
              <a:solidFill>
                <a:srgbClr val="FF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60232" y="188641"/>
            <a:ext cx="2199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b="1" i="1" dirty="0" smtClean="0">
                <a:solidFill>
                  <a:srgbClr val="FF0000"/>
                </a:solidFill>
              </a:rPr>
              <a:t>ALQORİTMİK DİLDƏ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pic>
        <p:nvPicPr>
          <p:cNvPr id="10" name="Picture 2" descr="C:\Documents and Settings\user\Рабочий стол\buterbrod_dwojno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581128"/>
            <a:ext cx="2664296" cy="2104935"/>
          </a:xfrm>
          <a:prstGeom prst="rect">
            <a:avLst/>
          </a:prstGeom>
          <a:noFill/>
        </p:spPr>
      </p:pic>
      <p:sp>
        <p:nvSpPr>
          <p:cNvPr id="14" name="Скругленный прямоугольник 13"/>
          <p:cNvSpPr/>
          <p:nvPr/>
        </p:nvSpPr>
        <p:spPr>
          <a:xfrm>
            <a:off x="395536" y="4509120"/>
            <a:ext cx="2736304" cy="72008"/>
          </a:xfrm>
          <a:prstGeom prst="round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059832" y="4509120"/>
            <a:ext cx="45719" cy="2088232"/>
          </a:xfrm>
          <a:prstGeom prst="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5536" y="6525344"/>
            <a:ext cx="2736304" cy="72008"/>
          </a:xfrm>
          <a:prstGeom prst="round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5536" y="4581128"/>
            <a:ext cx="72008" cy="2016224"/>
          </a:xfrm>
          <a:prstGeom prst="round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-756592" y="2276872"/>
            <a:ext cx="138975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buFont typeface="+mj-lt"/>
              <a:buAutoNum type="arabicPeriod"/>
            </a:pPr>
            <a:r>
              <a:rPr lang="az-Latn-AZ" dirty="0" smtClean="0">
                <a:solidFill>
                  <a:srgbClr val="FF00FF"/>
                </a:solidFill>
              </a:rPr>
              <a:t>BİR DİLİM ƏRZAQ KƏSMƏK</a:t>
            </a:r>
          </a:p>
          <a:p>
            <a:pPr marL="1257300" lvl="2" indent="-342900">
              <a:buFont typeface="+mj-lt"/>
              <a:buAutoNum type="arabicPeriod"/>
            </a:pPr>
            <a:endParaRPr lang="az-Latn-AZ" dirty="0" smtClean="0">
              <a:solidFill>
                <a:srgbClr val="FF00FF"/>
              </a:solidFill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az-Latn-AZ" dirty="0" smtClean="0">
                <a:solidFill>
                  <a:srgbClr val="FF00FF"/>
                </a:solidFill>
              </a:rPr>
              <a:t>BİR DİLİM ÇÖRƏK KƏSMƏK.</a:t>
            </a:r>
          </a:p>
          <a:p>
            <a:pPr marL="1257300" lvl="2" indent="-342900">
              <a:buFont typeface="+mj-lt"/>
              <a:buAutoNum type="arabicPeriod"/>
            </a:pPr>
            <a:endParaRPr lang="az-Latn-AZ" dirty="0" smtClean="0">
              <a:solidFill>
                <a:srgbClr val="FF00FF"/>
              </a:solidFill>
            </a:endParaRPr>
          </a:p>
          <a:p>
            <a:pPr marL="1257300" lvl="2" indent="-342900"/>
            <a:r>
              <a:rPr lang="az-Latn-AZ" dirty="0" smtClean="0">
                <a:solidFill>
                  <a:srgbClr val="FF00FF"/>
                </a:solidFill>
              </a:rPr>
              <a:t>3.ƏRZAQ  DİLİMİNİNİ ÇÖRƏK </a:t>
            </a:r>
          </a:p>
          <a:p>
            <a:pPr marL="1257300" lvl="2" indent="-342900"/>
            <a:r>
              <a:rPr lang="az-Latn-AZ" dirty="0" smtClean="0">
                <a:solidFill>
                  <a:srgbClr val="FF00FF"/>
                </a:solidFill>
              </a:rPr>
              <a:t>     DİLİMİNİN ÜZƏRİNƏ</a:t>
            </a:r>
          </a:p>
          <a:p>
            <a:pPr marL="1257300" lvl="2" indent="-342900"/>
            <a:r>
              <a:rPr lang="az-Latn-AZ" dirty="0" smtClean="0">
                <a:solidFill>
                  <a:srgbClr val="FF00FF"/>
                </a:solidFill>
              </a:rPr>
              <a:t>      QOYMAQ</a:t>
            </a:r>
          </a:p>
          <a:p>
            <a:pPr marL="1257300" lvl="2" indent="-342900">
              <a:buFont typeface="+mj-lt"/>
              <a:buAutoNum type="arabicPeriod"/>
            </a:pPr>
            <a:endParaRPr lang="az-Latn-AZ" dirty="0" smtClean="0">
              <a:solidFill>
                <a:srgbClr val="FF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9552" y="980728"/>
            <a:ext cx="2417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Latn-AZ" dirty="0" smtClean="0"/>
              <a:t>(NƏQLİ CÜMLƏLƏRLƏ)</a:t>
            </a:r>
            <a:endParaRPr lang="ru-RU" dirty="0"/>
          </a:p>
        </p:txBody>
      </p:sp>
      <p:sp>
        <p:nvSpPr>
          <p:cNvPr id="21" name="Овал 20"/>
          <p:cNvSpPr/>
          <p:nvPr/>
        </p:nvSpPr>
        <p:spPr>
          <a:xfrm>
            <a:off x="3923928" y="1124744"/>
            <a:ext cx="1872208" cy="43204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BAŞLANĞIC</a:t>
            </a:r>
            <a:endParaRPr lang="ru-RU" dirty="0"/>
          </a:p>
        </p:txBody>
      </p:sp>
      <p:cxnSp>
        <p:nvCxnSpPr>
          <p:cNvPr id="23" name="Прямая со стрелкой 22"/>
          <p:cNvCxnSpPr>
            <a:stCxn id="21" idx="4"/>
          </p:cNvCxnSpPr>
          <p:nvPr/>
        </p:nvCxnSpPr>
        <p:spPr>
          <a:xfrm flipH="1">
            <a:off x="4788024" y="1556792"/>
            <a:ext cx="72008" cy="360040"/>
          </a:xfrm>
          <a:prstGeom prst="straightConnector1">
            <a:avLst/>
          </a:prstGeom>
          <a:ln w="38100">
            <a:solidFill>
              <a:srgbClr val="19B55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Блок-схема: данные 23"/>
          <p:cNvSpPr/>
          <p:nvPr/>
        </p:nvSpPr>
        <p:spPr>
          <a:xfrm>
            <a:off x="3923928" y="1916832"/>
            <a:ext cx="1656184" cy="288032"/>
          </a:xfrm>
          <a:prstGeom prst="flowChartInputOutput">
            <a:avLst/>
          </a:prstGeom>
          <a:solidFill>
            <a:srgbClr val="FFC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A</a:t>
            </a:r>
            <a:r>
              <a:rPr lang="en-US" dirty="0" smtClean="0"/>
              <a:t>,</a:t>
            </a:r>
            <a:r>
              <a:rPr lang="az-Latn-AZ" dirty="0" smtClean="0"/>
              <a:t> B</a:t>
            </a:r>
            <a:endParaRPr lang="ru-RU" dirty="0"/>
          </a:p>
        </p:txBody>
      </p:sp>
      <p:cxnSp>
        <p:nvCxnSpPr>
          <p:cNvPr id="26" name="Прямая со стрелкой 25"/>
          <p:cNvCxnSpPr>
            <a:stCxn id="24" idx="4"/>
          </p:cNvCxnSpPr>
          <p:nvPr/>
        </p:nvCxnSpPr>
        <p:spPr>
          <a:xfrm flipH="1">
            <a:off x="4716016" y="2204864"/>
            <a:ext cx="36004" cy="360040"/>
          </a:xfrm>
          <a:prstGeom prst="straightConnector1">
            <a:avLst/>
          </a:prstGeom>
          <a:ln w="38100">
            <a:solidFill>
              <a:srgbClr val="19B55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Блок-схема: процесс 30"/>
          <p:cNvSpPr/>
          <p:nvPr/>
        </p:nvSpPr>
        <p:spPr>
          <a:xfrm>
            <a:off x="3923928" y="2492896"/>
            <a:ext cx="1656184" cy="432048"/>
          </a:xfrm>
          <a:prstGeom prst="flowChartProcess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P=2*(A+B)</a:t>
            </a:r>
            <a:endParaRPr lang="ru-RU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4644008" y="2924944"/>
            <a:ext cx="0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Блок-схема: процесс 44"/>
          <p:cNvSpPr/>
          <p:nvPr/>
        </p:nvSpPr>
        <p:spPr>
          <a:xfrm>
            <a:off x="3995936" y="3284984"/>
            <a:ext cx="1584176" cy="432048"/>
          </a:xfrm>
          <a:prstGeom prst="flowChartProcess">
            <a:avLst/>
          </a:prstGeom>
          <a:solidFill>
            <a:srgbClr val="92D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S=A*B</a:t>
            </a:r>
            <a:endParaRPr lang="ru-RU" dirty="0"/>
          </a:p>
        </p:txBody>
      </p:sp>
      <p:cxnSp>
        <p:nvCxnSpPr>
          <p:cNvPr id="47" name="Прямая со стрелкой 46"/>
          <p:cNvCxnSpPr>
            <a:stCxn id="45" idx="2"/>
            <a:endCxn id="48" idx="1"/>
          </p:cNvCxnSpPr>
          <p:nvPr/>
        </p:nvCxnSpPr>
        <p:spPr>
          <a:xfrm>
            <a:off x="4788024" y="3717032"/>
            <a:ext cx="0" cy="288032"/>
          </a:xfrm>
          <a:prstGeom prst="straightConnector1">
            <a:avLst/>
          </a:prstGeom>
          <a:ln w="38100">
            <a:solidFill>
              <a:srgbClr val="19B558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Блок-схема: данные 47"/>
          <p:cNvSpPr/>
          <p:nvPr/>
        </p:nvSpPr>
        <p:spPr>
          <a:xfrm>
            <a:off x="3923928" y="4005064"/>
            <a:ext cx="1728192" cy="360040"/>
          </a:xfrm>
          <a:prstGeom prst="flowChartInputOutp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P</a:t>
            </a:r>
            <a:r>
              <a:rPr lang="en-US" smtClean="0"/>
              <a:t>,</a:t>
            </a:r>
            <a:r>
              <a:rPr lang="az-Latn-AZ" smtClean="0"/>
              <a:t> </a:t>
            </a:r>
            <a:r>
              <a:rPr lang="az-Latn-AZ" dirty="0" smtClean="0"/>
              <a:t>S</a:t>
            </a:r>
            <a:endParaRPr lang="ru-RU" dirty="0"/>
          </a:p>
        </p:txBody>
      </p:sp>
      <p:cxnSp>
        <p:nvCxnSpPr>
          <p:cNvPr id="50" name="Прямая со стрелкой 49"/>
          <p:cNvCxnSpPr>
            <a:stCxn id="48" idx="4"/>
          </p:cNvCxnSpPr>
          <p:nvPr/>
        </p:nvCxnSpPr>
        <p:spPr>
          <a:xfrm>
            <a:off x="4788024" y="4365104"/>
            <a:ext cx="0" cy="36004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/>
          <p:cNvSpPr/>
          <p:nvPr/>
        </p:nvSpPr>
        <p:spPr>
          <a:xfrm>
            <a:off x="3923928" y="4725144"/>
            <a:ext cx="1800200" cy="50405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SON</a:t>
            </a:r>
            <a:endParaRPr lang="ru-RU" dirty="0"/>
          </a:p>
        </p:txBody>
      </p:sp>
      <p:sp>
        <p:nvSpPr>
          <p:cNvPr id="55" name="TextBox 54"/>
          <p:cNvSpPr txBox="1"/>
          <p:nvPr/>
        </p:nvSpPr>
        <p:spPr>
          <a:xfrm>
            <a:off x="3635896" y="188640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000" b="1" i="1" dirty="0" smtClean="0">
                <a:solidFill>
                  <a:srgbClr val="19B558"/>
                </a:solidFill>
              </a:rPr>
              <a:t>QRAFİK ŞƏKİLDƏ</a:t>
            </a:r>
            <a:endParaRPr lang="ru-RU" sz="2000" b="1" i="1" dirty="0">
              <a:solidFill>
                <a:srgbClr val="19B558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32240" y="4005064"/>
            <a:ext cx="22504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Proqram</a:t>
            </a:r>
            <a:r>
              <a:rPr lang="en-US" dirty="0" smtClean="0"/>
              <a:t> N1;</a:t>
            </a:r>
          </a:p>
          <a:p>
            <a:r>
              <a:rPr lang="en-US" dirty="0" smtClean="0"/>
              <a:t>VAR A,B,P,S:INTEGER;</a:t>
            </a:r>
          </a:p>
          <a:p>
            <a:r>
              <a:rPr lang="en-US" dirty="0" smtClean="0"/>
              <a:t>BEGIN</a:t>
            </a:r>
          </a:p>
          <a:p>
            <a:r>
              <a:rPr lang="en-US" dirty="0" smtClean="0"/>
              <a:t>P:=2*(A+B);</a:t>
            </a:r>
          </a:p>
          <a:p>
            <a:r>
              <a:rPr lang="en-US" dirty="0" smtClean="0"/>
              <a:t>S:=A*B;</a:t>
            </a:r>
          </a:p>
          <a:p>
            <a:r>
              <a:rPr lang="en-US" dirty="0" smtClean="0"/>
              <a:t>WRITELN(P,S);</a:t>
            </a:r>
          </a:p>
          <a:p>
            <a:r>
              <a:rPr lang="en-US" dirty="0" smtClean="0"/>
              <a:t>READLN(A,B);</a:t>
            </a:r>
          </a:p>
          <a:p>
            <a:r>
              <a:rPr lang="en-US" dirty="0" smtClean="0"/>
              <a:t>END.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6732240" y="2636912"/>
            <a:ext cx="2088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PASKAL DILIND</a:t>
            </a:r>
            <a:r>
              <a:rPr lang="az-Latn-AZ" b="1" dirty="0" smtClean="0">
                <a:solidFill>
                  <a:srgbClr val="FF0000"/>
                </a:solidFill>
              </a:rPr>
              <a:t>Ə PROQRAM TƏRTİB ETMƏK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707904" y="5486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(BLOK SXEMLƏ)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395536" y="1412776"/>
            <a:ext cx="2736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BUTERBRODUN HAZ</a:t>
            </a:r>
            <a:r>
              <a:rPr lang="az-Latn-AZ" dirty="0" smtClean="0">
                <a:solidFill>
                  <a:srgbClr val="0070C0"/>
                </a:solidFill>
              </a:rPr>
              <a:t>IRLANMASI ALQORİTMİ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732240" y="1124744"/>
            <a:ext cx="21602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0070C0"/>
                </a:solidFill>
              </a:rPr>
              <a:t>DÜZBUCAQLININ SAHƏSİNİN VƏ PERİMETRİNİN HESABLANMASI ALQORİTMİ.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35896" y="5229200"/>
            <a:ext cx="24482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00B050"/>
                </a:solidFill>
              </a:rPr>
              <a:t>DÜZBUCAQLININ SAHƏSİNİN VƏ PERİMETRİNİN HESABLANMASI ALQORİTMİNİN BLOK SXEMİ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Documents and Settings\user\Рабочий стол\iclas_18_11_20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2952328" cy="18002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63491" name="Picture 3" descr="C:\Documents and Settings\user\Рабочий стол\231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3" y="1340768"/>
            <a:ext cx="2952328" cy="2062907"/>
          </a:xfrm>
          <a:prstGeom prst="rect">
            <a:avLst/>
          </a:prstGeom>
          <a:noFill/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63492" name="Picture 4" descr="C:\Documents and Settings\user\Рабочий стол\resize_new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581128"/>
            <a:ext cx="3019571" cy="183092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63493" name="Picture 5" descr="C:\Documents and Settings\user\Рабочий стол\images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365104"/>
            <a:ext cx="2438400" cy="1828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63494" name="Picture 6" descr="C:\Documents and Settings\user\Рабочий стол\1300632655_semen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1920" y="4221088"/>
            <a:ext cx="2252340" cy="20955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pic>
        <p:nvPicPr>
          <p:cNvPr id="2" name="Picture 2" descr="C:\Documents and Settings\user\Рабочий стол\9_0303201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240" y="1844824"/>
            <a:ext cx="1905000" cy="19050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 rot="10800000" flipV="1">
            <a:off x="323526" y="1411653"/>
            <a:ext cx="2808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Arial Narrow" pitchFamily="34" charset="0"/>
                <a:cs typeface="MV Boli" pitchFamily="2"/>
              </a:rPr>
              <a:t>Vaxt</a:t>
            </a:r>
            <a:r>
              <a:rPr lang="az-Latn-AZ" sz="2000" dirty="0" smtClean="0">
                <a:latin typeface="Arial Narrow" pitchFamily="34" charset="0"/>
                <a:cs typeface="MV Boli" pitchFamily="2"/>
              </a:rPr>
              <a:t>ında işə  çata bilmərik</a:t>
            </a:r>
            <a:endParaRPr lang="ru-RU" sz="2000" dirty="0">
              <a:latin typeface="Arial Narrow" pitchFamily="34" charset="0"/>
              <a:cs typeface="MV Boli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4" y="98072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Dadlı yemək alınmaz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236296" y="1124744"/>
            <a:ext cx="1907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Kompyuterlə işləyə bilmərik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923928" y="378904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Səməni becərə bilmərik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516216" y="3717032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Məsələ-misal həll edə bilmərik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71600" y="407707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Bilik əldə edə bilmərik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 rot="10800000" flipV="1">
            <a:off x="0" y="0"/>
            <a:ext cx="9144000" cy="954107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az-Latn-AZ" sz="2800" dirty="0" smtClean="0"/>
              <a:t>Əgər həyatımızda alqoritm (yəni atılan addımlar ardıcıllığı) pozularsa onda bizi aşağıdakı hallar gözləyir.</a:t>
            </a:r>
            <a:endParaRPr lang="ru-RU" sz="28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0" y="980728"/>
            <a:ext cx="179512" cy="5877272"/>
          </a:xfrm>
          <a:prstGeom prst="round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964488" y="980728"/>
            <a:ext cx="179512" cy="5877272"/>
          </a:xfrm>
          <a:prstGeom prst="round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9512" y="6669360"/>
            <a:ext cx="8964488" cy="188640"/>
          </a:xfrm>
          <a:prstGeom prst="roundRect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1"/>
      <p:bldP spid="13" grpId="0"/>
      <p:bldP spid="14" grpId="0"/>
      <p:bldP spid="14" grpId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980729"/>
            <a:ext cx="8964488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DEMƏLİ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</a:t>
            </a:r>
            <a:r>
              <a:rPr lang="az-Latn-A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BİZ BELƏ BİR NƏTİCƏYƏ GƏLDİK Kİ</a:t>
            </a:r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,</a:t>
            </a:r>
            <a:r>
              <a:rPr lang="az-Latn-AZ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HƏYATIMIZI ALQORİTMSİZ TƏSƏFFÜR ETMƏK QEYRİ MÜMKÜNDÜR.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0"/>
            <a:ext cx="9144000" cy="26064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0"/>
            <a:ext cx="323528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820472" y="0"/>
            <a:ext cx="323528" cy="6858000"/>
          </a:xfrm>
          <a:prstGeom prst="roundRect">
            <a:avLst>
              <a:gd name="adj" fmla="val 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6597352"/>
            <a:ext cx="9144000" cy="26064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03648" y="188640"/>
            <a:ext cx="566291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qrUPLARLA  İş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1218" y="1771784"/>
            <a:ext cx="35059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FF0000"/>
                </a:solidFill>
              </a:rPr>
              <a:t>1.Alqoritm nədir?Misallarla izah edin.</a:t>
            </a:r>
          </a:p>
          <a:p>
            <a:r>
              <a:rPr lang="az-Latn-AZ" dirty="0" smtClean="0">
                <a:solidFill>
                  <a:srgbClr val="FF0000"/>
                </a:solidFill>
              </a:rPr>
              <a:t>2.Alqoritmimin qrafik təsvirində</a:t>
            </a:r>
          </a:p>
          <a:p>
            <a:r>
              <a:rPr lang="az-Latn-AZ" dirty="0" smtClean="0">
                <a:solidFill>
                  <a:srgbClr val="FF0000"/>
                </a:solidFill>
              </a:rPr>
              <a:t>Istifadə olunan bloklar hansılardır?</a:t>
            </a:r>
          </a:p>
          <a:p>
            <a:r>
              <a:rPr lang="az-Latn-AZ" dirty="0" smtClean="0">
                <a:solidFill>
                  <a:srgbClr val="FF0000"/>
                </a:solidFill>
              </a:rPr>
              <a:t>3.Qloballaşan dünyaya qoşulma alqoritmini necə qur</a:t>
            </a:r>
            <a:r>
              <a:rPr lang="en-US" dirty="0" err="1" smtClean="0">
                <a:solidFill>
                  <a:srgbClr val="FF0000"/>
                </a:solidFill>
              </a:rPr>
              <a:t>ard</a:t>
            </a:r>
            <a:r>
              <a:rPr lang="az-Latn-AZ" dirty="0" smtClean="0">
                <a:solidFill>
                  <a:srgbClr val="FF0000"/>
                </a:solidFill>
              </a:rPr>
              <a:t>ın?</a:t>
            </a:r>
          </a:p>
          <a:p>
            <a:r>
              <a:rPr lang="az-Latn-AZ" dirty="0" smtClean="0">
                <a:solidFill>
                  <a:srgbClr val="FF0000"/>
                </a:solidFill>
              </a:rPr>
              <a:t>4.Alqoritmə aid atalar sözləri söylə.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6056" y="1628800"/>
            <a:ext cx="35283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0070C0"/>
                </a:solidFill>
              </a:rPr>
              <a:t>1.Alqoritmin hansı növləri var?</a:t>
            </a:r>
          </a:p>
          <a:p>
            <a:r>
              <a:rPr lang="az-Latn-AZ" dirty="0" smtClean="0">
                <a:solidFill>
                  <a:srgbClr val="0070C0"/>
                </a:solidFill>
              </a:rPr>
              <a:t>2.Həyatınızdan dövrü alqoritmə aid</a:t>
            </a:r>
          </a:p>
          <a:p>
            <a:r>
              <a:rPr lang="az-Latn-AZ" dirty="0" smtClean="0">
                <a:solidFill>
                  <a:srgbClr val="0070C0"/>
                </a:solidFill>
              </a:rPr>
              <a:t>nümunələr göstərin.</a:t>
            </a:r>
          </a:p>
          <a:p>
            <a:r>
              <a:rPr lang="az-Latn-AZ" dirty="0" smtClean="0">
                <a:solidFill>
                  <a:srgbClr val="0070C0"/>
                </a:solidFill>
              </a:rPr>
              <a:t>3.Gənclərimizin hər tərəfli inkişaf </a:t>
            </a:r>
          </a:p>
          <a:p>
            <a:r>
              <a:rPr lang="az-Latn-AZ" dirty="0" smtClean="0">
                <a:solidFill>
                  <a:srgbClr val="0070C0"/>
                </a:solidFill>
              </a:rPr>
              <a:t>etməsi alqoritmini necə qurardın?</a:t>
            </a:r>
          </a:p>
          <a:p>
            <a:r>
              <a:rPr lang="az-Latn-AZ" dirty="0" smtClean="0">
                <a:solidFill>
                  <a:srgbClr val="0070C0"/>
                </a:solidFill>
              </a:rPr>
              <a:t>4.Kompyuterə aid atalar sözləri söylə</a:t>
            </a:r>
            <a:r>
              <a:rPr lang="az-Latn-AZ" dirty="0" smtClean="0"/>
              <a:t>.</a:t>
            </a:r>
          </a:p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403648" y="4149080"/>
            <a:ext cx="61206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>
                <a:solidFill>
                  <a:srgbClr val="00B050"/>
                </a:solidFill>
              </a:rPr>
              <a:t>1.Kvadrat </a:t>
            </a:r>
            <a:r>
              <a:rPr lang="az-Latn-AZ" b="1" dirty="0" smtClean="0">
                <a:solidFill>
                  <a:srgbClr val="00B050"/>
                </a:solidFill>
              </a:rPr>
              <a:t>tənliyin həlli </a:t>
            </a:r>
            <a:r>
              <a:rPr lang="az-Latn-AZ" dirty="0" smtClean="0">
                <a:solidFill>
                  <a:srgbClr val="00B050"/>
                </a:solidFill>
              </a:rPr>
              <a:t>alqoritmini qrafik təsvir edin.</a:t>
            </a:r>
          </a:p>
          <a:p>
            <a:r>
              <a:rPr lang="az-Latn-AZ" dirty="0" smtClean="0">
                <a:solidFill>
                  <a:srgbClr val="00B050"/>
                </a:solidFill>
              </a:rPr>
              <a:t>2.Lazer disklərinin hansı növləri var</a:t>
            </a:r>
            <a:r>
              <a:rPr lang="en-US" dirty="0" smtClean="0">
                <a:solidFill>
                  <a:srgbClr val="00B050"/>
                </a:solidFill>
              </a:rPr>
              <a:t>,</a:t>
            </a:r>
            <a:r>
              <a:rPr lang="az-Latn-AZ" dirty="0" smtClean="0">
                <a:solidFill>
                  <a:srgbClr val="00B050"/>
                </a:solidFill>
              </a:rPr>
              <a:t>onlardan istifadə etmə alqoritmini təbii dillə təsvir edin.</a:t>
            </a:r>
          </a:p>
          <a:p>
            <a:r>
              <a:rPr lang="az-Latn-AZ" dirty="0" smtClean="0">
                <a:solidFill>
                  <a:srgbClr val="00B050"/>
                </a:solidFill>
              </a:rPr>
              <a:t>3.Aşağıdakı düsturdan istifadə edərək Hicri təqvimindən Miladi təqviminə və əksinə keçid alqoritmini qurun</a:t>
            </a:r>
            <a:r>
              <a:rPr lang="en-US" dirty="0" smtClean="0">
                <a:solidFill>
                  <a:srgbClr val="00B050"/>
                </a:solidFill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H-H/33+622=M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M-622+(M-622)/32=</a:t>
            </a:r>
            <a:r>
              <a:rPr lang="en-US" dirty="0" err="1" smtClean="0">
                <a:solidFill>
                  <a:srgbClr val="00B050"/>
                </a:solidFill>
              </a:rPr>
              <a:t>H,burada</a:t>
            </a:r>
            <a:r>
              <a:rPr lang="en-US" dirty="0" smtClean="0">
                <a:solidFill>
                  <a:srgbClr val="00B050"/>
                </a:solidFill>
              </a:rPr>
              <a:t> H-</a:t>
            </a:r>
            <a:r>
              <a:rPr lang="en-US" dirty="0" err="1" smtClean="0">
                <a:solidFill>
                  <a:srgbClr val="00B050"/>
                </a:solidFill>
              </a:rPr>
              <a:t>Hicri,M</a:t>
            </a:r>
            <a:r>
              <a:rPr lang="en-US" dirty="0" smtClean="0">
                <a:solidFill>
                  <a:srgbClr val="00B050"/>
                </a:solidFill>
              </a:rPr>
              <a:t> is</a:t>
            </a:r>
            <a:r>
              <a:rPr lang="az-Latn-AZ" dirty="0" smtClean="0">
                <a:solidFill>
                  <a:srgbClr val="00B050"/>
                </a:solidFill>
              </a:rPr>
              <a:t>ə Miladi ilini göstərir.</a:t>
            </a:r>
            <a:endParaRPr lang="en-US" dirty="0" smtClean="0">
              <a:solidFill>
                <a:srgbClr val="00B050"/>
              </a:solidFill>
            </a:endParaRPr>
          </a:p>
          <a:p>
            <a:r>
              <a:rPr lang="az-Latn-AZ" dirty="0" smtClean="0">
                <a:solidFill>
                  <a:srgbClr val="00B050"/>
                </a:solidFill>
              </a:rPr>
              <a:t>4.Kompyuterə dair atalar sözləri söylə.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Улыбающееся лицо 8"/>
          <p:cNvSpPr/>
          <p:nvPr/>
        </p:nvSpPr>
        <p:spPr>
          <a:xfrm rot="20784021">
            <a:off x="7510178" y="4404455"/>
            <a:ext cx="1378408" cy="1080120"/>
          </a:xfrm>
          <a:prstGeom prst="smileyFac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лыбающееся лицо 9"/>
          <p:cNvSpPr/>
          <p:nvPr/>
        </p:nvSpPr>
        <p:spPr>
          <a:xfrm rot="2768963">
            <a:off x="381030" y="4028078"/>
            <a:ext cx="716783" cy="1063942"/>
          </a:xfrm>
          <a:prstGeom prst="smileyFac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лыбающееся лицо 10"/>
          <p:cNvSpPr/>
          <p:nvPr/>
        </p:nvSpPr>
        <p:spPr>
          <a:xfrm rot="20010882">
            <a:off x="3794937" y="2524247"/>
            <a:ext cx="1352120" cy="1031435"/>
          </a:xfrm>
          <a:prstGeom prst="smileyFac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Молния 11"/>
          <p:cNvSpPr/>
          <p:nvPr/>
        </p:nvSpPr>
        <p:spPr>
          <a:xfrm rot="11171654">
            <a:off x="7446769" y="3525595"/>
            <a:ext cx="798826" cy="749509"/>
          </a:xfrm>
          <a:prstGeom prst="lightningBol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Молния 12"/>
          <p:cNvSpPr/>
          <p:nvPr/>
        </p:nvSpPr>
        <p:spPr>
          <a:xfrm rot="20725744" flipH="1" flipV="1">
            <a:off x="3707904" y="1844824"/>
            <a:ext cx="792088" cy="648072"/>
          </a:xfrm>
          <a:prstGeom prst="lightningBol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олния 13"/>
          <p:cNvSpPr/>
          <p:nvPr/>
        </p:nvSpPr>
        <p:spPr>
          <a:xfrm rot="229087">
            <a:off x="688525" y="4958506"/>
            <a:ext cx="696442" cy="1013043"/>
          </a:xfrm>
          <a:prstGeom prst="lightningBol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0" y="0"/>
            <a:ext cx="9144000" cy="18864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0" y="0"/>
            <a:ext cx="251520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51520" y="6669360"/>
            <a:ext cx="8892480" cy="18864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 rot="10800000" flipV="1">
            <a:off x="539552" y="990309"/>
            <a:ext cx="35283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z-Latn-AZ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I-qrup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148064" y="836712"/>
            <a:ext cx="29523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z-Latn-AZ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ıı-qrup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203848" y="3429000"/>
            <a:ext cx="29523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/>
                <a:solidFill>
                  <a:schemeClr val="accent3"/>
                </a:solidFill>
                <a:effectLst/>
              </a:rPr>
              <a:t>ııı-qrup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  <p:bldP spid="26" grpId="0"/>
      <p:bldP spid="29" grpId="0"/>
      <p:bldP spid="20" grpId="0"/>
      <p:bldP spid="19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76672"/>
            <a:ext cx="3168352" cy="3600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111</a:t>
            </a:r>
            <a:endParaRPr lang="ru-RU" dirty="0">
              <a:solidFill>
                <a:schemeClr val="bg1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979712" y="47667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2267744" y="476672"/>
            <a:ext cx="0" cy="36004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555776" y="47667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2915816" y="47667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3275856" y="47667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635896" y="47667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923928" y="47667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283968" y="47667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572000" y="47667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4860032" y="476672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691680" y="476672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ru-RU" dirty="0"/>
          </a:p>
        </p:txBody>
      </p:sp>
      <p:sp>
        <p:nvSpPr>
          <p:cNvPr id="64" name="Прямоугольник 63"/>
          <p:cNvSpPr/>
          <p:nvPr/>
        </p:nvSpPr>
        <p:spPr>
          <a:xfrm>
            <a:off x="3275856" y="836712"/>
            <a:ext cx="360040" cy="16561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3275856" y="1052736"/>
            <a:ext cx="3600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3275856" y="1340768"/>
            <a:ext cx="3600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3275856" y="162880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3275856" y="177281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3275856" y="2204864"/>
            <a:ext cx="3600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Прямоугольник 90"/>
          <p:cNvSpPr/>
          <p:nvPr/>
        </p:nvSpPr>
        <p:spPr>
          <a:xfrm>
            <a:off x="1331640" y="1052736"/>
            <a:ext cx="360040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ru-RU" dirty="0"/>
          </a:p>
        </p:txBody>
      </p:sp>
      <p:cxnSp>
        <p:nvCxnSpPr>
          <p:cNvPr id="93" name="Прямая соединительная линия 92"/>
          <p:cNvCxnSpPr/>
          <p:nvPr/>
        </p:nvCxnSpPr>
        <p:spPr>
          <a:xfrm>
            <a:off x="1331640" y="1340768"/>
            <a:ext cx="3600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1331640" y="1628800"/>
            <a:ext cx="3600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1331640" y="191683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>
            <a:stCxn id="91" idx="1"/>
            <a:endCxn id="91" idx="3"/>
          </p:cNvCxnSpPr>
          <p:nvPr/>
        </p:nvCxnSpPr>
        <p:spPr>
          <a:xfrm>
            <a:off x="1331640" y="1916832"/>
            <a:ext cx="3600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1331640" y="2492896"/>
            <a:ext cx="3600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1331640" y="278092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1331640" y="2204864"/>
            <a:ext cx="36004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1331640" y="1052736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ru-RU" dirty="0"/>
          </a:p>
        </p:txBody>
      </p:sp>
      <p:sp>
        <p:nvSpPr>
          <p:cNvPr id="113" name="TextBox 112"/>
          <p:cNvSpPr txBox="1"/>
          <p:nvPr/>
        </p:nvSpPr>
        <p:spPr>
          <a:xfrm>
            <a:off x="1259632" y="155679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ru-RU" dirty="0"/>
          </a:p>
        </p:txBody>
      </p:sp>
      <p:sp>
        <p:nvSpPr>
          <p:cNvPr id="114" name="Прямоугольник 113"/>
          <p:cNvSpPr/>
          <p:nvPr/>
        </p:nvSpPr>
        <p:spPr>
          <a:xfrm>
            <a:off x="1691680" y="1628800"/>
            <a:ext cx="266429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>
            <a:off x="3275856" y="1628800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3635896" y="1628800"/>
            <a:ext cx="0" cy="288032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>
          <a:xfrm>
            <a:off x="1979712" y="1628800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2267744" y="162880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единительная линия 131"/>
          <p:cNvCxnSpPr/>
          <p:nvPr/>
        </p:nvCxnSpPr>
        <p:spPr>
          <a:xfrm>
            <a:off x="2555776" y="1628800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Прямая соединительная линия 133"/>
          <p:cNvCxnSpPr/>
          <p:nvPr/>
        </p:nvCxnSpPr>
        <p:spPr>
          <a:xfrm>
            <a:off x="2915816" y="1628800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рямоугольник 135"/>
          <p:cNvSpPr/>
          <p:nvPr/>
        </p:nvSpPr>
        <p:spPr>
          <a:xfrm flipH="1">
            <a:off x="2267744" y="1052736"/>
            <a:ext cx="288032" cy="14401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8" name="Прямая соединительная линия 137"/>
          <p:cNvCxnSpPr/>
          <p:nvPr/>
        </p:nvCxnSpPr>
        <p:spPr>
          <a:xfrm>
            <a:off x="2267744" y="1628800"/>
            <a:ext cx="2880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единительная линия 140"/>
          <p:cNvCxnSpPr/>
          <p:nvPr/>
        </p:nvCxnSpPr>
        <p:spPr>
          <a:xfrm>
            <a:off x="2267744" y="1916832"/>
            <a:ext cx="2880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Прямая соединительная линия 142"/>
          <p:cNvCxnSpPr/>
          <p:nvPr/>
        </p:nvCxnSpPr>
        <p:spPr>
          <a:xfrm>
            <a:off x="2267744" y="1340768"/>
            <a:ext cx="2880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Прямая соединительная линия 145"/>
          <p:cNvCxnSpPr/>
          <p:nvPr/>
        </p:nvCxnSpPr>
        <p:spPr>
          <a:xfrm>
            <a:off x="2267744" y="2204864"/>
            <a:ext cx="2880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Прямоугольник 148"/>
          <p:cNvSpPr/>
          <p:nvPr/>
        </p:nvSpPr>
        <p:spPr>
          <a:xfrm>
            <a:off x="1331640" y="3356992"/>
            <a:ext cx="122413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2267744" y="2780928"/>
            <a:ext cx="28803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2" name="Прямая соединительная линия 151"/>
          <p:cNvCxnSpPr/>
          <p:nvPr/>
        </p:nvCxnSpPr>
        <p:spPr>
          <a:xfrm>
            <a:off x="1691680" y="3356992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единительная линия 153"/>
          <p:cNvCxnSpPr>
            <a:stCxn id="149" idx="0"/>
            <a:endCxn id="149" idx="2"/>
          </p:cNvCxnSpPr>
          <p:nvPr/>
        </p:nvCxnSpPr>
        <p:spPr>
          <a:xfrm>
            <a:off x="1943708" y="3356992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/>
          <p:cNvCxnSpPr/>
          <p:nvPr/>
        </p:nvCxnSpPr>
        <p:spPr>
          <a:xfrm>
            <a:off x="2267744" y="3356992"/>
            <a:ext cx="2880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Прямая соединительная линия 169"/>
          <p:cNvCxnSpPr/>
          <p:nvPr/>
        </p:nvCxnSpPr>
        <p:spPr>
          <a:xfrm>
            <a:off x="2267744" y="3068960"/>
            <a:ext cx="2880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2267744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ru-RU" dirty="0"/>
          </a:p>
        </p:txBody>
      </p:sp>
      <p:sp>
        <p:nvSpPr>
          <p:cNvPr id="175" name="TextBox 174"/>
          <p:cNvSpPr txBox="1"/>
          <p:nvPr/>
        </p:nvSpPr>
        <p:spPr>
          <a:xfrm>
            <a:off x="1403648" y="3356992"/>
            <a:ext cx="144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ru-RU" dirty="0"/>
          </a:p>
        </p:txBody>
      </p:sp>
      <p:sp>
        <p:nvSpPr>
          <p:cNvPr id="176" name="TextBox 175"/>
          <p:cNvSpPr txBox="1"/>
          <p:nvPr/>
        </p:nvSpPr>
        <p:spPr>
          <a:xfrm>
            <a:off x="2339752" y="1052736"/>
            <a:ext cx="7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ru-RU" dirty="0"/>
          </a:p>
        </p:txBody>
      </p:sp>
      <p:cxnSp>
        <p:nvCxnSpPr>
          <p:cNvPr id="181" name="Прямая соединительная линия 180"/>
          <p:cNvCxnSpPr/>
          <p:nvPr/>
        </p:nvCxnSpPr>
        <p:spPr>
          <a:xfrm>
            <a:off x="3995936" y="1628800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Прямоугольник 181"/>
          <p:cNvSpPr/>
          <p:nvPr/>
        </p:nvSpPr>
        <p:spPr>
          <a:xfrm>
            <a:off x="4644008" y="1628800"/>
            <a:ext cx="288032" cy="20162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3" name="Прямоугольник 182"/>
          <p:cNvSpPr/>
          <p:nvPr/>
        </p:nvSpPr>
        <p:spPr>
          <a:xfrm>
            <a:off x="2987824" y="3356992"/>
            <a:ext cx="194421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5" name="Прямая соединительная линия 184"/>
          <p:cNvCxnSpPr/>
          <p:nvPr/>
        </p:nvCxnSpPr>
        <p:spPr>
          <a:xfrm>
            <a:off x="4932040" y="3284984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Прямая соединительная линия 187"/>
          <p:cNvCxnSpPr/>
          <p:nvPr/>
        </p:nvCxnSpPr>
        <p:spPr>
          <a:xfrm>
            <a:off x="4644008" y="2852936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Прямоугольник 191"/>
          <p:cNvSpPr/>
          <p:nvPr/>
        </p:nvSpPr>
        <p:spPr>
          <a:xfrm rot="10800000" flipV="1">
            <a:off x="4067944" y="2780928"/>
            <a:ext cx="864096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6" name="Прямая соединительная линия 195"/>
          <p:cNvCxnSpPr/>
          <p:nvPr/>
        </p:nvCxnSpPr>
        <p:spPr>
          <a:xfrm>
            <a:off x="4932040" y="2780928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Прямая соединительная линия 201"/>
          <p:cNvCxnSpPr/>
          <p:nvPr/>
        </p:nvCxnSpPr>
        <p:spPr>
          <a:xfrm>
            <a:off x="4644008" y="1916832"/>
            <a:ext cx="28803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Прямая соединительная линия 204"/>
          <p:cNvCxnSpPr/>
          <p:nvPr/>
        </p:nvCxnSpPr>
        <p:spPr>
          <a:xfrm>
            <a:off x="4644008" y="2204864"/>
            <a:ext cx="2880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Прямая соединительная линия 206"/>
          <p:cNvCxnSpPr/>
          <p:nvPr/>
        </p:nvCxnSpPr>
        <p:spPr>
          <a:xfrm>
            <a:off x="4644008" y="2492896"/>
            <a:ext cx="28803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Прямая соединительная линия 208"/>
          <p:cNvCxnSpPr/>
          <p:nvPr/>
        </p:nvCxnSpPr>
        <p:spPr>
          <a:xfrm>
            <a:off x="3347864" y="3356992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Прямая соединительная линия 212"/>
          <p:cNvCxnSpPr/>
          <p:nvPr/>
        </p:nvCxnSpPr>
        <p:spPr>
          <a:xfrm>
            <a:off x="4067944" y="3356992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Прямая соединительная линия 217"/>
          <p:cNvCxnSpPr/>
          <p:nvPr/>
        </p:nvCxnSpPr>
        <p:spPr>
          <a:xfrm>
            <a:off x="4355976" y="3356992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Прямая соединительная линия 219"/>
          <p:cNvCxnSpPr/>
          <p:nvPr/>
        </p:nvCxnSpPr>
        <p:spPr>
          <a:xfrm>
            <a:off x="4644008" y="3356992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TextBox 220"/>
          <p:cNvSpPr txBox="1"/>
          <p:nvPr/>
        </p:nvSpPr>
        <p:spPr>
          <a:xfrm>
            <a:off x="2915816" y="328498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</a:t>
            </a:r>
            <a:endParaRPr lang="ru-RU" dirty="0"/>
          </a:p>
        </p:txBody>
      </p:sp>
      <p:sp>
        <p:nvSpPr>
          <p:cNvPr id="222" name="TextBox 221"/>
          <p:cNvSpPr txBox="1"/>
          <p:nvPr/>
        </p:nvSpPr>
        <p:spPr>
          <a:xfrm>
            <a:off x="4067944" y="2708920"/>
            <a:ext cx="216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ru-RU" dirty="0"/>
          </a:p>
        </p:txBody>
      </p:sp>
      <p:sp>
        <p:nvSpPr>
          <p:cNvPr id="223" name="TextBox 222"/>
          <p:cNvSpPr txBox="1"/>
          <p:nvPr/>
        </p:nvSpPr>
        <p:spPr>
          <a:xfrm>
            <a:off x="4644008" y="155679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ru-RU" dirty="0"/>
          </a:p>
        </p:txBody>
      </p:sp>
      <p:sp>
        <p:nvSpPr>
          <p:cNvPr id="225" name="TextBox 224"/>
          <p:cNvSpPr txBox="1"/>
          <p:nvPr/>
        </p:nvSpPr>
        <p:spPr>
          <a:xfrm>
            <a:off x="683568" y="3717032"/>
            <a:ext cx="87129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1.T</a:t>
            </a:r>
            <a:r>
              <a:rPr lang="az-Latn-AZ" dirty="0" smtClean="0"/>
              <a:t>əqdimat yaratmaq üçün proqram.</a:t>
            </a:r>
          </a:p>
          <a:p>
            <a:r>
              <a:rPr lang="az-Latn-AZ" dirty="0" smtClean="0"/>
              <a:t>2.Çıxış qurğusu.</a:t>
            </a:r>
          </a:p>
          <a:p>
            <a:r>
              <a:rPr lang="az-Latn-AZ" dirty="0" smtClean="0"/>
              <a:t>3.Faylların yerləşdirildiyi obyekt.</a:t>
            </a:r>
          </a:p>
          <a:p>
            <a:r>
              <a:rPr lang="az-Latn-AZ" dirty="0" smtClean="0"/>
              <a:t>4.Daxiletmə qurğusu.</a:t>
            </a:r>
          </a:p>
          <a:p>
            <a:r>
              <a:rPr lang="az-Latn-AZ" dirty="0" smtClean="0"/>
              <a:t>5.Sərt diskin başqa adı.</a:t>
            </a:r>
          </a:p>
          <a:p>
            <a:r>
              <a:rPr lang="az-Latn-AZ" dirty="0" smtClean="0"/>
              <a:t>6.İnformasiyanı əks etdirmək üşün qurğu.</a:t>
            </a:r>
          </a:p>
          <a:p>
            <a:r>
              <a:rPr lang="az-Latn-AZ" dirty="0" smtClean="0"/>
              <a:t>7.Klaviaturada klaviş.</a:t>
            </a:r>
          </a:p>
          <a:p>
            <a:r>
              <a:rPr lang="az-Latn-AZ" dirty="0" smtClean="0"/>
              <a:t>8.Ən kiçik informasiya vahidi.</a:t>
            </a:r>
          </a:p>
          <a:p>
            <a:r>
              <a:rPr lang="az-Latn-AZ" dirty="0" smtClean="0"/>
              <a:t>9.Səkkiz bit.</a:t>
            </a:r>
            <a:endParaRPr lang="en-US" dirty="0" smtClean="0"/>
          </a:p>
          <a:p>
            <a:r>
              <a:rPr lang="en-US" dirty="0" smtClean="0"/>
              <a:t>10.Klavia</a:t>
            </a:r>
            <a:r>
              <a:rPr lang="az-Latn-AZ" dirty="0" smtClean="0"/>
              <a:t>turadan daxil ediləcək simvolun ekranda yerini göstərən qurğu. </a:t>
            </a:r>
          </a:p>
          <a:p>
            <a:endParaRPr lang="az-Latn-AZ" dirty="0" smtClean="0"/>
          </a:p>
          <a:p>
            <a:endParaRPr lang="ru-RU" dirty="0"/>
          </a:p>
        </p:txBody>
      </p:sp>
      <p:sp>
        <p:nvSpPr>
          <p:cNvPr id="79" name="TextBox 78"/>
          <p:cNvSpPr txBox="1"/>
          <p:nvPr/>
        </p:nvSpPr>
        <p:spPr>
          <a:xfrm>
            <a:off x="3275856" y="548680"/>
            <a:ext cx="445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ru-RU" dirty="0"/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>
            <a:off x="4644008" y="2708920"/>
            <a:ext cx="0" cy="3600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4355976" y="2780928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3707904" y="3356992"/>
            <a:ext cx="0" cy="2880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Скругленный прямоугольник 105"/>
          <p:cNvSpPr/>
          <p:nvPr/>
        </p:nvSpPr>
        <p:spPr>
          <a:xfrm>
            <a:off x="0" y="0"/>
            <a:ext cx="9144000" cy="18864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Скругленный прямоугольник 106"/>
          <p:cNvSpPr/>
          <p:nvPr/>
        </p:nvSpPr>
        <p:spPr>
          <a:xfrm>
            <a:off x="8964488" y="0"/>
            <a:ext cx="179512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0" y="0"/>
            <a:ext cx="179512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0" y="6669360"/>
            <a:ext cx="9144000" cy="18864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24-конечная звезда 114"/>
          <p:cNvSpPr/>
          <p:nvPr/>
        </p:nvSpPr>
        <p:spPr>
          <a:xfrm>
            <a:off x="5148064" y="764704"/>
            <a:ext cx="3672408" cy="4752528"/>
          </a:xfrm>
          <a:prstGeom prst="star24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796136" y="2996952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KROSSVORD</a:t>
            </a:r>
            <a:endParaRPr lang="ru-RU" sz="4000" dirty="0"/>
          </a:p>
        </p:txBody>
      </p:sp>
      <p:sp>
        <p:nvSpPr>
          <p:cNvPr id="82" name="Улыбающееся лицо 81"/>
          <p:cNvSpPr/>
          <p:nvPr/>
        </p:nvSpPr>
        <p:spPr>
          <a:xfrm>
            <a:off x="5652120" y="1340768"/>
            <a:ext cx="2736304" cy="3528392"/>
          </a:xfrm>
          <a:prstGeom prst="smileyFace">
            <a:avLst>
              <a:gd name="adj" fmla="val 465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/>
          <p:cNvSpPr txBox="1"/>
          <p:nvPr/>
        </p:nvSpPr>
        <p:spPr>
          <a:xfrm>
            <a:off x="5868144" y="2852936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KROSSVORD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987824" y="2492896"/>
          <a:ext cx="4032448" cy="1985568"/>
        </p:xfrm>
        <a:graphic>
          <a:graphicData uri="http://schemas.openxmlformats.org/drawingml/2006/table">
            <a:tbl>
              <a:tblPr/>
              <a:tblGrid>
                <a:gridCol w="878765"/>
                <a:gridCol w="777419"/>
                <a:gridCol w="792088"/>
                <a:gridCol w="792088"/>
                <a:gridCol w="792088"/>
              </a:tblGrid>
              <a:tr h="243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qavrama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bilik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qabiliyyət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krossvord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I-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qrup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II-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qrup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III-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qrup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43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 flipH="1">
            <a:off x="2987824" y="2492896"/>
            <a:ext cx="1008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987824" y="2492896"/>
            <a:ext cx="864096" cy="5040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 rot="2114630">
            <a:off x="3169467" y="2604285"/>
            <a:ext cx="1104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meyar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1763688" y="980728"/>
            <a:ext cx="60486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Q</a:t>
            </a:r>
            <a:r>
              <a:rPr lang="az-Latn-A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İ</a:t>
            </a:r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ym</a:t>
            </a:r>
            <a:r>
              <a:rPr lang="az-Latn-A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ə</a:t>
            </a:r>
            <a:r>
              <a:rPr lang="en-US" sz="5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tl</a:t>
            </a:r>
            <a:r>
              <a:rPr lang="az-Latn-AZ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əndİrmə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1" name="TextBox 50"/>
          <p:cNvSpPr txBox="1"/>
          <p:nvPr/>
        </p:nvSpPr>
        <p:spPr>
          <a:xfrm rot="1792530" flipH="1">
            <a:off x="2924210" y="2692765"/>
            <a:ext cx="1131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dirty="0" smtClean="0"/>
              <a:t>qrup</a:t>
            </a:r>
            <a:endParaRPr lang="ru-RU" dirty="0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0" y="0"/>
            <a:ext cx="9144000" cy="26064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0" y="0"/>
            <a:ext cx="251520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8892480" y="0"/>
            <a:ext cx="251520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0" y="6597352"/>
            <a:ext cx="9144000" cy="26064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10800000" flipV="1">
            <a:off x="2555775" y="764704"/>
            <a:ext cx="37921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Evə tapşırıq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0" y="0"/>
            <a:ext cx="9144000" cy="26064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0" y="0"/>
            <a:ext cx="251520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892480" y="0"/>
            <a:ext cx="251520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6597352"/>
            <a:ext cx="9036496" cy="26064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843808" y="2060848"/>
            <a:ext cx="3816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PRAKT</a:t>
            </a:r>
            <a:r>
              <a:rPr lang="az-Latn-AZ" sz="4000" b="1" dirty="0" smtClean="0">
                <a:solidFill>
                  <a:srgbClr val="FF0000"/>
                </a:solidFill>
              </a:rPr>
              <a:t>İ</a:t>
            </a:r>
            <a:r>
              <a:rPr lang="en-US" sz="4000" b="1" dirty="0" smtClean="0">
                <a:solidFill>
                  <a:srgbClr val="FF0000"/>
                </a:solidFill>
              </a:rPr>
              <a:t>K  </a:t>
            </a:r>
            <a:r>
              <a:rPr lang="az-Latn-AZ" sz="4000" b="1" dirty="0" smtClean="0">
                <a:solidFill>
                  <a:srgbClr val="FF0000"/>
                </a:solidFill>
              </a:rPr>
              <a:t>İŞ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2924944"/>
            <a:ext cx="84249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3600" dirty="0" smtClean="0">
                <a:solidFill>
                  <a:srgbClr val="002060"/>
                </a:solidFill>
              </a:rPr>
              <a:t>Hər bir şagird sərbəst seçmə şərti ilə bir məsələnin alqoritminin qrafik təsviri modelini  hazırlasın!(</a:t>
            </a:r>
            <a:r>
              <a:rPr lang="az-Latn-AZ" sz="3600" dirty="0" smtClean="0">
                <a:solidFill>
                  <a:srgbClr val="FF0000"/>
                </a:solidFill>
              </a:rPr>
              <a:t>Ən gözəl model informatika kabinetində  əl işləri sərgisinə qoyulacaq.) 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892480" y="0"/>
            <a:ext cx="251520" cy="68580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1044624" y="2276872"/>
            <a:ext cx="986509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3" algn="ctr">
              <a:buFont typeface="Wingdings" pitchFamily="2" charset="2"/>
              <a:buChar char="v"/>
            </a:pP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Informatika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</a:t>
            </a:r>
            <a:r>
              <a:rPr lang="az-Latn-AZ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ərslikləri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.</a:t>
            </a:r>
            <a:endParaRPr lang="az-Latn-AZ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lvl="3" algn="ctr">
              <a:buFont typeface="Wingdings" pitchFamily="2" charset="2"/>
              <a:buChar char="v"/>
            </a:pPr>
            <a:r>
              <a:rPr lang="az-Latn-A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www google.com.</a:t>
            </a:r>
          </a:p>
          <a:p>
            <a:pPr lvl="3" algn="ctr">
              <a:buFont typeface="Wingdings" pitchFamily="2" charset="2"/>
              <a:buChar char="v"/>
            </a:pPr>
            <a:r>
              <a:rPr lang="az-Latn-A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Microsoft office 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</a:t>
            </a:r>
            <a:r>
              <a:rPr lang="az-Latn-A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el 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v</a:t>
            </a:r>
            <a:r>
              <a:rPr lang="az-Latn-A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ə 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Word </a:t>
            </a:r>
            <a:r>
              <a:rPr lang="en-US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proqramlar</a:t>
            </a:r>
            <a:r>
              <a:rPr lang="az-Latn-A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ı.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 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61555" y="1124744"/>
            <a:ext cx="442089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z-Latn-A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MƏNBƏLƏR.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56592" y="1844824"/>
            <a:ext cx="10619080" cy="1754326"/>
          </a:xfrm>
          <a:prstGeom prst="rect">
            <a:avLst/>
          </a:prstGeom>
          <a:noFill/>
          <a:scene3d>
            <a:camera prst="orthographicFront"/>
            <a:lightRig rig="soft" dir="tl">
              <a:rot lat="0" lon="0" rev="0"/>
            </a:lightRig>
          </a:scene3d>
          <a:sp3d>
            <a:bevelT prst="angle"/>
          </a:sp3d>
        </p:spPr>
        <p:txBody>
          <a:bodyPr wrap="square" lIns="91440" tIns="45720" rIns="91440" bIns="45720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z-Latn-AZ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DİQQƏTİNİZƏ GÖRƏ MİNNƏTDARIQ.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1986" name="Picture 2" descr="C:\Documents and Settings\user\Рабочий стол\1303817776_iqgb8qxrh9lrq6bjdg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4293097"/>
            <a:ext cx="2304257" cy="2088232"/>
          </a:xfrm>
          <a:prstGeom prst="rect">
            <a:avLst/>
          </a:prstGeom>
          <a:noFill/>
        </p:spPr>
      </p:pic>
      <p:pic>
        <p:nvPicPr>
          <p:cNvPr id="41987" name="Picture 3" descr="C:\Documents and Settings\user\Рабочий стол\1245741108_kita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4005064"/>
            <a:ext cx="2933700" cy="2533650"/>
          </a:xfrm>
          <a:prstGeom prst="rect">
            <a:avLst/>
          </a:prstGeom>
          <a:noFill/>
        </p:spPr>
      </p:pic>
      <p:pic>
        <p:nvPicPr>
          <p:cNvPr id="41988" name="Picture 4" descr="C:\Documents and Settings\user\Рабочий стол\DSC012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3789040"/>
            <a:ext cx="2880321" cy="1872166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0" y="0"/>
            <a:ext cx="9144000" cy="26064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0" y="0"/>
            <a:ext cx="251520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892480" y="0"/>
            <a:ext cx="251520" cy="68580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1520" y="6597352"/>
            <a:ext cx="8892480" cy="260648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2" descr="C:\Documents and Settings\user\Рабочий стол\default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04664"/>
            <a:ext cx="3456384" cy="1368151"/>
          </a:xfrm>
          <a:prstGeom prst="rect">
            <a:avLst/>
          </a:prstGeom>
          <a:noFill/>
        </p:spPr>
      </p:pic>
      <p:pic>
        <p:nvPicPr>
          <p:cNvPr id="4" name="Picture 3" descr="C:\Documents and Settings\user\Рабочий стол\ECJNA_556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040" y="260648"/>
            <a:ext cx="3826396" cy="16561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2489</TotalTime>
  <Words>1272</Words>
  <Application>Microsoft Office PowerPoint</Application>
  <PresentationFormat>Экран (4:3)</PresentationFormat>
  <Paragraphs>308</Paragraphs>
  <Slides>25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Тема Office</vt:lpstr>
      <vt:lpstr>Формула</vt:lpstr>
      <vt:lpstr>Слайд 1</vt:lpstr>
      <vt:lpstr>ALQORITMIN MƏNŞƏYİ</vt:lpstr>
      <vt:lpstr>Ilk alqoritmlər</vt:lpstr>
      <vt:lpstr>Слайд 4</vt:lpstr>
      <vt:lpstr>Слайд 5</vt:lpstr>
      <vt:lpstr>Слайд 6</vt:lpstr>
      <vt:lpstr>Слайд 7</vt:lpstr>
      <vt:lpstr>Слайд 8</vt:lpstr>
      <vt:lpstr>Слайд 9</vt:lpstr>
      <vt:lpstr>XƏTTİ ALQORİTM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ELNUR</dc:creator>
  <cp:lastModifiedBy>irade64</cp:lastModifiedBy>
  <cp:revision>553</cp:revision>
  <dcterms:created xsi:type="dcterms:W3CDTF">2012-02-05T05:22:05Z</dcterms:created>
  <dcterms:modified xsi:type="dcterms:W3CDTF">2012-03-23T06:56:11Z</dcterms:modified>
</cp:coreProperties>
</file>