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62" r:id="rId4"/>
    <p:sldId id="263" r:id="rId5"/>
    <p:sldId id="281" r:id="rId6"/>
    <p:sldId id="260" r:id="rId7"/>
    <p:sldId id="264" r:id="rId8"/>
    <p:sldId id="265" r:id="rId9"/>
    <p:sldId id="283" r:id="rId10"/>
    <p:sldId id="266" r:id="rId11"/>
    <p:sldId id="267" r:id="rId12"/>
    <p:sldId id="274" r:id="rId13"/>
    <p:sldId id="271" r:id="rId14"/>
    <p:sldId id="269" r:id="rId15"/>
    <p:sldId id="273" r:id="rId16"/>
    <p:sldId id="270" r:id="rId17"/>
    <p:sldId id="272" r:id="rId18"/>
    <p:sldId id="280" r:id="rId19"/>
    <p:sldId id="279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735" autoAdjust="0"/>
    <p:restoredTop sz="94660"/>
  </p:normalViewPr>
  <p:slideViewPr>
    <p:cSldViewPr>
      <p:cViewPr>
        <p:scale>
          <a:sx n="60" d="100"/>
          <a:sy n="60" d="100"/>
        </p:scale>
        <p:origin x="-142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D5FEC-471C-4885-9761-D7369A65ECEC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8FC77-19DB-42C2-977C-F53DA3B1BB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8FC77-19DB-42C2-977C-F53DA3B1BBB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z-Latn-AZ" dirty="0" smtClean="0"/>
              <a:t>89t654t3455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8FC77-19DB-42C2-977C-F53DA3B1BBB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D9282-2310-4228-8E0A-4B5C8CA3BB30}" type="datetimeFigureOut">
              <a:rPr lang="ru-RU" smtClean="0"/>
              <a:pPr/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D765E-9F80-4394-9454-24F63406B5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gif"/><Relationship Id="rId5" Type="http://schemas.openxmlformats.org/officeDocument/2006/relationships/image" Target="../media/image35.jpeg"/><Relationship Id="rId4" Type="http://schemas.openxmlformats.org/officeDocument/2006/relationships/image" Target="../media/image3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4786346"/>
          </a:xfrm>
          <a:solidFill>
            <a:srgbClr val="00B050"/>
          </a:solidFill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> </a:t>
            </a:r>
            <a:r>
              <a:rPr lang="en-US" b="1" i="1" dirty="0" smtClean="0">
                <a:solidFill>
                  <a:srgbClr val="FFFF00"/>
                </a:solidFill>
              </a:rPr>
              <a:t>M</a:t>
            </a:r>
            <a:r>
              <a:rPr lang="az-Latn-AZ" b="1" i="1" dirty="0" smtClean="0">
                <a:solidFill>
                  <a:srgbClr val="FFFF00"/>
                </a:solidFill>
              </a:rPr>
              <a:t>əktəb:  264 saylı məktəb-lisey</a:t>
            </a:r>
            <a:br>
              <a:rPr lang="az-Latn-AZ" b="1" i="1" dirty="0" smtClean="0">
                <a:solidFill>
                  <a:srgbClr val="FFFF00"/>
                </a:solidFill>
              </a:rPr>
            </a:br>
            <a:r>
              <a:rPr lang="az-Latn-AZ" b="1" i="1" dirty="0" smtClean="0">
                <a:solidFill>
                  <a:srgbClr val="FFFF00"/>
                </a:solidFill>
              </a:rPr>
              <a:t>Sinif:                                     8</a:t>
            </a:r>
            <a:br>
              <a:rPr lang="az-Latn-AZ" b="1" i="1" dirty="0" smtClean="0">
                <a:solidFill>
                  <a:srgbClr val="FFFF00"/>
                </a:solidFill>
              </a:rPr>
            </a:br>
            <a:r>
              <a:rPr lang="az-Latn-AZ" b="1" i="1" dirty="0" smtClean="0">
                <a:solidFill>
                  <a:srgbClr val="FFFF00"/>
                </a:solidFill>
              </a:rPr>
              <a:t>Fənn:                      ədəbiyyat Müəllim:               Mehdizadə İlahə                                      Mövzu:  M. F.Axundzadənin həyat  və yaradıcılığı</a:t>
            </a:r>
            <a:r>
              <a:rPr lang="az-Latn-AZ" dirty="0" smtClean="0">
                <a:solidFill>
                  <a:srgbClr val="FFFF00"/>
                </a:solidFill>
              </a:rPr>
              <a:t/>
            </a:r>
            <a:br>
              <a:rPr lang="az-Latn-AZ" dirty="0" smtClean="0">
                <a:solidFill>
                  <a:srgbClr val="FFFF00"/>
                </a:solidFill>
              </a:rPr>
            </a:br>
            <a:r>
              <a:rPr lang="az-Latn-AZ" dirty="0" smtClean="0"/>
              <a:t/>
            </a:r>
            <a:br>
              <a:rPr lang="az-Latn-AZ" dirty="0" smtClean="0"/>
            </a:br>
            <a:endParaRPr lang="ru-RU" dirty="0"/>
          </a:p>
        </p:txBody>
      </p:sp>
      <p:pic>
        <p:nvPicPr>
          <p:cNvPr id="7" name="Рисунок 6" descr="60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29066"/>
            <a:ext cx="2643206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Рисунок 5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4000504"/>
            <a:ext cx="2571767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  <a:blipFill dpi="0" rotWithShape="1">
            <a:blip r:embed="rId2" cstate="print">
              <a:alphaModFix amt="58000"/>
            </a:blip>
            <a:srcRect/>
            <a:tile tx="0" ty="0" sx="100000" sy="100000" flip="none" algn="tl"/>
          </a:blipFill>
          <a:ln w="5715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z-Latn-AZ" sz="6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Sualları  cavablandırın</a:t>
            </a:r>
            <a:r>
              <a:rPr lang="az-Latn-AZ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  <a:sp3d extrusionH="57150">
              <a:bevelT w="38100" h="38100" prst="angle"/>
            </a:sp3d>
          </a:bodyPr>
          <a:lstStyle/>
          <a:p>
            <a:pPr marL="514350" indent="-514350">
              <a:buNone/>
            </a:pPr>
            <a:r>
              <a:rPr lang="az-Latn-AZ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1. M. F. Axundzadənin həyatını öyrənmək üçün ən doğru mənbə hansıdır ?</a:t>
            </a:r>
          </a:p>
          <a:p>
            <a:pPr marL="514350" indent="-514350">
              <a:buNone/>
            </a:pPr>
            <a:endParaRPr lang="az-Latn-AZ" sz="3600" b="1" i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514350" indent="-514350">
              <a:buNone/>
            </a:pPr>
            <a:r>
              <a:rPr lang="az-Latn-AZ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2. M. F. Axundzadənin göz açdığı ailə mühiti haqqında məlumat verin.</a:t>
            </a:r>
          </a:p>
          <a:p>
            <a:pPr marL="514350" indent="-514350">
              <a:buNone/>
            </a:pPr>
            <a:r>
              <a:rPr lang="az-Latn-AZ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pPr marL="514350" indent="-514350">
              <a:buNone/>
            </a:pPr>
            <a:r>
              <a:rPr lang="az-Latn-AZ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3. M. Fətəlinin təhsili haqqında məlumat verin.</a:t>
            </a:r>
          </a:p>
          <a:p>
            <a:pPr marL="514350" indent="-514350">
              <a:buAutoNum type="arabicPeriod"/>
            </a:pPr>
            <a:endParaRPr lang="ru-RU" sz="4000" b="1" i="1" dirty="0"/>
          </a:p>
        </p:txBody>
      </p:sp>
      <p:pic>
        <p:nvPicPr>
          <p:cNvPr id="4" name="Рисунок 3" descr="64a67e96ee9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2786058"/>
            <a:ext cx="5715039" cy="690566"/>
          </a:xfrm>
          <a:prstGeom prst="rect">
            <a:avLst/>
          </a:prstGeom>
        </p:spPr>
      </p:pic>
      <p:pic>
        <p:nvPicPr>
          <p:cNvPr id="5" name="Рисунок 4" descr="64a67e96ee9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4572008"/>
            <a:ext cx="6075776" cy="735496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  <a:ln w="38100">
            <a:solidFill>
              <a:schemeClr val="accent3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b="1" i="1" dirty="0" smtClean="0"/>
              <a:t>Test </a:t>
            </a:r>
            <a:r>
              <a:rPr lang="az-Latn-AZ" b="1" i="1" dirty="0" smtClean="0"/>
              <a:t> </a:t>
            </a:r>
            <a:r>
              <a:rPr lang="en-US" b="1" i="1" dirty="0" smtClean="0"/>
              <a:t>n</a:t>
            </a:r>
            <a:r>
              <a:rPr lang="az-Latn-AZ" b="1" i="1" dirty="0" smtClean="0"/>
              <a:t>ümunəsi</a:t>
            </a:r>
            <a:r>
              <a:rPr lang="en-US" b="1" i="1" dirty="0" err="1" smtClean="0"/>
              <a:t>nd</a:t>
            </a:r>
            <a:r>
              <a:rPr lang="az-Latn-AZ" b="1" i="1" dirty="0" smtClean="0"/>
              <a:t>əki doğru cavabı müəyyənləşdirin</a:t>
            </a:r>
            <a:r>
              <a:rPr lang="en-US" b="1" i="1" dirty="0" smtClean="0"/>
              <a:t>.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714488"/>
            <a:ext cx="4214842" cy="4929222"/>
          </a:xfrm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z-Latn-AZ" b="1" i="1" dirty="0" smtClean="0">
                <a:solidFill>
                  <a:srgbClr val="FF0000"/>
                </a:solidFill>
              </a:rPr>
              <a:t>                 Test 1.</a:t>
            </a:r>
          </a:p>
          <a:p>
            <a:pPr>
              <a:buNone/>
            </a:pPr>
            <a:r>
              <a:rPr lang="az-Latn-AZ" sz="2400" b="1" i="1" dirty="0" smtClean="0">
                <a:solidFill>
                  <a:srgbClr val="FF0000"/>
                </a:solidFill>
              </a:rPr>
              <a:t>  </a:t>
            </a:r>
            <a:r>
              <a:rPr lang="az-Latn-AZ" sz="2400" b="1" i="1" dirty="0" smtClean="0">
                <a:solidFill>
                  <a:srgbClr val="0070C0"/>
                </a:solidFill>
              </a:rPr>
              <a:t>1832-ci ildə M.Fətəli Gən-</a:t>
            </a:r>
          </a:p>
          <a:p>
            <a:pPr>
              <a:buNone/>
            </a:pPr>
            <a:r>
              <a:rPr lang="az-Latn-AZ" sz="2400" b="1" i="1" dirty="0" smtClean="0">
                <a:solidFill>
                  <a:srgbClr val="0070C0"/>
                </a:solidFill>
              </a:rPr>
              <a:t>cəyə nə üçün gəlmişdi ?</a:t>
            </a:r>
          </a:p>
          <a:p>
            <a:pPr>
              <a:buNone/>
            </a:pPr>
            <a:r>
              <a:rPr lang="az-Latn-AZ" sz="2400" b="1" i="1" dirty="0" smtClean="0">
                <a:solidFill>
                  <a:srgbClr val="0070C0"/>
                </a:solidFill>
              </a:rPr>
              <a:t> </a:t>
            </a:r>
            <a:r>
              <a:rPr lang="az-Latn-AZ" sz="2400" b="1" i="1" dirty="0" smtClean="0">
                <a:solidFill>
                  <a:srgbClr val="FF0000"/>
                </a:solidFill>
              </a:rPr>
              <a:t> </a:t>
            </a:r>
            <a:r>
              <a:rPr lang="az-Latn-AZ" sz="2400" b="1" i="1" dirty="0" smtClean="0">
                <a:solidFill>
                  <a:srgbClr val="0070C0"/>
                </a:solidFill>
              </a:rPr>
              <a:t>a)  </a:t>
            </a:r>
            <a:r>
              <a:rPr lang="az-Latn-AZ" sz="2400" b="1" i="1" dirty="0" smtClean="0">
                <a:solidFill>
                  <a:srgbClr val="FF0000"/>
                </a:solidFill>
              </a:rPr>
              <a:t>Mirzə Fətəli sahibsiz idi.</a:t>
            </a:r>
          </a:p>
          <a:p>
            <a:pPr marL="514350" indent="-514350">
              <a:buNone/>
            </a:pPr>
            <a:r>
              <a:rPr lang="az-Latn-AZ" sz="2400" b="1" i="1" dirty="0" smtClean="0">
                <a:solidFill>
                  <a:srgbClr val="0070C0"/>
                </a:solidFill>
              </a:rPr>
              <a:t> b)   </a:t>
            </a:r>
            <a:r>
              <a:rPr lang="az-Latn-AZ" sz="2400" b="1" i="1" dirty="0" smtClean="0">
                <a:solidFill>
                  <a:srgbClr val="FF0000"/>
                </a:solidFill>
              </a:rPr>
              <a:t>Molla Hüseyn Pişna-mazzadənin ona ehti-yacı vardı.</a:t>
            </a:r>
          </a:p>
          <a:p>
            <a:pPr marL="514350" indent="-514350">
              <a:buNone/>
            </a:pPr>
            <a:r>
              <a:rPr lang="az-Latn-AZ" sz="2400" b="1" i="1" dirty="0" smtClean="0">
                <a:solidFill>
                  <a:srgbClr val="0070C0"/>
                </a:solidFill>
              </a:rPr>
              <a:t>c)  </a:t>
            </a:r>
            <a:r>
              <a:rPr lang="az-Latn-AZ" sz="2400" b="1" i="1" dirty="0" smtClean="0">
                <a:solidFill>
                  <a:srgbClr val="FF0000"/>
                </a:solidFill>
              </a:rPr>
              <a:t>A. H. Ələsgər Məkkə ziya-</a:t>
            </a:r>
          </a:p>
          <a:p>
            <a:pPr marL="514350" indent="-514350">
              <a:buNone/>
            </a:pPr>
            <a:r>
              <a:rPr lang="az-Latn-AZ" sz="2400" b="1" i="1" dirty="0" smtClean="0">
                <a:solidFill>
                  <a:srgbClr val="FF0000"/>
                </a:solidFill>
              </a:rPr>
              <a:t>    rətinə getmişdi.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2" y="1714488"/>
            <a:ext cx="4643438" cy="4929222"/>
          </a:xfrm>
          <a:ln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az-Latn-AZ" sz="7000" b="1" i="1" dirty="0" smtClean="0"/>
              <a:t>                </a:t>
            </a:r>
            <a:r>
              <a:rPr lang="az-Latn-AZ" sz="7000" b="1" i="1" dirty="0" smtClean="0">
                <a:solidFill>
                  <a:srgbClr val="FF0000"/>
                </a:solidFill>
              </a:rPr>
              <a:t>Test 2.</a:t>
            </a:r>
          </a:p>
          <a:p>
            <a:pPr>
              <a:buNone/>
            </a:pPr>
            <a:r>
              <a:rPr lang="az-Latn-AZ" sz="4500" b="1" i="1" dirty="0" smtClean="0">
                <a:solidFill>
                  <a:srgbClr val="0070C0"/>
                </a:solidFill>
              </a:rPr>
              <a:t>   </a:t>
            </a:r>
            <a:r>
              <a:rPr lang="az-Latn-AZ" sz="5900" b="1" i="1" dirty="0" smtClean="0">
                <a:solidFill>
                  <a:srgbClr val="0070C0"/>
                </a:solidFill>
              </a:rPr>
              <a:t>M. Ş.Vazehlə tanışlıq  M.Fə-</a:t>
            </a:r>
          </a:p>
          <a:p>
            <a:pPr>
              <a:buNone/>
            </a:pPr>
            <a:r>
              <a:rPr lang="az-Latn-AZ" sz="5900" b="1" i="1" dirty="0" smtClean="0">
                <a:solidFill>
                  <a:srgbClr val="0070C0"/>
                </a:solidFill>
              </a:rPr>
              <a:t>təlinin həyatında nə üçün </a:t>
            </a:r>
          </a:p>
          <a:p>
            <a:pPr>
              <a:buNone/>
            </a:pPr>
            <a:r>
              <a:rPr lang="az-Latn-AZ" sz="5900" b="1" i="1" dirty="0" smtClean="0">
                <a:solidFill>
                  <a:srgbClr val="0070C0"/>
                </a:solidFill>
              </a:rPr>
              <a:t>mühüm hadisə hesab </a:t>
            </a:r>
          </a:p>
          <a:p>
            <a:pPr>
              <a:buNone/>
            </a:pPr>
            <a:r>
              <a:rPr lang="az-Latn-AZ" sz="5900" b="1" i="1" dirty="0" smtClean="0">
                <a:solidFill>
                  <a:srgbClr val="0070C0"/>
                </a:solidFill>
              </a:rPr>
              <a:t>olunur? </a:t>
            </a:r>
          </a:p>
          <a:p>
            <a:pPr marL="514350" indent="-514350">
              <a:buNone/>
            </a:pPr>
            <a:r>
              <a:rPr lang="az-Latn-AZ" sz="5900" b="1" i="1" dirty="0" smtClean="0">
                <a:solidFill>
                  <a:srgbClr val="0070C0"/>
                </a:solidFill>
              </a:rPr>
              <a:t>a) </a:t>
            </a:r>
            <a:r>
              <a:rPr lang="az-Latn-AZ" sz="5900" b="1" i="1" dirty="0" smtClean="0">
                <a:solidFill>
                  <a:srgbClr val="FF0000"/>
                </a:solidFill>
              </a:rPr>
              <a:t>M. Fətəli  Vazehdən nəstəliq</a:t>
            </a:r>
            <a:r>
              <a:rPr lang="az-Latn-AZ" sz="5900" b="1" i="1" dirty="0" smtClean="0">
                <a:solidFill>
                  <a:srgbClr val="0070C0"/>
                </a:solidFill>
              </a:rPr>
              <a:t> </a:t>
            </a:r>
            <a:r>
              <a:rPr lang="az-Latn-AZ" sz="5900" b="1" i="1" dirty="0" smtClean="0">
                <a:solidFill>
                  <a:srgbClr val="FF0000"/>
                </a:solidFill>
              </a:rPr>
              <a:t>(hüsnxətt ) dərsi öyrənirdi.</a:t>
            </a:r>
          </a:p>
          <a:p>
            <a:pPr marL="514350" indent="-514350">
              <a:buNone/>
            </a:pPr>
            <a:r>
              <a:rPr lang="az-Latn-AZ" sz="5900" b="1" i="1" dirty="0" smtClean="0">
                <a:solidFill>
                  <a:srgbClr val="0070C0"/>
                </a:solidFill>
              </a:rPr>
              <a:t>b) </a:t>
            </a:r>
            <a:r>
              <a:rPr lang="az-Latn-AZ" sz="5900" b="1" i="1" dirty="0" smtClean="0">
                <a:solidFill>
                  <a:srgbClr val="FF0000"/>
                </a:solidFill>
              </a:rPr>
              <a:t>Onun təlqinləri nəticəsində ruhani təhsilinin puçluğu-nu dərk edir.    </a:t>
            </a:r>
          </a:p>
          <a:p>
            <a:pPr marL="514350" indent="-514350">
              <a:buNone/>
            </a:pPr>
            <a:r>
              <a:rPr lang="az-Latn-AZ" sz="5900" b="1" i="1" dirty="0" smtClean="0">
                <a:solidFill>
                  <a:srgbClr val="0070C0"/>
                </a:solidFill>
              </a:rPr>
              <a:t>c)  </a:t>
            </a:r>
            <a:r>
              <a:rPr lang="az-Latn-AZ" sz="5900" b="1" i="1" dirty="0" smtClean="0">
                <a:solidFill>
                  <a:srgbClr val="FF0000"/>
                </a:solidFill>
              </a:rPr>
              <a:t>Mirzə Şəfidən kitab surətini  hazırlamaq öyrənirdi.</a:t>
            </a:r>
            <a:r>
              <a:rPr lang="az-Latn-AZ" sz="5900" b="1" i="1" dirty="0" smtClean="0">
                <a:solidFill>
                  <a:srgbClr val="0070C0"/>
                </a:solidFill>
              </a:rPr>
              <a:t> </a:t>
            </a:r>
          </a:p>
          <a:p>
            <a:pPr marL="514350" indent="-514350">
              <a:buNone/>
            </a:pPr>
            <a:endParaRPr lang="ru-RU" sz="59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z-Latn-AZ" sz="7200" b="1" i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Doğru cavab</a:t>
            </a:r>
            <a:endParaRPr lang="ru-RU" sz="7200" b="1" i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ln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az-Latn-AZ" sz="4400" b="1" i="1" dirty="0" smtClean="0">
                <a:solidFill>
                  <a:srgbClr val="FF0000"/>
                </a:solidFill>
              </a:rPr>
              <a:t>        </a:t>
            </a:r>
            <a:r>
              <a:rPr lang="az-Latn-AZ" sz="4400" b="1" i="1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Test 1</a:t>
            </a:r>
          </a:p>
          <a:p>
            <a:pPr>
              <a:buNone/>
            </a:pPr>
            <a:endParaRPr lang="az-Latn-AZ" sz="4400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z-Latn-AZ" sz="4400" b="1" i="1" dirty="0" smtClean="0">
                <a:solidFill>
                  <a:srgbClr val="FF0000"/>
                </a:solidFill>
              </a:rPr>
              <a:t>          </a:t>
            </a:r>
            <a:r>
              <a:rPr lang="az-Latn-AZ" sz="9600" b="1" i="1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</a:t>
            </a:r>
            <a:endParaRPr lang="ru-RU" sz="9600" b="1" i="1" dirty="0"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ln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az-Latn-AZ" b="1" i="1" dirty="0" smtClean="0">
                <a:solidFill>
                  <a:srgbClr val="FF0000"/>
                </a:solidFill>
              </a:rPr>
              <a:t>        </a:t>
            </a:r>
            <a:r>
              <a:rPr lang="az-Latn-AZ" sz="4400" b="1" i="1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Test 2</a:t>
            </a:r>
          </a:p>
          <a:p>
            <a:pPr>
              <a:buNone/>
            </a:pPr>
            <a:endParaRPr lang="az-Latn-AZ" sz="4400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az-Latn-AZ" sz="9600" b="1" i="1" dirty="0" smtClean="0">
                <a:solidFill>
                  <a:srgbClr val="FF0000"/>
                </a:solidFill>
              </a:rPr>
              <a:t>   </a:t>
            </a:r>
            <a:r>
              <a:rPr lang="az-Latn-AZ" sz="9600" b="1" i="1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</a:t>
            </a:r>
            <a:endParaRPr lang="ru-RU" sz="9600" b="1" i="1" dirty="0"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rgbClr val="00B05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42"/>
          </a:xfrm>
          <a:solidFill>
            <a:srgbClr val="FFFF99"/>
          </a:solidFill>
          <a:ln w="57150">
            <a:solidFill>
              <a:srgbClr val="92D050"/>
            </a:solidFill>
            <a:prstDash val="sysDot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  <a:sp3d extrusionH="57150">
              <a:bevelT w="38100" h="38100" prst="angle"/>
            </a:sp3d>
          </a:bodyPr>
          <a:lstStyle/>
          <a:p>
            <a:r>
              <a:rPr lang="en-US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M.</a:t>
            </a:r>
            <a:r>
              <a:rPr lang="az-Latn-AZ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F.</a:t>
            </a:r>
            <a:r>
              <a:rPr lang="az-Latn-AZ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4000" b="1" i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Axundzad</a:t>
            </a:r>
            <a:r>
              <a:rPr lang="az-Latn-AZ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ənin ailə mühiti</a:t>
            </a:r>
            <a:endParaRPr lang="ru-RU" sz="40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715016"/>
          </a:xfrm>
          <a:solidFill>
            <a:srgbClr val="00B050">
              <a:alpha val="48000"/>
            </a:srgbClr>
          </a:solidFill>
          <a:ln w="57150">
            <a:solidFill>
              <a:srgbClr val="92D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M .F. Axundzadə  öz  xarici  görünüşü etibarı  ilə ucaboylu , dolu,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saçları  şabalıdı rəngli  bir  adam  idi.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1842-ci ildə M. Fətəli  Tiflisdən Nuxaya  gəlir.  A.H. Ələsgərin  qızı 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Tubu xanımla evlənir. 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On  üç  uşağından  sağ qalan  iki  uşağını – qızı Nisa , oğlu  Rəşidi 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sonsuz  bir  məhəbbətlə  sevirdi. .  1872-ci ildə iki  yetim uşaq  qo-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yub  gedən  böyük  qızı Seyrəbəyimin  ölümü  onu  çox  sarsıdır. 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Nəvələri  kimsəsiz  qalmasın deyə kiçik  qızı Nisa xanımı da Xan-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baba  xana ərə verir. 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Oğlu Rəşid  Brüssel  universitetində  mühəndislik  ixtisası üzrə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təhsil alırdı. O,  ərəb, fars, rus dillərini mükəmməl bilirdi. 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M.Fətəlinin uşaqlarının vaxtsız ölümü,  arzularını  həyata keçirə </a:t>
            </a:r>
          </a:p>
          <a:p>
            <a:pPr>
              <a:buNone/>
            </a:pPr>
            <a:r>
              <a:rPr lang="az-Latn-AZ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bilməməsi onun  vaxtsız qocalmasına və ölməsinə  səbəb olur.</a:t>
            </a:r>
          </a:p>
          <a:p>
            <a:pPr>
              <a:buNone/>
            </a:pPr>
            <a:endParaRPr lang="az-Latn-AZ" sz="2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  <a:p>
            <a:pPr>
              <a:buNone/>
            </a:pPr>
            <a:endParaRPr lang="az-Latn-AZ" sz="2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  <a:p>
            <a:pPr>
              <a:buNone/>
            </a:pPr>
            <a:endParaRPr lang="az-Latn-AZ" sz="28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  <a:p>
            <a:pPr>
              <a:buNone/>
            </a:pPr>
            <a:r>
              <a:rPr lang="az-Latn-AZ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 </a:t>
            </a:r>
            <a:endParaRPr lang="ru-RU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71678"/>
            <a:ext cx="9144000" cy="4786322"/>
          </a:xfrm>
          <a:blipFill>
            <a:blip r:embed="rId2" cstate="print"/>
            <a:tile tx="0" ty="0" sx="100000" sy="100000" flip="none" algn="tl"/>
          </a:blipFill>
          <a:ln w="1905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z-Latn-AZ" b="1" i="1" dirty="0" smtClean="0">
                <a:solidFill>
                  <a:srgbClr val="FF0000"/>
                </a:solidFill>
              </a:rPr>
              <a:t>1.  M. F. Axundzadənin fikri  inkişafında Tiflis mühitinin rolu.                                                   2.  M.F. Axundzadənin əlifba layihəsi haqqında məlumat verin.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M.F.Axund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57686" cy="3087280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43998" cy="1417638"/>
          </a:xfrm>
          <a:ln w="2857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z-Latn-AZ" b="1" i="1" dirty="0" smtClean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M.F.Axundzadənin şeir yaradıcılığı </a:t>
            </a:r>
            <a:endParaRPr lang="ru-RU" b="1" i="1" dirty="0">
              <a:solidFill>
                <a:schemeClr val="accent3">
                  <a:lumMod val="50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257800"/>
          </a:xfrm>
          <a:solidFill>
            <a:schemeClr val="tx2"/>
          </a:solidFill>
          <a:ln w="2857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M.F. Axundzadə öz yaradıcılığına şeirlə </a:t>
            </a:r>
          </a:p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başlamışdır.  Onun “Dövrandan şikayət” </a:t>
            </a:r>
          </a:p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mənzuməsi,“Puşkinin ölümü haqqında şərq </a:t>
            </a:r>
          </a:p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poeması”(ilk adı “Qəsideyi- təziyyət”dir. </a:t>
            </a:r>
          </a:p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”Matəm qəsidəsi” deməkdir.), farsca kiçik </a:t>
            </a:r>
          </a:p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mənzum parçaları, iki təcnisi məlumdur. O, </a:t>
            </a:r>
          </a:p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şeirlərini “Səbuhi” təxəllüsü ilə yazmışdır.  O, </a:t>
            </a:r>
          </a:p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şeirlərinin çoxunu heca vəznində, qoşma  </a:t>
            </a:r>
          </a:p>
          <a:p>
            <a:pPr>
              <a:buNone/>
            </a:pPr>
            <a:r>
              <a:rPr lang="az-Latn-AZ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şəklində yazmışdır.</a:t>
            </a:r>
            <a:endParaRPr lang="ru-RU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57364"/>
            <a:ext cx="9144000" cy="1928826"/>
          </a:xfr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z-Latn-AZ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M.F.Axundzadə yaradıcılığında nə  üçün komediyaya üstünlük verirdi </a:t>
            </a: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Содержимое 3" descr="dramaturgiya_s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214290"/>
            <a:ext cx="8715436" cy="1428760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5" name="Рисунок 4" descr="sua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67750" y="2928934"/>
            <a:ext cx="476250" cy="476250"/>
          </a:xfrm>
          <a:prstGeom prst="rect">
            <a:avLst/>
          </a:prstGeom>
        </p:spPr>
      </p:pic>
      <p:pic>
        <p:nvPicPr>
          <p:cNvPr id="6" name="Рисунок 5" descr="10_7464151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8662" y="4000504"/>
            <a:ext cx="7143800" cy="2643206"/>
          </a:xfrm>
          <a:prstGeom prst="rect">
            <a:avLst/>
          </a:prstGeom>
          <a:ln>
            <a:solidFill>
              <a:srgbClr val="92D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rgbClr val="FFFF00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715436" cy="4286280"/>
          </a:xfrm>
          <a:blipFill>
            <a:blip r:embed="rId2" cstate="print"/>
            <a:stretch>
              <a:fillRect/>
            </a:stretch>
          </a:blipFill>
          <a:ln w="7620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M.F.Axundzad</a:t>
            </a:r>
            <a:r>
              <a:rPr lang="az-Latn-AZ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ə  drammatik  janrlardan  </a:t>
            </a:r>
            <a:br>
              <a:rPr lang="az-Latn-AZ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az-Latn-AZ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komedyanı öz dövrü üçün daha müna-sib  görmüşdür.  Komediyada  sarsıdıcı  gülüş və”göz  yaşları içindən keçən” gü-lüş  insanların mənəviyyatına , əxlaqına  kəskin  təsir  edərək  onların  tərbiyəsin-də böyük iş görür. </a:t>
            </a:r>
            <a:endParaRPr lang="ru-RU" sz="36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4" name="Рисунок 3" descr="M._F._Axundov_(196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4857736"/>
            <a:ext cx="6610375" cy="2000264"/>
          </a:xfrm>
          <a:prstGeom prst="rect">
            <a:avLst/>
          </a:prstGeom>
          <a:ln w="57150">
            <a:solidFill>
              <a:srgbClr val="92D05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285884"/>
          </a:xfrm>
          <a:ln w="38100">
            <a:solidFill>
              <a:srgbClr val="92D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z-Latn-AZ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M.F.Axundzadənin dram əsərlərinin  xronoloji ardıcıllığını tap.</a:t>
            </a:r>
            <a:endParaRPr lang="ru-RU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5214950"/>
          </a:xfrm>
          <a:ln w="76200">
            <a:solidFill>
              <a:srgbClr val="92D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endParaRPr lang="az-Latn-AZ" sz="6300" b="1" i="1" dirty="0" smtClean="0"/>
          </a:p>
          <a:p>
            <a:pPr>
              <a:buNone/>
            </a:pPr>
            <a:r>
              <a:rPr lang="az-Latn-AZ" sz="6300" b="1" i="1" dirty="0" smtClean="0"/>
              <a:t>  </a:t>
            </a:r>
            <a:r>
              <a:rPr lang="az-Latn-AZ" sz="1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1.  “Hekayəti-Molla  İbrahimxəlil  kimyagər”</a:t>
            </a:r>
          </a:p>
          <a:p>
            <a:pPr>
              <a:buNone/>
            </a:pPr>
            <a:r>
              <a:rPr lang="az-Latn-AZ" sz="1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2.  “Sərgüzəşti-vəziri –xani- Lənkəran”</a:t>
            </a:r>
          </a:p>
          <a:p>
            <a:pPr marL="1143000" indent="-1143000">
              <a:buNone/>
            </a:pPr>
            <a:r>
              <a:rPr lang="az-Latn-AZ" sz="1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3.   “Hekayəti -müsyö Jordan -həkimi </a:t>
            </a:r>
          </a:p>
          <a:p>
            <a:pPr marL="1143000" indent="-1143000">
              <a:buNone/>
            </a:pPr>
            <a:r>
              <a:rPr lang="az-Latn-AZ" sz="1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nəbatat və dərviş Məstəli şah caduküni-</a:t>
            </a:r>
          </a:p>
          <a:p>
            <a:pPr marL="1143000" indent="-1143000">
              <a:buNone/>
            </a:pPr>
            <a:r>
              <a:rPr lang="az-Latn-AZ" sz="1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məşhur”</a:t>
            </a:r>
          </a:p>
          <a:p>
            <a:pPr marL="1143000" indent="-1143000">
              <a:buNone/>
            </a:pPr>
            <a:r>
              <a:rPr lang="az-Latn-AZ" sz="1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4.   “Sərgüzəşti -mərdi-xəsis”</a:t>
            </a:r>
          </a:p>
          <a:p>
            <a:pPr>
              <a:buNone/>
            </a:pPr>
            <a:r>
              <a:rPr lang="az-Latn-AZ" sz="1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5.   “Mürafiə vəkillərinin  hekayəti”</a:t>
            </a:r>
          </a:p>
          <a:p>
            <a:pPr>
              <a:buNone/>
            </a:pPr>
            <a:r>
              <a:rPr lang="az-Latn-AZ" sz="1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6.  ”Hekayəti-xırs  quldurbasan”</a:t>
            </a:r>
          </a:p>
          <a:p>
            <a:pPr>
              <a:buNone/>
            </a:pPr>
            <a:r>
              <a:rPr lang="az-Latn-AZ" sz="21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</a:t>
            </a:r>
            <a:r>
              <a:rPr lang="az-Latn-AZ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285884"/>
          </a:xfrm>
          <a:ln w="57150">
            <a:solidFill>
              <a:srgbClr val="FF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p3d extrusionH="57150">
              <a:bevelT w="38100" h="38100" prst="angle"/>
            </a:sp3d>
          </a:bodyPr>
          <a:lstStyle/>
          <a:p>
            <a:r>
              <a:rPr lang="az-Latn-AZ" sz="8000" b="1" i="1" dirty="0" smtClean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Doğru cavab</a:t>
            </a:r>
            <a:endParaRPr lang="ru-RU" sz="8000" b="1" i="1" dirty="0"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endParaRPr lang="az-Latn-AZ" sz="6300" b="1" i="1" dirty="0" smtClean="0"/>
          </a:p>
          <a:p>
            <a:pPr>
              <a:buNone/>
            </a:pPr>
            <a:r>
              <a:rPr lang="az-Latn-AZ" sz="6300" b="1" i="1" dirty="0" smtClean="0"/>
              <a:t> </a:t>
            </a:r>
            <a:r>
              <a:rPr lang="az-Latn-AZ" sz="12800" b="1" i="1" dirty="0" smtClean="0"/>
              <a:t>1. “Hekayəti –Molla- İbrahimxəlil  kimyagər</a:t>
            </a:r>
            <a:r>
              <a:rPr lang="az-Latn-AZ" sz="1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  <a:r>
              <a:rPr lang="az-Latn-AZ" sz="12800" b="1" i="1" dirty="0" smtClean="0">
                <a:solidFill>
                  <a:srgbClr val="FF0000"/>
                </a:solidFill>
              </a:rPr>
              <a:t>(1850)</a:t>
            </a:r>
          </a:p>
          <a:p>
            <a:pPr>
              <a:buNone/>
            </a:pPr>
            <a:r>
              <a:rPr lang="az-Latn-AZ" sz="12800" b="1" i="1" dirty="0" smtClean="0"/>
              <a:t> 2.  “Sərgüzəşti -vəziri –xani-Lənkəran</a:t>
            </a:r>
            <a:r>
              <a:rPr lang="az-Latn-AZ" sz="12800" b="1" i="1" dirty="0" smtClean="0">
                <a:solidFill>
                  <a:schemeClr val="tx1"/>
                </a:solidFill>
              </a:rPr>
              <a:t>”</a:t>
            </a:r>
            <a:r>
              <a:rPr lang="az-Latn-AZ" sz="12800" b="1" i="1" dirty="0" smtClean="0">
                <a:solidFill>
                  <a:srgbClr val="FF0000"/>
                </a:solidFill>
              </a:rPr>
              <a:t>(1850)</a:t>
            </a:r>
          </a:p>
          <a:p>
            <a:pPr marL="1143000" indent="-1143000">
              <a:buNone/>
            </a:pPr>
            <a:r>
              <a:rPr lang="az-Latn-AZ" sz="12800" b="1" i="1" dirty="0" smtClean="0"/>
              <a:t> 3.   “Hekayəti-müsyö  Jordan- həkimi Nəbatat və dərviş Məstəli şah</a:t>
            </a:r>
            <a:r>
              <a:rPr lang="az-Latn-AZ" sz="12800" b="1" i="1" dirty="0" smtClean="0">
                <a:solidFill>
                  <a:schemeClr val="tx1"/>
                </a:solidFill>
              </a:rPr>
              <a:t>”</a:t>
            </a:r>
            <a:r>
              <a:rPr lang="az-Latn-AZ" sz="12800" b="1" i="1" dirty="0" smtClean="0">
                <a:solidFill>
                  <a:srgbClr val="FF0000"/>
                </a:solidFill>
              </a:rPr>
              <a:t>(1850)</a:t>
            </a:r>
          </a:p>
          <a:p>
            <a:pPr marL="1143000" indent="-1143000">
              <a:buNone/>
            </a:pPr>
            <a:r>
              <a:rPr lang="az-Latn-AZ" sz="12800" b="1" i="1" dirty="0" smtClean="0"/>
              <a:t> 4.   “Sərgüzəşti-mərdi -xəsis”</a:t>
            </a:r>
            <a:r>
              <a:rPr lang="az-Latn-AZ" sz="12800" b="1" i="1" dirty="0" smtClean="0">
                <a:solidFill>
                  <a:srgbClr val="FF0000"/>
                </a:solidFill>
              </a:rPr>
              <a:t>(1852)</a:t>
            </a:r>
          </a:p>
          <a:p>
            <a:pPr>
              <a:buNone/>
            </a:pPr>
            <a:r>
              <a:rPr lang="az-Latn-AZ" sz="12800" b="1" i="1" dirty="0" smtClean="0"/>
              <a:t> 5.   “Mürafiə vəkillərinin  hekayəti”(</a:t>
            </a:r>
            <a:r>
              <a:rPr lang="az-Latn-AZ" sz="12800" b="1" i="1" dirty="0" smtClean="0">
                <a:solidFill>
                  <a:srgbClr val="FF0000"/>
                </a:solidFill>
              </a:rPr>
              <a:t>1855)</a:t>
            </a:r>
          </a:p>
          <a:p>
            <a:pPr>
              <a:buNone/>
            </a:pPr>
            <a:r>
              <a:rPr lang="az-Latn-AZ" sz="12800" b="1" i="1" dirty="0" smtClean="0"/>
              <a:t> 6.  ”Hekayəti-xırs  quldurbasan” </a:t>
            </a:r>
            <a:r>
              <a:rPr lang="az-Latn-AZ" sz="12800" b="1" i="1" dirty="0" smtClean="0">
                <a:solidFill>
                  <a:srgbClr val="FF0000"/>
                </a:solidFill>
              </a:rPr>
              <a:t>(1851)</a:t>
            </a:r>
          </a:p>
          <a:p>
            <a:pPr>
              <a:buNone/>
            </a:pPr>
            <a:r>
              <a:rPr lang="az-Latn-AZ" sz="21600" b="1" i="1" dirty="0" smtClean="0"/>
              <a:t>             </a:t>
            </a:r>
            <a:r>
              <a:rPr lang="az-Latn-AZ" sz="21600" b="1" i="1" dirty="0" smtClean="0">
                <a:solidFill>
                  <a:srgbClr val="FF0000"/>
                </a:solidFill>
              </a:rPr>
              <a:t>1,3,2,6,4,5</a:t>
            </a:r>
            <a:endParaRPr lang="az-Latn-AZ" sz="21600" b="1" i="1" dirty="0" smtClean="0"/>
          </a:p>
          <a:p>
            <a:pPr>
              <a:buNone/>
            </a:pPr>
            <a:r>
              <a:rPr lang="az-Latn-AZ" sz="2400" b="1" i="1" dirty="0" smtClean="0"/>
              <a:t> </a:t>
            </a:r>
            <a:endParaRPr lang="ru-RU" b="1" i="1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2285984" y="2143116"/>
            <a:ext cx="642942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 descr="210_eYYvLUgWjf8j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472" b="472"/>
          <a:stretch>
            <a:fillRect/>
          </a:stretch>
        </p:blipFill>
        <p:spPr>
          <a:xfrm>
            <a:off x="3357554" y="500042"/>
            <a:ext cx="4592443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0000"/>
            </a:solidFill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7" name="Рисунок 6" descr="i4UPI8T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9496" y="428604"/>
            <a:ext cx="2899561" cy="3214710"/>
          </a:xfrm>
          <a:prstGeom prst="rect">
            <a:avLst/>
          </a:prstGeom>
          <a:ln w="5715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3042" y="3429000"/>
            <a:ext cx="5429288" cy="3000396"/>
          </a:xfrm>
          <a:blipFill>
            <a:blip r:embed="rId4" cstate="print"/>
            <a:tile tx="0" ty="0" sx="100000" sy="100000" flip="none" algn="tl"/>
          </a:blipFill>
          <a:ln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r>
              <a:rPr lang="az-Latn-AZ" sz="40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“Hekayəti-Molla    </a:t>
            </a:r>
          </a:p>
          <a:p>
            <a:r>
              <a:rPr lang="az-Latn-AZ" sz="40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İbrahimxəlil   </a:t>
            </a:r>
          </a:p>
          <a:p>
            <a:r>
              <a:rPr lang="az-Latn-AZ" sz="40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kimyagər”</a:t>
            </a:r>
            <a:endParaRPr lang="ru-RU" sz="4000" b="1" i="1" dirty="0"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1315130856-44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8333" r="8333"/>
          <a:stretch>
            <a:fillRect/>
          </a:stretch>
        </p:blipFill>
        <p:spPr>
          <a:xfrm>
            <a:off x="3857620" y="0"/>
            <a:ext cx="5286380" cy="5357825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144000" cy="1490662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  <a:sp3d extrusionH="57150">
              <a:bevelT w="38100" h="38100" prst="angle"/>
            </a:sp3d>
          </a:bodyPr>
          <a:lstStyle/>
          <a:p>
            <a:r>
              <a:rPr lang="az-Latn-AZ" sz="32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 “Hekayəti-</a:t>
            </a:r>
            <a:r>
              <a:rPr lang="en-US" sz="32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m</a:t>
            </a:r>
            <a:r>
              <a:rPr lang="az-Latn-AZ" sz="32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üsyö Jordan Həkimi-Nəbatat və     </a:t>
            </a:r>
          </a:p>
          <a:p>
            <a:r>
              <a:rPr lang="az-Latn-AZ" sz="32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     Dərviş Məstəli Şah”</a:t>
            </a:r>
            <a:endParaRPr lang="ru-RU" sz="3200" b="1" i="1" dirty="0"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Рисунок 5" descr="dervis-parisi-patladi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857620" cy="53578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500098" y="5367338"/>
            <a:ext cx="10072758" cy="1062058"/>
          </a:xfrm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p3d extrusionH="57150">
              <a:bevelT w="38100" h="38100" prst="angle"/>
            </a:sp3d>
          </a:bodyPr>
          <a:lstStyle/>
          <a:p>
            <a:r>
              <a:rPr lang="az-Latn-AZ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</a:t>
            </a:r>
            <a:r>
              <a:rPr lang="az-Latn-AZ" sz="32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“</a:t>
            </a:r>
            <a:r>
              <a:rPr lang="az-Latn-AZ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Sərgüzəşti</a:t>
            </a:r>
            <a:r>
              <a:rPr lang="en-US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az-Latn-AZ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vəziri-xani Lənkəran</a:t>
            </a:r>
            <a:r>
              <a:rPr lang="az-Latn-AZ" sz="2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”</a:t>
            </a:r>
          </a:p>
          <a:p>
            <a:r>
              <a:rPr lang="az-Latn-AZ" sz="32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</a:t>
            </a:r>
            <a:endParaRPr lang="ru-RU" sz="3200" b="1" i="1" dirty="0"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Рисунок 6" descr="1301750738_dsc_071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733" r="5733"/>
          <a:stretch>
            <a:fillRect/>
          </a:stretch>
        </p:blipFill>
        <p:spPr>
          <a:xfrm>
            <a:off x="4071934" y="0"/>
            <a:ext cx="5072066" cy="542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4357687" cy="542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144000" cy="1490662"/>
          </a:xfrm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  <a:sp3d extrusionH="57150">
              <a:bevelT w="38100" h="38100" prst="angle"/>
            </a:sp3d>
          </a:bodyPr>
          <a:lstStyle/>
          <a:p>
            <a:r>
              <a:rPr lang="az-Latn-AZ" sz="44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  “Hekayəti-xırs quldurbasan”</a:t>
            </a:r>
            <a:endParaRPr lang="ru-RU" sz="4400" b="1" i="1" dirty="0"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Рисунок 8" descr="Hekayeti Xirs Quldurbasan Foto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556" r="1556"/>
          <a:stretch>
            <a:fillRect/>
          </a:stretch>
        </p:blipFill>
        <p:spPr>
          <a:xfrm>
            <a:off x="0" y="0"/>
            <a:ext cx="9001156" cy="5429264"/>
          </a:xfrm>
          <a:prstGeom prst="rect">
            <a:avLst/>
          </a:prstGeom>
          <a:ln>
            <a:solidFill>
              <a:srgbClr val="FF0000"/>
            </a:solidFill>
          </a:ln>
          <a:effectLst>
            <a:softEdge rad="112500"/>
          </a:effectLst>
        </p:spPr>
      </p:pic>
      <p:pic>
        <p:nvPicPr>
          <p:cNvPr id="10" name="Рисунок 9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580"/>
            <a:ext cx="5357818" cy="5335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20060723121127!Haci_Qar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034" r="4034"/>
          <a:stretch>
            <a:fillRect/>
          </a:stretch>
        </p:blipFill>
        <p:spPr>
          <a:xfrm>
            <a:off x="4714876" y="0"/>
            <a:ext cx="4429124" cy="535782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144000" cy="1490662"/>
          </a:xfrm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  <a:sp3d extrusionH="57150">
              <a:bevelT w="38100" h="38100" prst="angle"/>
            </a:sp3d>
          </a:bodyPr>
          <a:lstStyle/>
          <a:p>
            <a:r>
              <a:rPr lang="az-Latn-AZ" sz="48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</a:t>
            </a:r>
            <a:r>
              <a:rPr lang="az-Latn-AZ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“Sərgüzəşti</a:t>
            </a:r>
            <a:r>
              <a:rPr lang="en-US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-m</a:t>
            </a:r>
            <a:r>
              <a:rPr lang="az-Latn-AZ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ərdi</a:t>
            </a:r>
            <a:r>
              <a:rPr lang="en-US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-</a:t>
            </a:r>
            <a:r>
              <a:rPr lang="az-Latn-AZ" sz="48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xəsis”</a:t>
            </a:r>
            <a:endParaRPr lang="ru-RU" sz="4800" b="1" i="1" dirty="0"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Рисунок 5" descr="Q13-29d.-Haci-Qarada-Heyder-bey.-1935-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57488" cy="52863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Рисунок 6" descr="F02-274-8.-Memmedova-Ezize-Haci-Qarada-Tukez-rolun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8860" y="0"/>
            <a:ext cx="2286016" cy="52863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file130711531115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667" r="5667"/>
          <a:stretch>
            <a:fillRect/>
          </a:stretch>
        </p:blipFill>
        <p:spPr>
          <a:xfrm>
            <a:off x="285720" y="285728"/>
            <a:ext cx="8286808" cy="507209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144000" cy="1490662"/>
          </a:xfrm>
          <a:ln w="28575"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  <a:sp3d extrusionH="57150">
              <a:bevelT w="38100" h="38100" prst="angle"/>
            </a:sp3d>
          </a:bodyPr>
          <a:lstStyle/>
          <a:p>
            <a:r>
              <a:rPr lang="az-Latn-AZ" sz="32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</a:t>
            </a:r>
            <a:r>
              <a:rPr lang="az-Latn-AZ" sz="4000" b="1" i="1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“Mürafiə  vəkillərinin hekayəti”</a:t>
            </a:r>
            <a:endParaRPr lang="ru-RU" sz="4000" b="1" i="1" dirty="0"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  <a:ln w="2857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az-Latn-AZ" sz="9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Nəsr</a:t>
            </a:r>
            <a:endParaRPr lang="ru-RU" sz="9600" b="1" i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7929618" cy="4525963"/>
          </a:xfr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az-Latn-AZ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M.F.Axundov  realist  nəsrimizin  əsasını “Aldanmış  kəvakib”, yəni  ikinci  adı “Hekayəti  Yusif şah” adlı əsəri ilə qoymuşdur.  Əsərdə şah mütləqiyyəti tənqid olunur.  Əsərin süjet xətti İsgəndər bəy Münşinin “Tarixi- aləmi-arayi-Abbasi” əsərindən götürülmüşdür.</a:t>
            </a:r>
            <a:endParaRPr lang="ru-RU" sz="36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blipFill>
            <a:blip r:embed="rId3" cstate="print"/>
            <a:tile tx="0" ty="0" sx="100000" sy="100000" flip="none" algn="tl"/>
          </a:blipFill>
          <a:ln w="28575"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z-Latn-AZ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Mirzə Fətəli Axundzadənin ən böyük arzusu</a:t>
            </a:r>
            <a:endParaRPr lang="ru-RU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0200"/>
            <a:ext cx="8429684" cy="4829196"/>
          </a:xfrm>
          <a:ln w="38100"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az-Latn-AZ" dirty="0" smtClean="0"/>
              <a:t>     </a:t>
            </a:r>
            <a:r>
              <a:rPr lang="az-Latn-AZ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“Bircə arzum vardır ki, on bir il də yaşayay-dım və  Brüsseldə mühəndislik elmini öyrə-nən yeganə oğlum  Mirzə Rəşidin təhsildən qayıtmasını görərək,  ona özüm el adəti ilə toy edəydim.  Ondan sonra  “Kəmalüddöv-lə”ni  və bundan əlavə 20 başqa əsərimi gə-ləcək nəsil üçün yadigar qoyaraq,  bu fani və puç dünyanı tərk edəydim. Qoy gələcək nəsil “Kəmalüddövlə”nin məzmununa əməl etsin və mənim yolunda illər uzunu çalışdığım köhnə islam əlifbasını da dəyişdirsin”.</a:t>
            </a: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z-Latn-AZ" b="1" i="1" dirty="0" smtClean="0">
                <a:solidFill>
                  <a:schemeClr val="bg2">
                    <a:lumMod val="25000"/>
                  </a:schemeClr>
                </a:solidFill>
              </a:rPr>
              <a:t>Mirzə Fətəli Axundzadənin son sözləri</a:t>
            </a:r>
            <a:endParaRPr lang="ru-RU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6248" y="1500174"/>
            <a:ext cx="4643470" cy="5357826"/>
          </a:xfrm>
          <a:blipFill>
            <a:blip r:embed="rId2" cstate="print"/>
            <a:tile tx="0" ty="0" sx="100000" sy="100000" flip="none" algn="tl"/>
          </a:blipFill>
          <a:ln w="38100"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az-Latn-AZ" dirty="0" smtClean="0"/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İsrafil bəy Yaqubov  M. Fətə-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lidən  soruşdu: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-Mirzə, siz nə sayaq dəfn olun-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manızı  istərdiniz?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Onun kinayəli çöhrəsində zəif, 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titrək  bir gülüş yarandı  və 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möhkəm  bir cavab duyuldu: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-Siz bilirsiniz ki, mən heç  bir  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dinə  inanmıram.  Ölülərin 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əziyyətindən dirilərin necə xi-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las olduqlarının mənim üçün 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heç bir əhəmiyyəti yoxdur.  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Məni istədiyiniz kimi dəfn  </a:t>
            </a:r>
          </a:p>
          <a:p>
            <a:pPr>
              <a:buNone/>
            </a:pPr>
            <a:r>
              <a:rPr lang="az-Latn-AZ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edərsiniz.</a:t>
            </a:r>
          </a:p>
          <a:p>
            <a:pPr>
              <a:buNone/>
            </a:pPr>
            <a:endParaRPr lang="ru-RU" sz="8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Содержимое 6" descr="akhundov (1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640684"/>
            <a:ext cx="3786214" cy="4645835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9322" y="274638"/>
            <a:ext cx="2757478" cy="2011354"/>
          </a:xfrm>
        </p:spPr>
        <p:txBody>
          <a:bodyPr>
            <a:normAutofit/>
          </a:bodyPr>
          <a:lstStyle/>
          <a:p>
            <a:endParaRPr lang="ru-RU" sz="6000" dirty="0"/>
          </a:p>
        </p:txBody>
      </p:sp>
      <p:pic>
        <p:nvPicPr>
          <p:cNvPr id="3" name="Рисунок 2" descr="chimne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500438"/>
            <a:ext cx="3929090" cy="3071834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 descr="24aaaea9bd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500438"/>
            <a:ext cx="4214842" cy="3071834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Рисунок 4" descr="Mirza_Fatali_Akhundov_museu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14290"/>
            <a:ext cx="3929090" cy="3143272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Рисунок 5" descr="u8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214290"/>
            <a:ext cx="4071966" cy="3143272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Рисунок 6" descr="images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86116" y="1357298"/>
            <a:ext cx="2143140" cy="2466992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229600" cy="3357586"/>
          </a:xfrm>
          <a:blipFill>
            <a:blip r:embed="rId3" cstate="print">
              <a:lum bright="-42000" contrast="59000"/>
            </a:blip>
            <a:tile tx="0" ty="0" sx="100000" sy="100000" flip="none" algn="tl"/>
          </a:blip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60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6000" b="1" i="1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Resurslar</a:t>
            </a:r>
            <a:r>
              <a:rPr lang="az-Latn-AZ" sz="6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az-Latn-AZ" sz="6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6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z-Latn-A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Dərslik 8-ci sinif</a:t>
            </a:r>
            <a:br>
              <a:rPr lang="az-Latn-A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az-Latn-A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xıx əsr Azərbaycan ədəbiyy</a:t>
            </a:r>
            <a:r>
              <a:rPr lang="en-US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at</a:t>
            </a:r>
            <a:r>
              <a:rPr lang="az-Latn-A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ı tarixi</a:t>
            </a:r>
            <a:br>
              <a:rPr lang="az-Latn-A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www.google.com</a:t>
            </a:r>
            <a:r>
              <a:rPr lang="en-US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sz="6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 descr="89879550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90618">
            <a:off x="6353701" y="3676882"/>
            <a:ext cx="2012409" cy="3476355"/>
          </a:xfrm>
          <a:prstGeom prst="ellipse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4" name="Рисунок 3" descr="5531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14346" y="0"/>
            <a:ext cx="2857488" cy="315083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6" name="Рисунок 5" descr="A1C18EF1-4538-43C6-8F40-2E3B5E5611A9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4357694"/>
            <a:ext cx="2286016" cy="228601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799</Words>
  <Application>Microsoft Office PowerPoint</Application>
  <PresentationFormat>Экран (4:3)</PresentationFormat>
  <Paragraphs>116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 Məktəb:  264 saylı məktəb-lisey Sinif:                                     8 Fənn:                      ədəbiyyat Müəllim:               Mehdizadə İlahə                                      Mövzu:  M. F.Axundzadənin həyat  və yaradıcılığı  </vt:lpstr>
      <vt:lpstr>Sualları  cavablandırın.</vt:lpstr>
      <vt:lpstr>Test  nümunəsindəki doğru cavabı müəyyənləşdirin.</vt:lpstr>
      <vt:lpstr>Doğru cavab</vt:lpstr>
      <vt:lpstr>M. F. Axundzadənin ailə mühiti</vt:lpstr>
      <vt:lpstr>1.  M. F. Axundzadənin fikri  inkişafında Tiflis mühitinin rolu.                                                   2.  M.F. Axundzadənin əlifba layihəsi haqqında məlumat verin.</vt:lpstr>
      <vt:lpstr>M.F.Axundzadənin şeir yaradıcılığı </vt:lpstr>
      <vt:lpstr>  M.F.Axundzadə yaradıcılığında nə  üçün komediyaya üstünlük verirdi </vt:lpstr>
      <vt:lpstr>M.F.Axundzadə  drammatik  janrlardan   komedyanı öz dövrü üçün daha müna-sib  görmüşdür.  Komediyada  sarsıdıcı  gülüş və”göz  yaşları içindən keçən” gü-lüş  insanların mənəviyyatına , əxlaqına  kəskin  təsir  edərək  onların  tərbiyəsin-də böyük iş görür. </vt:lpstr>
      <vt:lpstr>M.F.Axundzadənin dram əsərlərinin  xronoloji ardıcıllığını tap.</vt:lpstr>
      <vt:lpstr>Doğru cavab</vt:lpstr>
      <vt:lpstr>Слайд 12</vt:lpstr>
      <vt:lpstr>Слайд 13</vt:lpstr>
      <vt:lpstr>Слайд 14</vt:lpstr>
      <vt:lpstr>Слайд 15</vt:lpstr>
      <vt:lpstr>Слайд 16</vt:lpstr>
      <vt:lpstr>Слайд 17</vt:lpstr>
      <vt:lpstr>Nəsr</vt:lpstr>
      <vt:lpstr>Mirzə Fətəli Axundzadənin ən böyük arzusu</vt:lpstr>
      <vt:lpstr>Mirzə Fətəli Axundzadənin son sözləri</vt:lpstr>
      <vt:lpstr>Слайд 21</vt:lpstr>
      <vt:lpstr> Resurslar  Dərslik 8-ci sinif xıx əsr Azərbaycan ədəbiyyatı tarixi www.google.com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155</cp:revision>
  <dcterms:created xsi:type="dcterms:W3CDTF">2011-11-16T18:43:25Z</dcterms:created>
  <dcterms:modified xsi:type="dcterms:W3CDTF">2011-12-01T18:13:46Z</dcterms:modified>
</cp:coreProperties>
</file>