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7"/>
  </p:notesMasterIdLst>
  <p:handoutMasterIdLst>
    <p:handoutMasterId r:id="rId18"/>
  </p:handoutMasterIdLst>
  <p:sldIdLst>
    <p:sldId id="284" r:id="rId2"/>
    <p:sldId id="277" r:id="rId3"/>
    <p:sldId id="283" r:id="rId4"/>
    <p:sldId id="271" r:id="rId5"/>
    <p:sldId id="278" r:id="rId6"/>
    <p:sldId id="275" r:id="rId7"/>
    <p:sldId id="276" r:id="rId8"/>
    <p:sldId id="273" r:id="rId9"/>
    <p:sldId id="260" r:id="rId10"/>
    <p:sldId id="280" r:id="rId11"/>
    <p:sldId id="270" r:id="rId12"/>
    <p:sldId id="266" r:id="rId13"/>
    <p:sldId id="282" r:id="rId14"/>
    <p:sldId id="281" r:id="rId15"/>
    <p:sldId id="28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40" autoAdjust="0"/>
  </p:normalViewPr>
  <p:slideViewPr>
    <p:cSldViewPr>
      <p:cViewPr>
        <p:scale>
          <a:sx n="50" d="100"/>
          <a:sy n="50" d="100"/>
        </p:scale>
        <p:origin x="-1686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928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6ADD4-9CA5-4C8E-ADD3-28C53EDAB450}" type="doc">
      <dgm:prSet loTypeId="urn:microsoft.com/office/officeart/2005/8/layout/radial6" loCatId="cycle" qsTypeId="urn:microsoft.com/office/officeart/2005/8/quickstyle/3d9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45B009C-DFE6-4DA0-A22B-CD15C4F6B04C}">
      <dgm:prSet phldrT="[Текст]" custT="1"/>
      <dgm:spPr/>
      <dgm:t>
        <a:bodyPr/>
        <a:lstStyle/>
        <a:p>
          <a:r>
            <a:rPr lang="az-Latn-AZ" sz="2800" b="1" dirty="0" smtClean="0"/>
            <a:t> DÜZGÜN   CAVAB</a:t>
          </a:r>
          <a:endParaRPr lang="ru-RU" sz="2800" b="1" dirty="0"/>
        </a:p>
      </dgm:t>
    </dgm:pt>
    <dgm:pt modelId="{38A12DAC-8CD9-4D6B-9932-2058EF1C7E3B}" type="parTrans" cxnId="{E3F4A57D-3753-498E-9D41-4EDEE7C3B8E1}">
      <dgm:prSet/>
      <dgm:spPr/>
      <dgm:t>
        <a:bodyPr/>
        <a:lstStyle/>
        <a:p>
          <a:endParaRPr lang="ru-RU"/>
        </a:p>
      </dgm:t>
    </dgm:pt>
    <dgm:pt modelId="{92D896B7-16FD-4697-BDDA-86169A0B2F42}" type="sibTrans" cxnId="{E3F4A57D-3753-498E-9D41-4EDEE7C3B8E1}">
      <dgm:prSet/>
      <dgm:spPr/>
      <dgm:t>
        <a:bodyPr/>
        <a:lstStyle/>
        <a:p>
          <a:endParaRPr lang="ru-RU"/>
        </a:p>
      </dgm:t>
    </dgm:pt>
    <dgm:pt modelId="{557EBCF3-D092-4D8B-A501-6A94C55C6CDC}">
      <dgm:prSet phldrT="[Текст]"/>
      <dgm:spPr/>
      <dgm:t>
        <a:bodyPr/>
        <a:lstStyle/>
        <a:p>
          <a:r>
            <a:rPr lang="az-Latn-AZ" b="1" dirty="0" smtClean="0"/>
            <a:t>1-E</a:t>
          </a:r>
          <a:endParaRPr lang="ru-RU" b="1" dirty="0"/>
        </a:p>
      </dgm:t>
    </dgm:pt>
    <dgm:pt modelId="{566F88DE-9464-4B66-97F7-E9C8FDEC050C}" type="parTrans" cxnId="{44EA8FA9-349D-419C-B4E8-DC0CECD1F4E9}">
      <dgm:prSet/>
      <dgm:spPr/>
      <dgm:t>
        <a:bodyPr/>
        <a:lstStyle/>
        <a:p>
          <a:endParaRPr lang="ru-RU"/>
        </a:p>
      </dgm:t>
    </dgm:pt>
    <dgm:pt modelId="{14DF37CC-E067-4198-BD3E-C87FF46787E4}" type="sibTrans" cxnId="{44EA8FA9-349D-419C-B4E8-DC0CECD1F4E9}">
      <dgm:prSet/>
      <dgm:spPr/>
      <dgm:t>
        <a:bodyPr/>
        <a:lstStyle/>
        <a:p>
          <a:endParaRPr lang="ru-RU" dirty="0"/>
        </a:p>
      </dgm:t>
    </dgm:pt>
    <dgm:pt modelId="{541B4C52-3869-46AD-A7BB-B9DB18F96D18}">
      <dgm:prSet phldrT="[Текст]"/>
      <dgm:spPr/>
      <dgm:t>
        <a:bodyPr/>
        <a:lstStyle/>
        <a:p>
          <a:r>
            <a:rPr lang="az-Latn-AZ" b="1" dirty="0" smtClean="0"/>
            <a:t>2-C</a:t>
          </a:r>
          <a:endParaRPr lang="ru-RU" b="1" dirty="0"/>
        </a:p>
      </dgm:t>
    </dgm:pt>
    <dgm:pt modelId="{A1496186-BC2F-4568-8316-FA5240EED284}" type="parTrans" cxnId="{98408265-DE5F-419F-A23C-9EDE01A1E514}">
      <dgm:prSet/>
      <dgm:spPr/>
      <dgm:t>
        <a:bodyPr/>
        <a:lstStyle/>
        <a:p>
          <a:endParaRPr lang="ru-RU"/>
        </a:p>
      </dgm:t>
    </dgm:pt>
    <dgm:pt modelId="{B640F864-2935-4245-99E0-CBCA0C54D036}" type="sibTrans" cxnId="{98408265-DE5F-419F-A23C-9EDE01A1E514}">
      <dgm:prSet/>
      <dgm:spPr/>
      <dgm:t>
        <a:bodyPr/>
        <a:lstStyle/>
        <a:p>
          <a:endParaRPr lang="ru-RU" dirty="0"/>
        </a:p>
      </dgm:t>
    </dgm:pt>
    <dgm:pt modelId="{6E46266C-8640-496E-AF55-36D62B64648D}">
      <dgm:prSet phldrT="[Текст]"/>
      <dgm:spPr/>
      <dgm:t>
        <a:bodyPr/>
        <a:lstStyle/>
        <a:p>
          <a:r>
            <a:rPr lang="az-Latn-AZ" b="1" dirty="0" smtClean="0"/>
            <a:t>3</a:t>
          </a:r>
          <a:r>
            <a:rPr lang="en-US" b="1" dirty="0" smtClean="0"/>
            <a:t>-</a:t>
          </a:r>
          <a:r>
            <a:rPr lang="az-Latn-AZ" b="1" dirty="0" smtClean="0"/>
            <a:t>C</a:t>
          </a:r>
          <a:endParaRPr lang="ru-RU" b="1" dirty="0"/>
        </a:p>
      </dgm:t>
    </dgm:pt>
    <dgm:pt modelId="{43A4D30D-AD48-4B11-90AE-F8EF4195A1E1}" type="parTrans" cxnId="{6E431939-E0F6-4EB0-9158-49D794290B0E}">
      <dgm:prSet/>
      <dgm:spPr/>
      <dgm:t>
        <a:bodyPr/>
        <a:lstStyle/>
        <a:p>
          <a:endParaRPr lang="ru-RU"/>
        </a:p>
      </dgm:t>
    </dgm:pt>
    <dgm:pt modelId="{AB04E1CB-B13C-484C-BA53-3F7E68B10AB6}" type="sibTrans" cxnId="{6E431939-E0F6-4EB0-9158-49D794290B0E}">
      <dgm:prSet/>
      <dgm:spPr/>
      <dgm:t>
        <a:bodyPr/>
        <a:lstStyle/>
        <a:p>
          <a:endParaRPr lang="ru-RU" dirty="0"/>
        </a:p>
      </dgm:t>
    </dgm:pt>
    <dgm:pt modelId="{DBE57D50-34F7-4107-97FD-71D4D80B881D}">
      <dgm:prSet phldrT="[Текст]"/>
      <dgm:spPr/>
      <dgm:t>
        <a:bodyPr/>
        <a:lstStyle/>
        <a:p>
          <a:r>
            <a:rPr lang="az-Latn-AZ" b="1" dirty="0" smtClean="0"/>
            <a:t>4-D</a:t>
          </a:r>
          <a:endParaRPr lang="ru-RU" b="1" dirty="0"/>
        </a:p>
      </dgm:t>
    </dgm:pt>
    <dgm:pt modelId="{1851B18B-D92E-42D2-ADBF-364BF1AB1A21}" type="parTrans" cxnId="{89648484-CA9C-419B-9AE2-28FF955F9740}">
      <dgm:prSet/>
      <dgm:spPr/>
      <dgm:t>
        <a:bodyPr/>
        <a:lstStyle/>
        <a:p>
          <a:endParaRPr lang="ru-RU"/>
        </a:p>
      </dgm:t>
    </dgm:pt>
    <dgm:pt modelId="{B1E8BFAF-EA62-4AAD-BAF0-D689A6DAEC0C}" type="sibTrans" cxnId="{89648484-CA9C-419B-9AE2-28FF955F9740}">
      <dgm:prSet/>
      <dgm:spPr/>
      <dgm:t>
        <a:bodyPr/>
        <a:lstStyle/>
        <a:p>
          <a:endParaRPr lang="ru-RU" dirty="0"/>
        </a:p>
      </dgm:t>
    </dgm:pt>
    <dgm:pt modelId="{97E887A0-3996-40EC-B9E0-F95C540F602D}" type="pres">
      <dgm:prSet presAssocID="{4FB6ADD4-9CA5-4C8E-ADD3-28C53EDAB45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A8D205-E91E-4FD2-BCF8-866C2211D5A8}" type="pres">
      <dgm:prSet presAssocID="{B45B009C-DFE6-4DA0-A22B-CD15C4F6B04C}" presName="centerShape" presStyleLbl="node0" presStyleIdx="0" presStyleCnt="1" custScaleX="122172" custLinFactNeighborX="-816" custLinFactNeighborY="-429"/>
      <dgm:spPr/>
      <dgm:t>
        <a:bodyPr/>
        <a:lstStyle/>
        <a:p>
          <a:endParaRPr lang="ru-RU"/>
        </a:p>
      </dgm:t>
    </dgm:pt>
    <dgm:pt modelId="{630EBD0C-B66C-43C0-BF50-7C2BB6DCEDCD}" type="pres">
      <dgm:prSet presAssocID="{557EBCF3-D092-4D8B-A501-6A94C55C6CD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B67254-1F78-4A08-9F00-CACBE243EC6E}" type="pres">
      <dgm:prSet presAssocID="{557EBCF3-D092-4D8B-A501-6A94C55C6CDC}" presName="dummy" presStyleCnt="0"/>
      <dgm:spPr/>
      <dgm:t>
        <a:bodyPr/>
        <a:lstStyle/>
        <a:p>
          <a:endParaRPr lang="ru-RU"/>
        </a:p>
      </dgm:t>
    </dgm:pt>
    <dgm:pt modelId="{E9A7B0FB-0757-40BD-A3AB-D416C722A624}" type="pres">
      <dgm:prSet presAssocID="{14DF37CC-E067-4198-BD3E-C87FF46787E4}" presName="sibTrans" presStyleLbl="sibTrans2D1" presStyleIdx="0" presStyleCnt="4" custLinFactNeighborX="12588" custLinFactNeighborY="-7440"/>
      <dgm:spPr/>
      <dgm:t>
        <a:bodyPr/>
        <a:lstStyle/>
        <a:p>
          <a:endParaRPr lang="ru-RU"/>
        </a:p>
      </dgm:t>
    </dgm:pt>
    <dgm:pt modelId="{4CC56C1C-8457-4AD5-A0DB-BECEDBE8FD79}" type="pres">
      <dgm:prSet presAssocID="{541B4C52-3869-46AD-A7BB-B9DB18F96D1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E6BD4-4B14-4688-ACC7-F6FDB3E698E7}" type="pres">
      <dgm:prSet presAssocID="{541B4C52-3869-46AD-A7BB-B9DB18F96D18}" presName="dummy" presStyleCnt="0"/>
      <dgm:spPr/>
      <dgm:t>
        <a:bodyPr/>
        <a:lstStyle/>
        <a:p>
          <a:endParaRPr lang="ru-RU"/>
        </a:p>
      </dgm:t>
    </dgm:pt>
    <dgm:pt modelId="{A6C1444F-9803-4B52-AC2E-86FBD2E6AFBA}" type="pres">
      <dgm:prSet presAssocID="{B640F864-2935-4245-99E0-CBCA0C54D036}" presName="sibTrans" presStyleLbl="sibTrans2D1" presStyleIdx="1" presStyleCnt="4" custLinFactNeighborX="12588" custLinFactNeighborY="7865"/>
      <dgm:spPr/>
      <dgm:t>
        <a:bodyPr/>
        <a:lstStyle/>
        <a:p>
          <a:endParaRPr lang="ru-RU"/>
        </a:p>
      </dgm:t>
    </dgm:pt>
    <dgm:pt modelId="{6B8CE176-6A3B-4B57-A12B-3939B5F01F4A}" type="pres">
      <dgm:prSet presAssocID="{6E46266C-8640-496E-AF55-36D62B64648D}" presName="node" presStyleLbl="node1" presStyleIdx="2" presStyleCnt="4" custRadScaleRad="100854" custRadScaleInc="233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D5ED2E-7EF4-4848-AB45-DFBE7CBB1E15}" type="pres">
      <dgm:prSet presAssocID="{6E46266C-8640-496E-AF55-36D62B64648D}" presName="dummy" presStyleCnt="0"/>
      <dgm:spPr/>
      <dgm:t>
        <a:bodyPr/>
        <a:lstStyle/>
        <a:p>
          <a:endParaRPr lang="ru-RU"/>
        </a:p>
      </dgm:t>
    </dgm:pt>
    <dgm:pt modelId="{7BC9F1B3-C4E2-4DED-962C-67F90876DA0A}" type="pres">
      <dgm:prSet presAssocID="{AB04E1CB-B13C-484C-BA53-3F7E68B10AB6}" presName="sibTrans" presStyleLbl="sibTrans2D1" presStyleIdx="2" presStyleCnt="4" custLinFactNeighborX="-6118" custLinFactNeighborY="6164"/>
      <dgm:spPr/>
      <dgm:t>
        <a:bodyPr/>
        <a:lstStyle/>
        <a:p>
          <a:endParaRPr lang="ru-RU"/>
        </a:p>
      </dgm:t>
    </dgm:pt>
    <dgm:pt modelId="{5A558ACF-0CAA-4F9E-8F4F-C2B78FAD018B}" type="pres">
      <dgm:prSet presAssocID="{DBE57D50-34F7-4107-97FD-71D4D80B881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64D202-7022-49E7-B02B-A4BDC7E04B40}" type="pres">
      <dgm:prSet presAssocID="{DBE57D50-34F7-4107-97FD-71D4D80B881D}" presName="dummy" presStyleCnt="0"/>
      <dgm:spPr/>
      <dgm:t>
        <a:bodyPr/>
        <a:lstStyle/>
        <a:p>
          <a:endParaRPr lang="ru-RU"/>
        </a:p>
      </dgm:t>
    </dgm:pt>
    <dgm:pt modelId="{F663BB00-2236-4124-ACBC-91A0986672D5}" type="pres">
      <dgm:prSet presAssocID="{B1E8BFAF-EA62-4AAD-BAF0-D689A6DAEC0C}" presName="sibTrans" presStyleLbl="sibTrans2D1" presStyleIdx="3" presStyleCnt="4" custLinFactNeighborX="-9519" custLinFactNeighborY="-7440"/>
      <dgm:spPr/>
      <dgm:t>
        <a:bodyPr/>
        <a:lstStyle/>
        <a:p>
          <a:endParaRPr lang="ru-RU"/>
        </a:p>
      </dgm:t>
    </dgm:pt>
  </dgm:ptLst>
  <dgm:cxnLst>
    <dgm:cxn modelId="{E3F4A57D-3753-498E-9D41-4EDEE7C3B8E1}" srcId="{4FB6ADD4-9CA5-4C8E-ADD3-28C53EDAB450}" destId="{B45B009C-DFE6-4DA0-A22B-CD15C4F6B04C}" srcOrd="0" destOrd="0" parTransId="{38A12DAC-8CD9-4D6B-9932-2058EF1C7E3B}" sibTransId="{92D896B7-16FD-4697-BDDA-86169A0B2F42}"/>
    <dgm:cxn modelId="{BB1C3EBE-DFF2-44FB-B438-85C03BD53D2B}" type="presOf" srcId="{B45B009C-DFE6-4DA0-A22B-CD15C4F6B04C}" destId="{D5A8D205-E91E-4FD2-BCF8-866C2211D5A8}" srcOrd="0" destOrd="0" presId="urn:microsoft.com/office/officeart/2005/8/layout/radial6"/>
    <dgm:cxn modelId="{2F9904BE-52D0-4C09-A61F-18138C9B5A33}" type="presOf" srcId="{4FB6ADD4-9CA5-4C8E-ADD3-28C53EDAB450}" destId="{97E887A0-3996-40EC-B9E0-F95C540F602D}" srcOrd="0" destOrd="0" presId="urn:microsoft.com/office/officeart/2005/8/layout/radial6"/>
    <dgm:cxn modelId="{13A9C236-956D-490E-9614-3BEA1BB25A32}" type="presOf" srcId="{6E46266C-8640-496E-AF55-36D62B64648D}" destId="{6B8CE176-6A3B-4B57-A12B-3939B5F01F4A}" srcOrd="0" destOrd="0" presId="urn:microsoft.com/office/officeart/2005/8/layout/radial6"/>
    <dgm:cxn modelId="{44EA8FA9-349D-419C-B4E8-DC0CECD1F4E9}" srcId="{B45B009C-DFE6-4DA0-A22B-CD15C4F6B04C}" destId="{557EBCF3-D092-4D8B-A501-6A94C55C6CDC}" srcOrd="0" destOrd="0" parTransId="{566F88DE-9464-4B66-97F7-E9C8FDEC050C}" sibTransId="{14DF37CC-E067-4198-BD3E-C87FF46787E4}"/>
    <dgm:cxn modelId="{CEFDFB1C-7925-4AC1-BD23-3C69CADF265B}" type="presOf" srcId="{B640F864-2935-4245-99E0-CBCA0C54D036}" destId="{A6C1444F-9803-4B52-AC2E-86FBD2E6AFBA}" srcOrd="0" destOrd="0" presId="urn:microsoft.com/office/officeart/2005/8/layout/radial6"/>
    <dgm:cxn modelId="{98408265-DE5F-419F-A23C-9EDE01A1E514}" srcId="{B45B009C-DFE6-4DA0-A22B-CD15C4F6B04C}" destId="{541B4C52-3869-46AD-A7BB-B9DB18F96D18}" srcOrd="1" destOrd="0" parTransId="{A1496186-BC2F-4568-8316-FA5240EED284}" sibTransId="{B640F864-2935-4245-99E0-CBCA0C54D036}"/>
    <dgm:cxn modelId="{CDBB2284-44D9-47B4-BD6B-423580022106}" type="presOf" srcId="{541B4C52-3869-46AD-A7BB-B9DB18F96D18}" destId="{4CC56C1C-8457-4AD5-A0DB-BECEDBE8FD79}" srcOrd="0" destOrd="0" presId="urn:microsoft.com/office/officeart/2005/8/layout/radial6"/>
    <dgm:cxn modelId="{D094BC95-A485-4E0F-B538-4D2FEB5C2E83}" type="presOf" srcId="{AB04E1CB-B13C-484C-BA53-3F7E68B10AB6}" destId="{7BC9F1B3-C4E2-4DED-962C-67F90876DA0A}" srcOrd="0" destOrd="0" presId="urn:microsoft.com/office/officeart/2005/8/layout/radial6"/>
    <dgm:cxn modelId="{A4896523-97FB-4C81-8823-553F671A17C9}" type="presOf" srcId="{557EBCF3-D092-4D8B-A501-6A94C55C6CDC}" destId="{630EBD0C-B66C-43C0-BF50-7C2BB6DCEDCD}" srcOrd="0" destOrd="0" presId="urn:microsoft.com/office/officeart/2005/8/layout/radial6"/>
    <dgm:cxn modelId="{89648484-CA9C-419B-9AE2-28FF955F9740}" srcId="{B45B009C-DFE6-4DA0-A22B-CD15C4F6B04C}" destId="{DBE57D50-34F7-4107-97FD-71D4D80B881D}" srcOrd="3" destOrd="0" parTransId="{1851B18B-D92E-42D2-ADBF-364BF1AB1A21}" sibTransId="{B1E8BFAF-EA62-4AAD-BAF0-D689A6DAEC0C}"/>
    <dgm:cxn modelId="{9C9D40DD-EDEF-45E4-B5E9-4D1CD23428A5}" type="presOf" srcId="{14DF37CC-E067-4198-BD3E-C87FF46787E4}" destId="{E9A7B0FB-0757-40BD-A3AB-D416C722A624}" srcOrd="0" destOrd="0" presId="urn:microsoft.com/office/officeart/2005/8/layout/radial6"/>
    <dgm:cxn modelId="{6E431939-E0F6-4EB0-9158-49D794290B0E}" srcId="{B45B009C-DFE6-4DA0-A22B-CD15C4F6B04C}" destId="{6E46266C-8640-496E-AF55-36D62B64648D}" srcOrd="2" destOrd="0" parTransId="{43A4D30D-AD48-4B11-90AE-F8EF4195A1E1}" sibTransId="{AB04E1CB-B13C-484C-BA53-3F7E68B10AB6}"/>
    <dgm:cxn modelId="{38237A79-E29A-4B1E-8DE5-F49BBB5690A1}" type="presOf" srcId="{B1E8BFAF-EA62-4AAD-BAF0-D689A6DAEC0C}" destId="{F663BB00-2236-4124-ACBC-91A0986672D5}" srcOrd="0" destOrd="0" presId="urn:microsoft.com/office/officeart/2005/8/layout/radial6"/>
    <dgm:cxn modelId="{801BE840-4C14-4B4C-A17C-9BD52B651373}" type="presOf" srcId="{DBE57D50-34F7-4107-97FD-71D4D80B881D}" destId="{5A558ACF-0CAA-4F9E-8F4F-C2B78FAD018B}" srcOrd="0" destOrd="0" presId="urn:microsoft.com/office/officeart/2005/8/layout/radial6"/>
    <dgm:cxn modelId="{5FAAC1DD-F618-42E7-9E98-BAE0C264A851}" type="presParOf" srcId="{97E887A0-3996-40EC-B9E0-F95C540F602D}" destId="{D5A8D205-E91E-4FD2-BCF8-866C2211D5A8}" srcOrd="0" destOrd="0" presId="urn:microsoft.com/office/officeart/2005/8/layout/radial6"/>
    <dgm:cxn modelId="{EA03DC93-CFF7-4F92-87C7-AC9B8B2FB53A}" type="presParOf" srcId="{97E887A0-3996-40EC-B9E0-F95C540F602D}" destId="{630EBD0C-B66C-43C0-BF50-7C2BB6DCEDCD}" srcOrd="1" destOrd="0" presId="urn:microsoft.com/office/officeart/2005/8/layout/radial6"/>
    <dgm:cxn modelId="{246CD8FC-5401-4655-8D94-EC45476DAAF5}" type="presParOf" srcId="{97E887A0-3996-40EC-B9E0-F95C540F602D}" destId="{13B67254-1F78-4A08-9F00-CACBE243EC6E}" srcOrd="2" destOrd="0" presId="urn:microsoft.com/office/officeart/2005/8/layout/radial6"/>
    <dgm:cxn modelId="{8665E0CE-51AE-4005-A62E-B72F33EA631D}" type="presParOf" srcId="{97E887A0-3996-40EC-B9E0-F95C540F602D}" destId="{E9A7B0FB-0757-40BD-A3AB-D416C722A624}" srcOrd="3" destOrd="0" presId="urn:microsoft.com/office/officeart/2005/8/layout/radial6"/>
    <dgm:cxn modelId="{3B311774-A86B-4D32-B717-C34ED1F19CBD}" type="presParOf" srcId="{97E887A0-3996-40EC-B9E0-F95C540F602D}" destId="{4CC56C1C-8457-4AD5-A0DB-BECEDBE8FD79}" srcOrd="4" destOrd="0" presId="urn:microsoft.com/office/officeart/2005/8/layout/radial6"/>
    <dgm:cxn modelId="{0F4A9B22-9447-4C0C-9F5A-9B7D34E759B6}" type="presParOf" srcId="{97E887A0-3996-40EC-B9E0-F95C540F602D}" destId="{D05E6BD4-4B14-4688-ACC7-F6FDB3E698E7}" srcOrd="5" destOrd="0" presId="urn:microsoft.com/office/officeart/2005/8/layout/radial6"/>
    <dgm:cxn modelId="{A27D3057-6C9D-4832-8A53-1E63037D8946}" type="presParOf" srcId="{97E887A0-3996-40EC-B9E0-F95C540F602D}" destId="{A6C1444F-9803-4B52-AC2E-86FBD2E6AFBA}" srcOrd="6" destOrd="0" presId="urn:microsoft.com/office/officeart/2005/8/layout/radial6"/>
    <dgm:cxn modelId="{CA47EADC-87A6-49DF-A0E0-2D93977A1737}" type="presParOf" srcId="{97E887A0-3996-40EC-B9E0-F95C540F602D}" destId="{6B8CE176-6A3B-4B57-A12B-3939B5F01F4A}" srcOrd="7" destOrd="0" presId="urn:microsoft.com/office/officeart/2005/8/layout/radial6"/>
    <dgm:cxn modelId="{9ECAD1A5-2144-4C64-B03D-2F17758612F2}" type="presParOf" srcId="{97E887A0-3996-40EC-B9E0-F95C540F602D}" destId="{6AD5ED2E-7EF4-4848-AB45-DFBE7CBB1E15}" srcOrd="8" destOrd="0" presId="urn:microsoft.com/office/officeart/2005/8/layout/radial6"/>
    <dgm:cxn modelId="{E5D5AEC7-5DAE-45E7-A790-D3EFE4878D94}" type="presParOf" srcId="{97E887A0-3996-40EC-B9E0-F95C540F602D}" destId="{7BC9F1B3-C4E2-4DED-962C-67F90876DA0A}" srcOrd="9" destOrd="0" presId="urn:microsoft.com/office/officeart/2005/8/layout/radial6"/>
    <dgm:cxn modelId="{065EF9E9-3E70-4A60-93C6-20F5FD28087C}" type="presParOf" srcId="{97E887A0-3996-40EC-B9E0-F95C540F602D}" destId="{5A558ACF-0CAA-4F9E-8F4F-C2B78FAD018B}" srcOrd="10" destOrd="0" presId="urn:microsoft.com/office/officeart/2005/8/layout/radial6"/>
    <dgm:cxn modelId="{90D3EA3D-80EF-483C-AB41-E3C7F1EC6BBE}" type="presParOf" srcId="{97E887A0-3996-40EC-B9E0-F95C540F602D}" destId="{A164D202-7022-49E7-B02B-A4BDC7E04B40}" srcOrd="11" destOrd="0" presId="urn:microsoft.com/office/officeart/2005/8/layout/radial6"/>
    <dgm:cxn modelId="{C3F01389-BB65-4729-BA84-322AAD9D3B1A}" type="presParOf" srcId="{97E887A0-3996-40EC-B9E0-F95C540F602D}" destId="{F663BB00-2236-4124-ACBC-91A0986672D5}" srcOrd="12" destOrd="0" presId="urn:microsoft.com/office/officeart/2005/8/layout/radial6"/>
  </dgm:cxnLst>
  <dgm:bg>
    <a:gradFill flip="none" rotWithShape="1">
      <a:gsLst>
        <a:gs pos="0">
          <a:srgbClr val="00B050">
            <a:tint val="66000"/>
            <a:satMod val="160000"/>
          </a:srgbClr>
        </a:gs>
        <a:gs pos="50000">
          <a:srgbClr val="00B050">
            <a:tint val="44500"/>
            <a:satMod val="160000"/>
          </a:srgbClr>
        </a:gs>
        <a:gs pos="100000">
          <a:srgbClr val="00B050">
            <a:tint val="23500"/>
            <a:satMod val="160000"/>
          </a:srgbClr>
        </a:gs>
      </a:gsLst>
      <a:lin ang="16200000" scaled="1"/>
      <a:tileRect/>
    </a:gradFill>
    <a:effectLst>
      <a:glow rad="228600">
        <a:schemeClr val="accent2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663BB00-2236-4124-ACBC-91A0986672D5}">
      <dsp:nvSpPr>
        <dsp:cNvPr id="0" name=""/>
        <dsp:cNvSpPr/>
      </dsp:nvSpPr>
      <dsp:spPr>
        <a:xfrm>
          <a:off x="2071652" y="317489"/>
          <a:ext cx="4200923" cy="4200923"/>
        </a:xfrm>
        <a:prstGeom prst="blockArc">
          <a:avLst>
            <a:gd name="adj1" fmla="val 10800000"/>
            <a:gd name="adj2" fmla="val 16200000"/>
            <a:gd name="adj3" fmla="val 4639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C9F1B3-C4E2-4DED-962C-67F90876DA0A}">
      <dsp:nvSpPr>
        <dsp:cNvPr id="0" name=""/>
        <dsp:cNvSpPr/>
      </dsp:nvSpPr>
      <dsp:spPr>
        <a:xfrm>
          <a:off x="2214449" y="906623"/>
          <a:ext cx="4200923" cy="4200923"/>
        </a:xfrm>
        <a:prstGeom prst="blockArc">
          <a:avLst>
            <a:gd name="adj1" fmla="val 5823253"/>
            <a:gd name="adj2" fmla="val 10829558"/>
            <a:gd name="adj3" fmla="val 4639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C1444F-9803-4B52-AC2E-86FBD2E6AFBA}">
      <dsp:nvSpPr>
        <dsp:cNvPr id="0" name=""/>
        <dsp:cNvSpPr/>
      </dsp:nvSpPr>
      <dsp:spPr>
        <a:xfrm>
          <a:off x="3000426" y="978100"/>
          <a:ext cx="4200923" cy="4200923"/>
        </a:xfrm>
        <a:prstGeom prst="blockArc">
          <a:avLst>
            <a:gd name="adj1" fmla="val 21570411"/>
            <a:gd name="adj2" fmla="val 5823509"/>
            <a:gd name="adj3" fmla="val 4639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A7B0FB-0757-40BD-A3AB-D416C722A624}">
      <dsp:nvSpPr>
        <dsp:cNvPr id="0" name=""/>
        <dsp:cNvSpPr/>
      </dsp:nvSpPr>
      <dsp:spPr>
        <a:xfrm>
          <a:off x="3000350" y="317489"/>
          <a:ext cx="4200923" cy="4200923"/>
        </a:xfrm>
        <a:prstGeom prst="blockArc">
          <a:avLst>
            <a:gd name="adj1" fmla="val 16200000"/>
            <a:gd name="adj2" fmla="val 0"/>
            <a:gd name="adj3" fmla="val 463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A8D205-E91E-4FD2-BCF8-866C2211D5A8}">
      <dsp:nvSpPr>
        <dsp:cNvPr id="0" name=""/>
        <dsp:cNvSpPr/>
      </dsp:nvSpPr>
      <dsp:spPr>
        <a:xfrm>
          <a:off x="3357553" y="1746257"/>
          <a:ext cx="2361923" cy="193327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  <a:sp3d extrusionH="28000" prstMaterial="matte"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2800" b="1" kern="1200" dirty="0" smtClean="0"/>
            <a:t> DÜZGÜN   CAVAB</a:t>
          </a:r>
          <a:endParaRPr lang="ru-RU" sz="2800" b="1" kern="1200" dirty="0"/>
        </a:p>
      </dsp:txBody>
      <dsp:txXfrm>
        <a:off x="3357553" y="1746257"/>
        <a:ext cx="2361923" cy="1933277"/>
      </dsp:txXfrm>
    </dsp:sp>
    <dsp:sp modelId="{630EBD0C-B66C-43C0-BF50-7C2BB6DCEDCD}">
      <dsp:nvSpPr>
        <dsp:cNvPr id="0" name=""/>
        <dsp:cNvSpPr/>
      </dsp:nvSpPr>
      <dsp:spPr>
        <a:xfrm>
          <a:off x="3895352" y="2109"/>
          <a:ext cx="1353294" cy="135329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  <a:sp3d extrusionH="28000" prstMaterial="matte"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4200" b="1" kern="1200" dirty="0" smtClean="0"/>
            <a:t>1-E</a:t>
          </a:r>
          <a:endParaRPr lang="ru-RU" sz="4200" b="1" kern="1200" dirty="0"/>
        </a:p>
      </dsp:txBody>
      <dsp:txXfrm>
        <a:off x="3895352" y="2109"/>
        <a:ext cx="1353294" cy="1353294"/>
      </dsp:txXfrm>
    </dsp:sp>
    <dsp:sp modelId="{4CC56C1C-8457-4AD5-A0DB-BECEDBE8FD79}">
      <dsp:nvSpPr>
        <dsp:cNvPr id="0" name=""/>
        <dsp:cNvSpPr/>
      </dsp:nvSpPr>
      <dsp:spPr>
        <a:xfrm>
          <a:off x="5947096" y="2053852"/>
          <a:ext cx="1353294" cy="1353294"/>
        </a:xfrm>
        <a:prstGeom prst="ellips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  <a:sp3d extrusionH="28000" prstMaterial="matte"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4200" b="1" kern="1200" dirty="0" smtClean="0"/>
            <a:t>2-C</a:t>
          </a:r>
          <a:endParaRPr lang="ru-RU" sz="4200" b="1" kern="1200" dirty="0"/>
        </a:p>
      </dsp:txBody>
      <dsp:txXfrm>
        <a:off x="5947096" y="2053852"/>
        <a:ext cx="1353294" cy="1353294"/>
      </dsp:txXfrm>
    </dsp:sp>
    <dsp:sp modelId="{6B8CE176-6A3B-4B57-A12B-3939B5F01F4A}">
      <dsp:nvSpPr>
        <dsp:cNvPr id="0" name=""/>
        <dsp:cNvSpPr/>
      </dsp:nvSpPr>
      <dsp:spPr>
        <a:xfrm>
          <a:off x="3643305" y="4107705"/>
          <a:ext cx="1353294" cy="1353294"/>
        </a:xfrm>
        <a:prstGeom prst="ellips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  <a:sp3d extrusionH="28000" prstMaterial="matte"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4200" b="1" kern="1200" dirty="0" smtClean="0"/>
            <a:t>3</a:t>
          </a:r>
          <a:r>
            <a:rPr lang="en-US" sz="4200" b="1" kern="1200" dirty="0" smtClean="0"/>
            <a:t>-</a:t>
          </a:r>
          <a:r>
            <a:rPr lang="az-Latn-AZ" sz="4200" b="1" kern="1200" dirty="0" smtClean="0"/>
            <a:t>C</a:t>
          </a:r>
          <a:endParaRPr lang="ru-RU" sz="4200" b="1" kern="1200" dirty="0"/>
        </a:p>
      </dsp:txBody>
      <dsp:txXfrm>
        <a:off x="3643305" y="4107705"/>
        <a:ext cx="1353294" cy="1353294"/>
      </dsp:txXfrm>
    </dsp:sp>
    <dsp:sp modelId="{5A558ACF-0CAA-4F9E-8F4F-C2B78FAD018B}">
      <dsp:nvSpPr>
        <dsp:cNvPr id="0" name=""/>
        <dsp:cNvSpPr/>
      </dsp:nvSpPr>
      <dsp:spPr>
        <a:xfrm>
          <a:off x="1843609" y="2053852"/>
          <a:ext cx="1353294" cy="1353294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  <a:sp3d extrusionH="28000" prstMaterial="matte"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Latn-AZ" sz="4200" b="1" kern="1200" dirty="0" smtClean="0"/>
            <a:t>4-D</a:t>
          </a:r>
          <a:endParaRPr lang="ru-RU" sz="4200" b="1" kern="1200" dirty="0"/>
        </a:p>
      </dsp:txBody>
      <dsp:txXfrm>
        <a:off x="1843609" y="2053852"/>
        <a:ext cx="1353294" cy="13532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1CFE1-0875-4355-97FB-61BE16AE0B5C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18F19-3CD2-466F-8498-DDC330A2CB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E0060A-A179-4175-BB61-9D402DD6D495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89B640-92A7-44D8-A187-0CC7326643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89B640-92A7-44D8-A187-0CC7326643C3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FA6C8-945A-409D-893F-C435AB0A3304}" type="datetimeFigureOut">
              <a:rPr lang="ru-RU" smtClean="0"/>
              <a:pPr/>
              <a:t>23.09.2011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20FA3-4FDE-457E-B858-F108BA7A79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757758"/>
          </a:xfrm>
          <a:solidFill>
            <a:srgbClr val="FFFFCC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  <a:scene3d>
            <a:camera prst="perspectiveAbove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prstTxWarp prst="textPlain">
              <a:avLst/>
            </a:prstTxWarp>
            <a:normAutofit/>
          </a:bodyPr>
          <a:lstStyle/>
          <a:p>
            <a:pPr>
              <a:buNone/>
            </a:pPr>
            <a:r>
              <a:rPr lang="az-Latn-AZ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Şəhər:                        Bakı</a:t>
            </a:r>
          </a:p>
          <a:p>
            <a:pPr>
              <a:buNone/>
            </a:pPr>
            <a:r>
              <a:rPr lang="az-Latn-AZ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Məktəb:                    264 saylı məktəb-lisey</a:t>
            </a:r>
          </a:p>
          <a:p>
            <a:pPr>
              <a:buNone/>
            </a:pPr>
            <a:r>
              <a:rPr lang="az-Latn-AZ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Sinif:                            6 </a:t>
            </a:r>
          </a:p>
          <a:p>
            <a:pPr>
              <a:buNone/>
            </a:pPr>
            <a:r>
              <a:rPr lang="az-Latn-AZ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Fənn:                           Azərbaycan    dili</a:t>
            </a:r>
          </a:p>
          <a:p>
            <a:pPr>
              <a:buNone/>
            </a:pPr>
            <a:r>
              <a:rPr lang="az-Latn-AZ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Müəllif:                       Mehdizadə İlahə</a:t>
            </a:r>
            <a:endParaRPr lang="en-US" sz="3600" b="1" i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>
              <a:buNone/>
            </a:pPr>
            <a:r>
              <a:rPr lang="en-US" sz="3600" b="1" i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Tarix</a:t>
            </a:r>
            <a:r>
              <a:rPr lang="az-Latn-AZ" sz="36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:                           22-09-2011</a:t>
            </a:r>
            <a:endParaRPr lang="ru-RU" sz="36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7286644" y="0"/>
            <a:ext cx="1857356" cy="21431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" name="Рисунок 9" descr="sinif-rakam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77637" y="-357214"/>
            <a:ext cx="3166363" cy="2825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Say b</a:t>
            </a:r>
            <a:r>
              <a:rPr lang="az-Latn-AZ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əhsinə aid biliklərin möhkəmlənməsi.</a:t>
            </a:r>
            <a:endParaRPr lang="ru-RU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2" name="Содержимое 11" descr="luciano-sebastian-de-mont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928802"/>
            <a:ext cx="2084754" cy="3185326"/>
          </a:xfrm>
          <a:prstGeom prst="ribbon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</p:pic>
      <p:pic>
        <p:nvPicPr>
          <p:cNvPr id="14" name="Содержимое 13" descr="1266174778_BakuNights.Net_6a00d834515c6d69e200e5504402928834-640wi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571868" y="2071678"/>
            <a:ext cx="4948244" cy="3914775"/>
          </a:xfrm>
          <a:prstGeom prst="verticalScroll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az-Latn-AZ" sz="5400" b="1" i="1" dirty="0" smtClean="0">
                <a:solidFill>
                  <a:schemeClr val="bg1"/>
                </a:solidFill>
              </a:rPr>
              <a:t> Say bəhsinə aid suallar</a:t>
            </a:r>
            <a:endParaRPr lang="ru-RU" sz="5400" b="1" i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solidFill>
            <a:schemeClr val="accent3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az-Latn-AZ" sz="3600" b="1" i="1" dirty="0" smtClean="0">
                <a:solidFill>
                  <a:srgbClr val="FFFF00"/>
                </a:solidFill>
              </a:rPr>
              <a:t>Say nədir ?</a:t>
            </a:r>
          </a:p>
          <a:p>
            <a:pPr marL="514350" indent="-514350">
              <a:buAutoNum type="arabicPeriod"/>
            </a:pPr>
            <a:r>
              <a:rPr lang="az-Latn-AZ" sz="3600" b="1" i="1" dirty="0" smtClean="0">
                <a:solidFill>
                  <a:srgbClr val="FFFF00"/>
                </a:solidFill>
              </a:rPr>
              <a:t>Sayın mənaca növləri hansılardır?</a:t>
            </a:r>
          </a:p>
          <a:p>
            <a:pPr marL="514350" indent="-514350">
              <a:buAutoNum type="arabicPeriod"/>
            </a:pPr>
            <a:r>
              <a:rPr lang="az-Latn-AZ" sz="3600" b="1" i="1" dirty="0" smtClean="0">
                <a:solidFill>
                  <a:srgbClr val="FFFF00"/>
                </a:solidFill>
              </a:rPr>
              <a:t>Miqdar sayının növləri hansılardır?</a:t>
            </a:r>
          </a:p>
          <a:p>
            <a:pPr marL="514350" indent="-514350">
              <a:buAutoNum type="arabicPeriod"/>
            </a:pPr>
            <a:r>
              <a:rPr lang="az-Latn-AZ" sz="3600" b="1" i="1" dirty="0" smtClean="0">
                <a:solidFill>
                  <a:srgbClr val="FFFF00"/>
                </a:solidFill>
              </a:rPr>
              <a:t>Sıra sayları haqqında məlumat  verin.</a:t>
            </a:r>
          </a:p>
          <a:p>
            <a:pPr marL="514350" indent="-514350">
              <a:buAutoNum type="arabicPeriod"/>
            </a:pPr>
            <a:endParaRPr lang="az-Latn-AZ" sz="3600" b="1" i="1" dirty="0" smtClean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endParaRPr lang="az-Latn-AZ" dirty="0" smtClean="0"/>
          </a:p>
          <a:p>
            <a:pPr marL="514350" indent="-514350">
              <a:buAutoNum type="arabicPeriod"/>
            </a:pPr>
            <a:endParaRPr lang="az-Latn-AZ" dirty="0" smtClean="0"/>
          </a:p>
          <a:p>
            <a:pPr marL="514350" indent="-514350">
              <a:buAutoNum type="arabicPeriod"/>
            </a:pPr>
            <a:endParaRPr lang="az-Latn-AZ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5" name="Содержимое 4" descr="1308129892_ssss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29190" y="2285992"/>
            <a:ext cx="3495701" cy="3643338"/>
          </a:xfrm>
          <a:solidFill>
            <a:schemeClr val="accent6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z-Latn-AZ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az-Latn-AZ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az-Latn-AZ" sz="8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Test  nümunəsi</a:t>
            </a:r>
            <a:r>
              <a:rPr lang="az-Latn-AZ" sz="8000" dirty="0" smtClean="0"/>
              <a:t/>
            </a:r>
            <a:br>
              <a:rPr lang="az-Latn-AZ" sz="8000" dirty="0" smtClean="0"/>
            </a:br>
            <a:r>
              <a:rPr lang="az-Latn-AZ" b="1" i="1" dirty="0" smtClean="0">
                <a:solidFill>
                  <a:schemeClr val="tx1"/>
                </a:solidFill>
              </a:rPr>
              <a:t>                         </a:t>
            </a:r>
            <a:r>
              <a:rPr lang="az-Latn-AZ" b="1" i="1" dirty="0" smtClean="0">
                <a:solidFill>
                  <a:srgbClr val="FFC000"/>
                </a:solidFill>
              </a:rPr>
              <a:t>                      </a:t>
            </a:r>
            <a:endParaRPr lang="ru-RU" b="1" i="1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5043510"/>
          </a:xfrm>
          <a:solidFill>
            <a:schemeClr val="tx2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>
            <a:normAutofit fontScale="25000" lnSpcReduction="20000"/>
          </a:bodyPr>
          <a:lstStyle/>
          <a:p>
            <a:pPr marL="514350" indent="-514350">
              <a:buNone/>
            </a:pPr>
            <a:r>
              <a:rPr lang="az-Latn-AZ" sz="11200" b="1" i="1" dirty="0" smtClean="0">
                <a:solidFill>
                  <a:srgbClr val="FF0000"/>
                </a:solidFill>
              </a:rPr>
              <a:t>1.</a:t>
            </a:r>
            <a:r>
              <a:rPr lang="az-Latn-AZ" sz="11200" b="1" i="1" dirty="0" smtClean="0"/>
              <a:t> </a:t>
            </a:r>
            <a:r>
              <a:rPr lang="az-Latn-AZ" sz="11200" b="1" i="1" dirty="0" smtClean="0">
                <a:solidFill>
                  <a:srgbClr val="FF0000"/>
                </a:solidFill>
              </a:rPr>
              <a:t>Müəyyən miqdar sayını </a:t>
            </a:r>
          </a:p>
          <a:p>
            <a:pPr marL="514350" indent="-514350">
              <a:buNone/>
            </a:pPr>
            <a:r>
              <a:rPr lang="az-Latn-AZ" sz="11200" b="1" i="1" dirty="0" smtClean="0">
                <a:solidFill>
                  <a:srgbClr val="FF0000"/>
                </a:solidFill>
              </a:rPr>
              <a:t> göstərin.                               </a:t>
            </a:r>
          </a:p>
          <a:p>
            <a:pPr marL="514350" indent="-514350">
              <a:buNone/>
            </a:pPr>
            <a:r>
              <a:rPr lang="az-Latn-AZ" sz="11200" b="1" i="1" dirty="0" smtClean="0"/>
              <a:t>a)On                    c) xeyli</a:t>
            </a:r>
          </a:p>
          <a:p>
            <a:pPr marL="514350" indent="-514350">
              <a:buNone/>
            </a:pPr>
            <a:r>
              <a:rPr lang="az-Latn-AZ" sz="11200" b="1" i="1" dirty="0" smtClean="0"/>
              <a:t>b) yüzlərlə          d) az</a:t>
            </a:r>
          </a:p>
          <a:p>
            <a:pPr marL="514350" indent="-514350">
              <a:buNone/>
            </a:pPr>
            <a:r>
              <a:rPr lang="az-Latn-AZ" sz="11200" b="1" i="1" dirty="0" smtClean="0">
                <a:solidFill>
                  <a:srgbClr val="FF0000"/>
                </a:solidFill>
              </a:rPr>
              <a:t>2.</a:t>
            </a:r>
            <a:r>
              <a:rPr lang="az-Latn-AZ" sz="11200" b="1" i="1" dirty="0" smtClean="0"/>
              <a:t> </a:t>
            </a:r>
            <a:r>
              <a:rPr lang="az-Latn-AZ" sz="11200" b="1" i="1" dirty="0" smtClean="0">
                <a:solidFill>
                  <a:srgbClr val="FF0000"/>
                </a:solidFill>
              </a:rPr>
              <a:t>Sayn isimlə ortaq olan </a:t>
            </a:r>
          </a:p>
          <a:p>
            <a:pPr marL="514350" indent="-514350">
              <a:buNone/>
            </a:pPr>
            <a:r>
              <a:rPr lang="az-Latn-AZ" sz="11200" b="1" i="1" dirty="0" smtClean="0">
                <a:solidFill>
                  <a:srgbClr val="FF0000"/>
                </a:solidFill>
              </a:rPr>
              <a:t>  əlamətini seçın.</a:t>
            </a:r>
          </a:p>
          <a:p>
            <a:pPr marL="514350" indent="-514350">
              <a:buAutoNum type="arabicPeriod"/>
            </a:pPr>
            <a:r>
              <a:rPr lang="az-Latn-AZ" sz="11200" b="1" i="1" dirty="0" smtClean="0"/>
              <a:t>Əşya ilə bağlı olması</a:t>
            </a:r>
          </a:p>
          <a:p>
            <a:pPr marL="514350" indent="-514350">
              <a:buAutoNum type="arabicPeriod"/>
            </a:pPr>
            <a:r>
              <a:rPr lang="az-Latn-AZ" sz="11200" b="1" i="1" dirty="0" smtClean="0"/>
              <a:t>Sualı</a:t>
            </a:r>
          </a:p>
          <a:p>
            <a:pPr marL="514350" indent="-514350">
              <a:buAutoNum type="arabicPeriod"/>
            </a:pPr>
            <a:r>
              <a:rPr lang="az-Latn-AZ" sz="11200" b="1" i="1" dirty="0" smtClean="0"/>
              <a:t>Eyni cümlə üzvü olması</a:t>
            </a:r>
          </a:p>
          <a:p>
            <a:pPr marL="514350" indent="-514350">
              <a:buAutoNum type="arabicPeriod"/>
            </a:pPr>
            <a:r>
              <a:rPr lang="az-Latn-AZ" sz="11200" b="1" i="1" dirty="0" smtClean="0"/>
              <a:t>Əsas nitq hissəsi olması</a:t>
            </a:r>
          </a:p>
          <a:p>
            <a:pPr marL="514350" indent="-514350">
              <a:buNone/>
            </a:pPr>
            <a:r>
              <a:rPr lang="az-Latn-AZ" sz="11200" b="1" i="1" dirty="0" smtClean="0"/>
              <a:t>a) 3,4   b) 2,3   c) 1,4  d)1,3</a:t>
            </a:r>
          </a:p>
          <a:p>
            <a:pPr marL="514350" indent="-514350">
              <a:buNone/>
            </a:pPr>
            <a:endParaRPr lang="az-Latn-AZ" sz="11200" dirty="0" smtClean="0"/>
          </a:p>
          <a:p>
            <a:pPr marL="514350" indent="-514350">
              <a:buNone/>
            </a:pPr>
            <a:r>
              <a:rPr lang="az-Latn-AZ" sz="11200" dirty="0" smtClean="0"/>
              <a:t>      </a:t>
            </a:r>
          </a:p>
          <a:p>
            <a:pPr marL="514350" indent="-514350">
              <a:buNone/>
            </a:pPr>
            <a:endParaRPr lang="az-Latn-AZ" dirty="0" smtClean="0"/>
          </a:p>
          <a:p>
            <a:pPr marL="514350" indent="-514350">
              <a:buNone/>
            </a:pPr>
            <a:r>
              <a:rPr lang="az-Latn-AZ" dirty="0" smtClean="0"/>
              <a:t> </a:t>
            </a:r>
            <a:endParaRPr lang="ru-RU" dirty="0"/>
          </a:p>
        </p:txBody>
      </p:sp>
      <p:pic>
        <p:nvPicPr>
          <p:cNvPr id="5" name="Содержимое 4" descr="image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1500175"/>
            <a:ext cx="4500562" cy="3500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 spd="slow" advTm="40000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z-Latn-AZ" sz="6000" b="1" i="1" dirty="0" smtClean="0"/>
              <a:t>Doğru cavab</a:t>
            </a:r>
            <a:endParaRPr lang="ru-RU" sz="60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</a:t>
            </a:r>
          </a:p>
          <a:p>
            <a:pPr>
              <a:buNone/>
            </a:pPr>
            <a:r>
              <a:rPr lang="en-US" sz="4800" b="1" i="1" dirty="0" smtClean="0"/>
              <a:t>     </a:t>
            </a:r>
            <a:r>
              <a:rPr lang="az-Latn-AZ" sz="8800" b="1" i="1" dirty="0" smtClean="0"/>
              <a:t>1 - A</a:t>
            </a:r>
          </a:p>
          <a:p>
            <a:pPr>
              <a:buNone/>
            </a:pPr>
            <a:r>
              <a:rPr lang="en-US" sz="8800" dirty="0" smtClean="0"/>
              <a:t>   </a:t>
            </a:r>
            <a:r>
              <a:rPr lang="az-Latn-AZ" sz="8800" b="1" i="1" dirty="0" smtClean="0"/>
              <a:t>2 - C</a:t>
            </a:r>
            <a:endParaRPr lang="ru-RU" sz="8800" b="1" i="1" dirty="0"/>
          </a:p>
        </p:txBody>
      </p:sp>
      <p:pic>
        <p:nvPicPr>
          <p:cNvPr id="7" name="Содержимое 6" descr="143-300x290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238750" y="2482056"/>
            <a:ext cx="2857500" cy="2762250"/>
          </a:xfrm>
          <a:ln>
            <a:solidFill>
              <a:schemeClr val="bg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OffAxis1Right"/>
            <a:lightRig rig="threePt" dir="t"/>
          </a:scene3d>
        </p:spPr>
      </p:pic>
    </p:spTree>
  </p:cSld>
  <p:clrMapOvr>
    <a:masterClrMapping/>
  </p:clrMapOvr>
  <p:transition spd="slow" advClick="0" advTm="10000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2428868"/>
          </a:xfrm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Sifətin və sayın oxşar və fərqli cəhətlərini  uyğun sütunlarda qeyd edin</a:t>
            </a:r>
            <a:r>
              <a:rPr lang="az-Latn-AZ" dirty="0" smtClean="0"/>
              <a:t>.</a:t>
            </a:r>
            <a:br>
              <a:rPr lang="az-Latn-AZ" dirty="0" smtClean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" y="3429000"/>
          <a:ext cx="9143999" cy="272600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0000" endA="300" endPos="38500" dist="50800" dir="5400000" sy="-100000" algn="bl" rotWithShape="0"/>
                </a:effectLst>
                <a:tableStyleId>{5C22544A-7EE6-4342-B048-85BDC9FD1C3A}</a:tableStyleId>
              </a:tblPr>
              <a:tblGrid>
                <a:gridCol w="3095277"/>
                <a:gridCol w="3024361"/>
                <a:gridCol w="3024361"/>
              </a:tblGrid>
              <a:tr h="2726007">
                <a:tc>
                  <a:txBody>
                    <a:bodyPr/>
                    <a:lstStyle/>
                    <a:p>
                      <a:r>
                        <a:rPr lang="az-Latn-AZ" sz="3200" dirty="0" smtClean="0"/>
                        <a:t>Sayın</a:t>
                      </a:r>
                      <a:r>
                        <a:rPr lang="az-Latn-AZ" sz="3200" baseline="0" dirty="0" smtClean="0"/>
                        <a:t> xüsusiyyətləri</a:t>
                      </a:r>
                      <a:endParaRPr lang="ru-RU" sz="3200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3200" dirty="0" smtClean="0"/>
                        <a:t>   Ümumi          oxşarlıqları</a:t>
                      </a:r>
                      <a:endParaRPr lang="ru-RU" sz="3200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dirty="0" smtClean="0"/>
                        <a:t> </a:t>
                      </a:r>
                      <a:r>
                        <a:rPr lang="az-Latn-AZ" sz="3200" dirty="0" smtClean="0"/>
                        <a:t>Sifətin</a:t>
                      </a:r>
                      <a:r>
                        <a:rPr lang="az-Latn-AZ" sz="3200" baseline="0" dirty="0" smtClean="0"/>
                        <a:t>  xüsusiyyətləri</a:t>
                      </a:r>
                      <a:endParaRPr lang="ru-RU" sz="3200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298"/>
          </a:xfr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az-Latn-AZ" sz="6000" b="1" i="1" dirty="0" smtClean="0"/>
              <a:t/>
            </a:r>
            <a:br>
              <a:rPr lang="az-Latn-AZ" sz="6000" b="1" i="1" dirty="0" smtClean="0"/>
            </a:br>
            <a:r>
              <a:rPr lang="az-Latn-AZ" sz="7200" b="1" i="1" dirty="0" smtClean="0"/>
              <a:t>Doğru cavab</a:t>
            </a:r>
            <a:br>
              <a:rPr lang="az-Latn-AZ" sz="7200" b="1" i="1" dirty="0" smtClean="0"/>
            </a:br>
            <a:endParaRPr lang="ru-RU" sz="7200" b="1" i="1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428737"/>
          <a:ext cx="9144000" cy="596302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0000" endA="295" endPos="92000" dist="101600" dir="5400000" sy="-100000" algn="bl" rotWithShape="0"/>
                </a:effectLst>
                <a:tableStyleId>{5C22544A-7EE6-4342-B048-85BDC9FD1C3A}</a:tableStyleId>
              </a:tblPr>
              <a:tblGrid>
                <a:gridCol w="3048000"/>
                <a:gridCol w="3024198"/>
                <a:gridCol w="3071802"/>
              </a:tblGrid>
              <a:tr h="1209676">
                <a:tc>
                  <a:txBody>
                    <a:bodyPr/>
                    <a:lstStyle/>
                    <a:p>
                      <a:r>
                        <a:rPr lang="az-Latn-AZ" sz="2800" dirty="0" smtClean="0"/>
                        <a:t>Sayın</a:t>
                      </a:r>
                      <a:r>
                        <a:rPr lang="az-Latn-AZ" sz="2800" baseline="0" dirty="0" smtClean="0"/>
                        <a:t> xüsusiyyətləri</a:t>
                      </a:r>
                      <a:endParaRPr lang="ru-RU" sz="2800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3200" dirty="0" smtClean="0"/>
                        <a:t>   Ümumi          oxşarlıqları</a:t>
                      </a:r>
                      <a:endParaRPr lang="ru-RU" sz="3200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dirty="0" smtClean="0"/>
                        <a:t> </a:t>
                      </a:r>
                      <a:r>
                        <a:rPr lang="az-Latn-AZ" sz="2800" dirty="0" smtClean="0"/>
                        <a:t>Sifətin</a:t>
                      </a:r>
                      <a:r>
                        <a:rPr lang="az-Latn-AZ" sz="2800" baseline="0" dirty="0" smtClean="0"/>
                        <a:t>  xüsusiyyətləri</a:t>
                      </a:r>
                      <a:endParaRPr lang="ru-RU" sz="2800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638547">
                <a:tc>
                  <a:txBody>
                    <a:bodyPr/>
                    <a:lstStyle/>
                    <a:p>
                      <a:r>
                        <a:rPr lang="az-Latn-AZ" sz="2400" b="1" i="1" dirty="0" smtClean="0">
                          <a:solidFill>
                            <a:srgbClr val="FFFF00"/>
                          </a:solidFill>
                        </a:rPr>
                        <a:t>Say</a:t>
                      </a:r>
                      <a:r>
                        <a:rPr lang="az-Latn-AZ" sz="2400" b="1" i="1" baseline="0" dirty="0" smtClean="0">
                          <a:solidFill>
                            <a:srgbClr val="FFFF00"/>
                          </a:solidFill>
                        </a:rPr>
                        <a:t> əşyanın miqdarını bildirir.</a:t>
                      </a:r>
                      <a:endParaRPr lang="ru-RU" sz="24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400" b="1" i="1" dirty="0" smtClean="0">
                          <a:solidFill>
                            <a:srgbClr val="FFFF00"/>
                          </a:solidFill>
                        </a:rPr>
                        <a:t>İsimlə bağlı</a:t>
                      </a:r>
                      <a:r>
                        <a:rPr lang="az-Latn-AZ" sz="2400" b="1" i="1" baseline="0" dirty="0" smtClean="0">
                          <a:solidFill>
                            <a:srgbClr val="FFFF00"/>
                          </a:solidFill>
                        </a:rPr>
                        <a:t> olur.</a:t>
                      </a:r>
                      <a:endParaRPr lang="ru-RU" sz="24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400" b="1" i="1" dirty="0" smtClean="0">
                          <a:solidFill>
                            <a:srgbClr val="FFFF00"/>
                          </a:solidFill>
                        </a:rPr>
                        <a:t>Sifət</a:t>
                      </a:r>
                      <a:r>
                        <a:rPr lang="az-Latn-AZ" sz="2400" b="1" i="1" baseline="0" dirty="0" smtClean="0">
                          <a:solidFill>
                            <a:srgbClr val="FFFF00"/>
                          </a:solidFill>
                        </a:rPr>
                        <a:t> əşyanın əlamə-tini  bildirir.</a:t>
                      </a:r>
                      <a:endParaRPr lang="ru-RU" sz="24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638547">
                <a:tc>
                  <a:txBody>
                    <a:bodyPr/>
                    <a:lstStyle/>
                    <a:p>
                      <a:r>
                        <a:rPr lang="az-Latn-AZ" sz="2400" b="1" i="1" dirty="0" smtClean="0">
                          <a:solidFill>
                            <a:srgbClr val="FFFF00"/>
                          </a:solidFill>
                        </a:rPr>
                        <a:t>neçə ?</a:t>
                      </a:r>
                      <a:r>
                        <a:rPr lang="az-Latn-AZ" sz="2400" b="1" i="1" baseline="0" dirty="0" smtClean="0">
                          <a:solidFill>
                            <a:srgbClr val="FFFF00"/>
                          </a:solidFill>
                        </a:rPr>
                        <a:t> nə qədər? neçənci? </a:t>
                      </a:r>
                      <a:endParaRPr lang="ru-RU" sz="24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400" b="1" i="1" dirty="0" smtClean="0">
                          <a:solidFill>
                            <a:srgbClr val="FFFF00"/>
                          </a:solidFill>
                        </a:rPr>
                        <a:t>İsimdən əvvəl işlənir.</a:t>
                      </a:r>
                      <a:endParaRPr lang="ru-RU" sz="24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400" b="1" i="1" dirty="0" smtClean="0">
                          <a:solidFill>
                            <a:srgbClr val="FFFF00"/>
                          </a:solidFill>
                        </a:rPr>
                        <a:t>necə? nə cür? hansı?</a:t>
                      </a:r>
                      <a:endParaRPr lang="ru-RU" sz="24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638547">
                <a:tc>
                  <a:txBody>
                    <a:bodyPr/>
                    <a:lstStyle/>
                    <a:p>
                      <a:endParaRPr lang="ru-RU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400" b="1" i="1" dirty="0" smtClean="0">
                          <a:solidFill>
                            <a:srgbClr val="FFFF00"/>
                          </a:solidFill>
                        </a:rPr>
                        <a:t>İsimləşə</a:t>
                      </a:r>
                      <a:r>
                        <a:rPr lang="az-Latn-AZ" sz="2400" b="1" i="1" baseline="0" dirty="0" smtClean="0">
                          <a:solidFill>
                            <a:srgbClr val="FFFF00"/>
                          </a:solidFill>
                        </a:rPr>
                        <a:t> bilir.</a:t>
                      </a:r>
                      <a:endParaRPr lang="ru-RU" sz="24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i="1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638547">
                <a:tc>
                  <a:txBody>
                    <a:bodyPr/>
                    <a:lstStyle/>
                    <a:p>
                      <a:endParaRPr lang="ru-RU" b="1" i="1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400" b="1" i="1" dirty="0" smtClean="0">
                          <a:solidFill>
                            <a:srgbClr val="FFFF00"/>
                          </a:solidFill>
                        </a:rPr>
                        <a:t>Cümlədə, əsasən ,</a:t>
                      </a:r>
                      <a:r>
                        <a:rPr lang="az-Latn-AZ" sz="2400" b="1" i="1" baseline="0" dirty="0" smtClean="0">
                          <a:solidFill>
                            <a:srgbClr val="FFFF00"/>
                          </a:solidFill>
                        </a:rPr>
                        <a:t> təyin olur.</a:t>
                      </a:r>
                      <a:endParaRPr lang="ru-RU" sz="24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638547">
                <a:tc>
                  <a:txBody>
                    <a:bodyPr/>
                    <a:lstStyle/>
                    <a:p>
                      <a:endParaRPr lang="ru-RU" b="1" i="1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400" b="1" i="1" dirty="0" smtClean="0">
                          <a:solidFill>
                            <a:srgbClr val="FFFF00"/>
                          </a:solidFill>
                        </a:rPr>
                        <a:t>Quruluşca sadə,</a:t>
                      </a:r>
                      <a:r>
                        <a:rPr lang="az-Latn-AZ" sz="2400" b="1" i="1" baseline="0" dirty="0" smtClean="0">
                          <a:solidFill>
                            <a:srgbClr val="FFFF00"/>
                          </a:solidFill>
                        </a:rPr>
                        <a:t> dü-zəltmə,mürəkkəb olur.</a:t>
                      </a:r>
                      <a:endParaRPr lang="ru-RU" sz="24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i="1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638547">
                <a:tc>
                  <a:txBody>
                    <a:bodyPr/>
                    <a:lstStyle/>
                    <a:p>
                      <a:endParaRPr lang="ru-RU" b="1" i="1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400" b="1" i="1" dirty="0" smtClean="0">
                          <a:solidFill>
                            <a:srgbClr val="FFFF00"/>
                          </a:solidFill>
                        </a:rPr>
                        <a:t>Hər ikisi əsəs nitq hissəsidir.</a:t>
                      </a:r>
                      <a:endParaRPr lang="ru-RU" sz="2400" b="1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i="1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Tm="10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z-Latn-AZ" b="1" i="1" dirty="0" smtClean="0"/>
              <a:t>Sütunları tutuşdurmaq və düzgün əlaqələndirmək.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00200"/>
            <a:ext cx="8258204" cy="5257800"/>
          </a:xfrm>
          <a:gradFill flip="none" rotWithShape="1">
            <a:gsLst>
              <a:gs pos="0">
                <a:schemeClr val="accent2">
                  <a:tint val="10000"/>
                  <a:satMod val="300000"/>
                </a:schemeClr>
              </a:gs>
              <a:gs pos="34000">
                <a:schemeClr val="accent2">
                  <a:tint val="13500"/>
                  <a:satMod val="250000"/>
                </a:schemeClr>
              </a:gs>
              <a:gs pos="100000">
                <a:schemeClr val="accent2">
                  <a:tint val="60000"/>
                  <a:satMod val="2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az-Latn-AZ" sz="3600" b="1" i="1" dirty="0" smtClean="0"/>
              <a:t>  parça                     yağ</a:t>
            </a:r>
          </a:p>
          <a:p>
            <a:pPr>
              <a:buNone/>
            </a:pPr>
            <a:r>
              <a:rPr lang="az-Latn-AZ" sz="3600" b="1" i="1" dirty="0" smtClean="0"/>
              <a:t>  dənə                      öküz</a:t>
            </a:r>
          </a:p>
          <a:p>
            <a:pPr>
              <a:buNone/>
            </a:pPr>
            <a:r>
              <a:rPr lang="az-Latn-AZ" sz="3600" b="1" i="1" dirty="0" smtClean="0"/>
              <a:t>  tikə                         paltar</a:t>
            </a:r>
          </a:p>
          <a:p>
            <a:pPr>
              <a:buNone/>
            </a:pPr>
            <a:r>
              <a:rPr lang="az-Latn-AZ" sz="3600" b="1" i="1" dirty="0" smtClean="0"/>
              <a:t>  nəfər                      qənd</a:t>
            </a:r>
          </a:p>
          <a:p>
            <a:pPr>
              <a:buNone/>
            </a:pPr>
            <a:r>
              <a:rPr lang="az-Latn-AZ" sz="3600" b="1" i="1" dirty="0" smtClean="0"/>
              <a:t>   baş                         əlcək</a:t>
            </a:r>
          </a:p>
          <a:p>
            <a:pPr>
              <a:buNone/>
            </a:pPr>
            <a:r>
              <a:rPr lang="az-Latn-AZ" sz="3600" b="1" i="1" dirty="0" smtClean="0"/>
              <a:t>  dəst                        çit</a:t>
            </a:r>
          </a:p>
          <a:p>
            <a:pPr>
              <a:buNone/>
            </a:pPr>
            <a:r>
              <a:rPr lang="az-Latn-AZ" sz="3600" b="1" i="1" dirty="0" smtClean="0"/>
              <a:t>   cüt                          stul</a:t>
            </a:r>
          </a:p>
          <a:p>
            <a:pPr>
              <a:buNone/>
            </a:pPr>
            <a:r>
              <a:rPr lang="az-Latn-AZ" sz="3600" b="1" i="1" dirty="0" smtClean="0"/>
              <a:t>   top                          şagird</a:t>
            </a:r>
            <a:endParaRPr lang="ru-RU" sz="3600" b="1" i="1" dirty="0"/>
          </a:p>
        </p:txBody>
      </p:sp>
    </p:spTree>
  </p:cSld>
  <p:clrMapOvr>
    <a:masterClrMapping/>
  </p:clrMapOvr>
  <p:transition spd="slow" advTm="4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az-Latn-AZ" sz="8000" b="1" i="1" dirty="0" smtClean="0"/>
              <a:t>Düzgün cavab</a:t>
            </a:r>
            <a:endParaRPr lang="ru-RU" sz="80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501122" cy="5072098"/>
          </a:xfrm>
          <a:ln/>
          <a:effectLst>
            <a:glow rad="228600">
              <a:schemeClr val="accent5">
                <a:satMod val="175000"/>
                <a:alpha val="40000"/>
              </a:schemeClr>
            </a:glow>
            <a:outerShdw blurRad="95000" rotWithShape="0">
              <a:srgbClr val="000000">
                <a:alpha val="50000"/>
              </a:srgbClr>
            </a:outerShdw>
            <a:softEdge rad="127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endParaRPr lang="az-Latn-AZ" sz="2800" dirty="0" smtClean="0"/>
          </a:p>
          <a:p>
            <a:r>
              <a:rPr lang="az-Latn-AZ" sz="3900" b="1" i="1" dirty="0" smtClean="0"/>
              <a:t>parça                              yağ</a:t>
            </a:r>
          </a:p>
          <a:p>
            <a:r>
              <a:rPr lang="az-Latn-AZ" sz="3900" b="1" i="1" dirty="0" smtClean="0"/>
              <a:t>dənə                              öküz</a:t>
            </a:r>
          </a:p>
          <a:p>
            <a:r>
              <a:rPr lang="az-Latn-AZ" sz="3900" b="1" i="1" dirty="0" smtClean="0"/>
              <a:t>tikə                                 paltar</a:t>
            </a:r>
          </a:p>
          <a:p>
            <a:r>
              <a:rPr lang="az-Latn-AZ" sz="3900" b="1" i="1" dirty="0" smtClean="0"/>
              <a:t>nəfər                               qənd</a:t>
            </a:r>
          </a:p>
          <a:p>
            <a:r>
              <a:rPr lang="az-Latn-AZ" sz="3900" b="1" i="1" dirty="0" smtClean="0"/>
              <a:t>baş                                   əlcək</a:t>
            </a:r>
          </a:p>
          <a:p>
            <a:r>
              <a:rPr lang="az-Latn-AZ" sz="3900" b="1" i="1" dirty="0" smtClean="0"/>
              <a:t>dəst                                 çit</a:t>
            </a:r>
          </a:p>
          <a:p>
            <a:r>
              <a:rPr lang="az-Latn-AZ" sz="3900" b="1" i="1" dirty="0" smtClean="0"/>
              <a:t>cüt                                    stul</a:t>
            </a:r>
          </a:p>
          <a:p>
            <a:r>
              <a:rPr lang="az-Latn-AZ" sz="3900" b="1" i="1" dirty="0" smtClean="0"/>
              <a:t>top                                    şagird</a:t>
            </a:r>
            <a:endParaRPr lang="ru-RU" sz="3900" b="1" i="1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1785918" y="2857496"/>
            <a:ext cx="3214710" cy="27146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928794" y="3929066"/>
            <a:ext cx="2714644" cy="21431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571604" y="3429000"/>
            <a:ext cx="3429024" cy="50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1500166" y="2928934"/>
            <a:ext cx="3286148" cy="1571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1643042" y="3429000"/>
            <a:ext cx="3286148" cy="15001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1500166" y="4500570"/>
            <a:ext cx="3429024" cy="10715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1643042" y="5072074"/>
            <a:ext cx="3357586" cy="10715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1928794" y="2285992"/>
            <a:ext cx="292895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40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r>
              <a:rPr lang="az-Latn-AZ" b="1" i="1" dirty="0" smtClean="0">
                <a:solidFill>
                  <a:srgbClr val="FF0000"/>
                </a:solidFill>
              </a:rPr>
              <a:t/>
            </a:r>
            <a:br>
              <a:rPr lang="az-Latn-AZ" b="1" i="1" dirty="0" smtClean="0">
                <a:solidFill>
                  <a:srgbClr val="FF0000"/>
                </a:solidFill>
              </a:rPr>
            </a:br>
            <a:r>
              <a:rPr lang="az-Latn-AZ" b="1" i="1" dirty="0" smtClean="0">
                <a:solidFill>
                  <a:srgbClr val="FF0000"/>
                </a:solidFill>
              </a:rPr>
              <a:t>Şəkildən istifadə etməklə miqdar və sıra saylarına aid cümlələr qurun.</a:t>
            </a:r>
            <a:br>
              <a:rPr lang="az-Latn-AZ" b="1" i="1" dirty="0" smtClean="0">
                <a:solidFill>
                  <a:srgbClr val="FF0000"/>
                </a:solidFill>
              </a:rPr>
            </a:b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1305300482_fd7c09ef0ad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1928802"/>
            <a:ext cx="5900580" cy="4128588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az-Latn-AZ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Məntiq.  Digərlərindən məna növünə görə fərqlənən sayı tap.</a:t>
            </a:r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577181"/>
          <a:ext cx="8286808" cy="5418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5248"/>
                <a:gridCol w="2018124"/>
                <a:gridCol w="2018124"/>
                <a:gridCol w="2375312"/>
              </a:tblGrid>
              <a:tr h="807597">
                <a:tc>
                  <a:txBody>
                    <a:bodyPr/>
                    <a:lstStyle/>
                    <a:p>
                      <a:r>
                        <a:rPr lang="az-Latn-AZ" sz="3600" dirty="0" smtClean="0"/>
                        <a:t>        1</a:t>
                      </a:r>
                      <a:endParaRPr lang="ru-RU" sz="3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z-Latn-AZ" sz="3600" dirty="0" smtClean="0"/>
                        <a:t>          2</a:t>
                      </a:r>
                      <a:endParaRPr lang="ru-RU" sz="3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z-Latn-AZ" sz="3600" dirty="0" smtClean="0"/>
                        <a:t>         3</a:t>
                      </a:r>
                      <a:endParaRPr lang="ru-RU" sz="3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z-Latn-AZ" sz="3600" dirty="0" smtClean="0"/>
                        <a:t>        4             </a:t>
                      </a:r>
                      <a:r>
                        <a:rPr lang="az-Latn-AZ" sz="3600" baseline="0" dirty="0" smtClean="0"/>
                        <a:t>   </a:t>
                      </a:r>
                      <a:endParaRPr lang="ru-RU" sz="3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7597"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A.  VII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A.  10 - 15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A.</a:t>
                      </a:r>
                      <a:r>
                        <a:rPr lang="az-Latn-AZ" sz="2800" b="1" cap="none" spc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 üçdə  iki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A.  altı min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56574"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B.  11</a:t>
                      </a:r>
                      <a:r>
                        <a:rPr lang="az-Latn-AZ" sz="2800" b="1" cap="none" spc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</a:t>
                      </a:r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- ci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B.  mİnlərlə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B.</a:t>
                      </a:r>
                      <a:r>
                        <a:rPr lang="az-Latn-AZ" sz="2800" b="1" cap="none" spc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 iki  milyon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B. qırx dörd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56574"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C.  </a:t>
                      </a:r>
                      <a:r>
                        <a:rPr lang="az-Latn-AZ" sz="2800" b="1" cap="none" spc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üçüncü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D. </a:t>
                      </a:r>
                      <a:r>
                        <a:rPr lang="en-US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</a:t>
                      </a:r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xeylİ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C.  1,5 milyard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C. 25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807597"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D. bİrİncİlər  </a:t>
                      </a:r>
                      <a:r>
                        <a:rPr lang="az-Latn-AZ" sz="2800" b="1" cap="none" spc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      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C.</a:t>
                      </a:r>
                      <a:r>
                        <a:rPr lang="en-US" sz="2800" b="1" cap="none" spc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</a:t>
                      </a:r>
                      <a:r>
                        <a:rPr lang="az-Latn-AZ" sz="2800" b="1" cap="none" spc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7 mİn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D.  25,125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D. onlarla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807597"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E.</a:t>
                      </a:r>
                      <a:r>
                        <a:rPr lang="az-Latn-AZ" sz="2800" b="1" cap="none" spc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 </a:t>
                      </a:r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55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E. </a:t>
                      </a:r>
                      <a:r>
                        <a:rPr lang="en-US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</a:t>
                      </a:r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bİr  çox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E.  2/3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800" b="1" cap="none" spc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E.</a:t>
                      </a:r>
                      <a:r>
                        <a:rPr lang="az-Latn-AZ" sz="2800" b="1" cap="none" spc="0" baseline="0" dirty="0" smtClean="0">
                          <a:ln w="1905"/>
                          <a:gradFill>
                            <a:gsLst>
                              <a:gs pos="0">
                                <a:schemeClr val="accent6">
                                  <a:shade val="20000"/>
                                  <a:satMod val="200000"/>
                                </a:schemeClr>
                              </a:gs>
                              <a:gs pos="78000">
                                <a:schemeClr val="accent6">
                                  <a:tint val="90000"/>
                                  <a:shade val="89000"/>
                                  <a:satMod val="220000"/>
                                </a:schemeClr>
                              </a:gs>
                              <a:gs pos="100000">
                                <a:schemeClr val="accent6">
                                  <a:tint val="12000"/>
                                  <a:satMod val="25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 iki</a:t>
                      </a:r>
                      <a:endParaRPr lang="ru-RU" sz="2800" b="1" cap="none" spc="0" dirty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 dir="u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9144000" cy="1417638"/>
          </a:xfr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</a:t>
            </a:r>
            <a:r>
              <a:rPr lang="az-Latn-AZ" sz="7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avabı  yoxla</a:t>
            </a:r>
            <a:endParaRPr lang="ru-RU" sz="7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5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A8D205-E91E-4FD2-BCF8-866C2211D5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D5A8D205-E91E-4FD2-BCF8-866C2211D5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30EBD0C-B66C-43C0-BF50-7C2BB6DCED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630EBD0C-B66C-43C0-BF50-7C2BB6DCED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9A7B0FB-0757-40BD-A3AB-D416C722A6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graphicEl>
                                              <a:dgm id="{E9A7B0FB-0757-40BD-A3AB-D416C722A6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C56C1C-8457-4AD5-A0DB-BECEDBE8F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4CC56C1C-8457-4AD5-A0DB-BECEDBE8FD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6C1444F-9803-4B52-AC2E-86FBD2E6AF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A6C1444F-9803-4B52-AC2E-86FBD2E6AF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8CE176-6A3B-4B57-A12B-3939B5F01F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6B8CE176-6A3B-4B57-A12B-3939B5F01F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BC9F1B3-C4E2-4DED-962C-67F90876DA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graphicEl>
                                              <a:dgm id="{7BC9F1B3-C4E2-4DED-962C-67F90876DA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A558ACF-0CAA-4F9E-8F4F-C2B78FAD01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5A558ACF-0CAA-4F9E-8F4F-C2B78FAD01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663BB00-2236-4124-ACBC-91A098667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graphicEl>
                                              <a:dgm id="{F663BB00-2236-4124-ACBC-91A098667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86808" cy="1357322"/>
          </a:xfrm>
          <a:solidFill>
            <a:srgbClr val="00B05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az-Latn-AZ" b="1" i="1" dirty="0" smtClean="0">
                <a:solidFill>
                  <a:srgbClr val="FFFF00"/>
                </a:solidFill>
              </a:rPr>
              <a:t>Sayın morfoloji təhlil qaydası necə aparılır ?</a:t>
            </a:r>
            <a:endParaRPr lang="ru-RU" b="1" i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glow rad="101600">
              <a:srgbClr val="FF0000">
                <a:alpha val="6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endParaRPr lang="az-Latn-AZ" dirty="0" smtClean="0">
              <a:solidFill>
                <a:schemeClr val="bg1"/>
              </a:solidFill>
            </a:endParaRPr>
          </a:p>
          <a:p>
            <a:pPr marL="514350" indent="-514350">
              <a:buAutoNum type="arabicPeriod"/>
            </a:pPr>
            <a:r>
              <a:rPr lang="az-Latn-AZ" sz="5200" b="1" i="1" dirty="0" smtClean="0">
                <a:solidFill>
                  <a:schemeClr val="bg1"/>
                </a:solidFill>
              </a:rPr>
              <a:t>Ümumi qrammatik mənası, sualı;</a:t>
            </a:r>
          </a:p>
          <a:p>
            <a:pPr marL="514350" indent="-514350">
              <a:buAutoNum type="arabicPeriod"/>
            </a:pPr>
            <a:r>
              <a:rPr lang="az-Latn-AZ" sz="5200" b="1" i="1" dirty="0" smtClean="0">
                <a:solidFill>
                  <a:schemeClr val="bg1"/>
                </a:solidFill>
              </a:rPr>
              <a:t>Hansı isimlə bağlı olması;</a:t>
            </a:r>
          </a:p>
          <a:p>
            <a:pPr marL="514350" indent="-514350">
              <a:buAutoNum type="arabicPeriod"/>
            </a:pPr>
            <a:r>
              <a:rPr lang="az-Latn-AZ" sz="5200" b="1" i="1" dirty="0" smtClean="0">
                <a:solidFill>
                  <a:schemeClr val="bg1"/>
                </a:solidFill>
              </a:rPr>
              <a:t>Quruluşca növü;</a:t>
            </a:r>
          </a:p>
          <a:p>
            <a:pPr marL="514350" indent="-514350">
              <a:buAutoNum type="arabicPeriod"/>
            </a:pPr>
            <a:r>
              <a:rPr lang="az-Latn-AZ" sz="5200" b="1" i="1" dirty="0" smtClean="0">
                <a:solidFill>
                  <a:schemeClr val="bg1"/>
                </a:solidFill>
              </a:rPr>
              <a:t>Mənaca növü;</a:t>
            </a:r>
          </a:p>
          <a:p>
            <a:pPr marL="514350" indent="-514350">
              <a:buAutoNum type="arabicPeriod"/>
            </a:pPr>
            <a:r>
              <a:rPr lang="az-Latn-AZ" sz="4400" b="1" i="1" dirty="0" smtClean="0">
                <a:solidFill>
                  <a:schemeClr val="bg1"/>
                </a:solidFill>
              </a:rPr>
              <a:t>Cümlədə rolu;</a:t>
            </a:r>
            <a:endParaRPr lang="ru-RU" sz="4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z-Latn-AZ" sz="6600" b="1" i="1" dirty="0" smtClean="0"/>
              <a:t>Morfoloji təhlil</a:t>
            </a:r>
            <a:endParaRPr lang="ru-RU" sz="66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643050"/>
            <a:ext cx="7286644" cy="1428760"/>
          </a:xfr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  <a:tileRect/>
          </a:gradFill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az-Latn-AZ" sz="4800" b="1" i="1" dirty="0" smtClean="0">
                <a:solidFill>
                  <a:srgbClr val="C00000"/>
                </a:solidFill>
              </a:rPr>
              <a:t> </a:t>
            </a:r>
            <a:r>
              <a:rPr lang="en-US" sz="4800" b="1" i="1" dirty="0" err="1" smtClean="0">
                <a:solidFill>
                  <a:srgbClr val="C00000"/>
                </a:solidFill>
              </a:rPr>
              <a:t>Ald</a:t>
            </a:r>
            <a:r>
              <a:rPr lang="az-Latn-AZ" sz="4800" b="1" i="1" dirty="0" smtClean="0">
                <a:solidFill>
                  <a:srgbClr val="C00000"/>
                </a:solidFill>
              </a:rPr>
              <a:t>ıqlarımın üçdə ikisinə         toxunmadim.</a:t>
            </a:r>
            <a:endParaRPr lang="ru-RU" sz="4800" b="1" i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82" y="3286124"/>
            <a:ext cx="8715436" cy="3571876"/>
          </a:xfr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az-Latn-AZ" sz="4000" b="1" i="1" dirty="0" smtClean="0"/>
              <a:t>    Söz    üçdə   ikisinə               </a:t>
            </a:r>
          </a:p>
          <a:p>
            <a:pPr>
              <a:buNone/>
            </a:pPr>
            <a:r>
              <a:rPr lang="az-Latn-AZ" sz="4000" b="1" i="1" dirty="0" smtClean="0"/>
              <a:t>Qrammatik  mənası, sualı   nəyə?</a:t>
            </a:r>
          </a:p>
          <a:p>
            <a:pPr>
              <a:buNone/>
            </a:pPr>
            <a:r>
              <a:rPr lang="az-Latn-AZ" sz="4000" b="1" i="1" dirty="0" smtClean="0"/>
              <a:t>Cümlədə rolu   tamamlıq</a:t>
            </a:r>
          </a:p>
          <a:p>
            <a:pPr>
              <a:buNone/>
            </a:pPr>
            <a:r>
              <a:rPr lang="az-Latn-AZ" sz="4000" b="1" i="1" dirty="0" smtClean="0"/>
              <a:t>Mənaca növü  kəsr sayı</a:t>
            </a:r>
          </a:p>
          <a:p>
            <a:pPr>
              <a:buNone/>
            </a:pPr>
            <a:r>
              <a:rPr lang="az-Latn-AZ" sz="4000" b="1" i="1" dirty="0" smtClean="0"/>
              <a:t>Quruluşca   tərkibi say</a:t>
            </a:r>
          </a:p>
          <a:p>
            <a:pPr>
              <a:buNone/>
            </a:pPr>
            <a:endParaRPr lang="az-Latn-AZ" sz="4000" b="1" i="1" dirty="0" smtClean="0"/>
          </a:p>
          <a:p>
            <a:pPr>
              <a:buNone/>
            </a:pPr>
            <a:endParaRPr lang="az-Latn-AZ" sz="4000" b="1" i="1" dirty="0" smtClean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857356" y="3929066"/>
            <a:ext cx="2928958" cy="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072198" y="4572008"/>
            <a:ext cx="121444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428992" y="5214950"/>
            <a:ext cx="214314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357554" y="5857892"/>
            <a:ext cx="185738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714612" y="6572272"/>
            <a:ext cx="242889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82296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en-US" sz="7300" b="1" i="1" dirty="0" err="1" smtClean="0">
                <a:solidFill>
                  <a:srgbClr val="FF0000"/>
                </a:solidFill>
              </a:rPr>
              <a:t>Resurslar</a:t>
            </a:r>
            <a:r>
              <a:rPr lang="en-US" sz="7300" b="1" i="1" dirty="0" smtClean="0">
                <a:solidFill>
                  <a:srgbClr val="FF0000"/>
                </a:solidFill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6000" b="1" i="1" dirty="0" err="1" smtClean="0">
                <a:solidFill>
                  <a:srgbClr val="0070C0"/>
                </a:solidFill>
              </a:rPr>
              <a:t>Az</a:t>
            </a:r>
            <a:r>
              <a:rPr lang="az-Latn-AZ" sz="6000" b="1" i="1" dirty="0" smtClean="0">
                <a:solidFill>
                  <a:srgbClr val="0070C0"/>
                </a:solidFill>
              </a:rPr>
              <a:t>ərbarcan dili dərsliyi</a:t>
            </a:r>
            <a:br>
              <a:rPr lang="az-Latn-AZ" sz="6000" b="1" i="1" dirty="0" smtClean="0">
                <a:solidFill>
                  <a:srgbClr val="0070C0"/>
                </a:solidFill>
              </a:rPr>
            </a:br>
            <a:r>
              <a:rPr lang="az-Latn-AZ" sz="6000" b="1" i="1" dirty="0" smtClean="0">
                <a:solidFill>
                  <a:srgbClr val="0070C0"/>
                </a:solidFill>
              </a:rPr>
              <a:t>    Azərbaycan dili iş dəftəri</a:t>
            </a:r>
            <a:br>
              <a:rPr lang="az-Latn-AZ" sz="6000" b="1" i="1" dirty="0" smtClean="0">
                <a:solidFill>
                  <a:srgbClr val="0070C0"/>
                </a:solidFill>
              </a:rPr>
            </a:br>
            <a:r>
              <a:rPr lang="en-US" sz="6000" b="1" i="1" dirty="0" smtClean="0">
                <a:solidFill>
                  <a:srgbClr val="0070C0"/>
                </a:solidFill>
              </a:rPr>
              <a:t>http</a:t>
            </a:r>
            <a:r>
              <a:rPr lang="az-Latn-AZ" sz="6000" b="1" i="1" dirty="0" smtClean="0">
                <a:solidFill>
                  <a:srgbClr val="0070C0"/>
                </a:solidFill>
              </a:rPr>
              <a:t>://</a:t>
            </a:r>
            <a:r>
              <a:rPr lang="en-US" sz="6000" b="1" i="1" dirty="0" smtClean="0">
                <a:solidFill>
                  <a:srgbClr val="0070C0"/>
                </a:solidFill>
              </a:rPr>
              <a:t>www.Google.az</a:t>
            </a:r>
            <a:r>
              <a:rPr lang="az-Latn-AZ" sz="6000" b="1" i="1" dirty="0" smtClean="0">
                <a:solidFill>
                  <a:srgbClr val="0070C0"/>
                </a:solidFill>
              </a:rPr>
              <a:t/>
            </a:r>
            <a:br>
              <a:rPr lang="az-Latn-AZ" sz="6000" b="1" i="1" dirty="0" smtClean="0">
                <a:solidFill>
                  <a:srgbClr val="0070C0"/>
                </a:solidFill>
              </a:rPr>
            </a:br>
            <a:endParaRPr lang="ru-RU" sz="60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</TotalTime>
  <Words>395</Words>
  <Application>Microsoft Office PowerPoint</Application>
  <PresentationFormat>Экран (4:3)</PresentationFormat>
  <Paragraphs>120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Say bəhsinə aid biliklərin möhkəmlənməsi.</vt:lpstr>
      <vt:lpstr> Say bəhsinə aid suallar</vt:lpstr>
      <vt:lpstr> Test  nümunəsi                                                </vt:lpstr>
      <vt:lpstr>Doğru cavab</vt:lpstr>
      <vt:lpstr> Sifətin və sayın oxşar və fərqli cəhətlərini  uyğun sütunlarda qeyd edin. </vt:lpstr>
      <vt:lpstr> Doğru cavab </vt:lpstr>
      <vt:lpstr>Sütunları tutuşdurmaq və düzgün əlaqələndirmək.</vt:lpstr>
      <vt:lpstr>Düzgün cavab</vt:lpstr>
      <vt:lpstr> Şəkildən istifadə etməklə miqdar və sıra saylarına aid cümlələr qurun. </vt:lpstr>
      <vt:lpstr>Məntiq.  Digərlərindən məna növünə görə fərqlənən sayı tap.</vt:lpstr>
      <vt:lpstr>Cavabı  yoxla</vt:lpstr>
      <vt:lpstr>Sayın morfoloji təhlil qaydası necə aparılır ?</vt:lpstr>
      <vt:lpstr>Morfoloji təhlil</vt:lpstr>
      <vt:lpstr>      Resurslar. Azərbarcan dili dərsliyi     Azərbaycan dili iş dəftəri http://www.Google.az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164</cp:revision>
  <dcterms:created xsi:type="dcterms:W3CDTF">2011-03-27T04:29:53Z</dcterms:created>
  <dcterms:modified xsi:type="dcterms:W3CDTF">2011-09-22T20:06:52Z</dcterms:modified>
</cp:coreProperties>
</file>