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Masters/slideMaster5.xml" ContentType="application/vnd.openxmlformats-officedocument.presentationml.slideMaster+xml"/>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8" r:id="rId3"/>
    <p:sldMasterId id="2147483720" r:id="rId4"/>
    <p:sldMasterId id="2147483732" r:id="rId5"/>
  </p:sldMasterIdLst>
  <p:notesMasterIdLst>
    <p:notesMasterId r:id="rId19"/>
  </p:notesMasterIdLst>
  <p:sldIdLst>
    <p:sldId id="282" r:id="rId6"/>
    <p:sldId id="264" r:id="rId7"/>
    <p:sldId id="259" r:id="rId8"/>
    <p:sldId id="274" r:id="rId9"/>
    <p:sldId id="263" r:id="rId10"/>
    <p:sldId id="260" r:id="rId11"/>
    <p:sldId id="266" r:id="rId12"/>
    <p:sldId id="271" r:id="rId13"/>
    <p:sldId id="281" r:id="rId14"/>
    <p:sldId id="275" r:id="rId15"/>
    <p:sldId id="278" r:id="rId16"/>
    <p:sldId id="277" r:id="rId17"/>
    <p:sldId id="28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80F30C-12FF-424C-9369-4C5A2449BB8F}" type="datetimeFigureOut">
              <a:rPr lang="ru-RU" smtClean="0"/>
              <a:pPr/>
              <a:t>05.09.2013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F3CF8-E257-4E95-91D8-93E2B07797A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52F3CF8-E257-4E95-91D8-93E2B07797AB}"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84F581CC-6EE1-4E4B-A5AD-984A43335863}" type="datetimeFigureOut">
              <a:rPr lang="ru-RU" smtClean="0"/>
              <a:pPr/>
              <a:t>05.09.2013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5557BA40-3395-467D-AE1B-D96A525DA04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557BA40-3395-467D-AE1B-D96A525DA04D}"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557BA40-3395-467D-AE1B-D96A525DA04D}"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5557BA40-3395-467D-AE1B-D96A525DA04D}"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5557BA40-3395-467D-AE1B-D96A525DA04D}"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57BA40-3395-467D-AE1B-D96A525DA04D}"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57BA40-3395-467D-AE1B-D96A525DA04D}"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57BA40-3395-467D-AE1B-D96A525DA04D}"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5557BA40-3395-467D-AE1B-D96A525DA04D}"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84F581CC-6EE1-4E4B-A5AD-984A43335863}" type="datetimeFigureOut">
              <a:rPr lang="ru-RU" smtClean="0"/>
              <a:pPr/>
              <a:t>05.09.2013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84F581CC-6EE1-4E4B-A5AD-984A43335863}" type="datetimeFigureOut">
              <a:rPr lang="ru-RU" smtClean="0"/>
              <a:pPr/>
              <a:t>05.09.2013</a:t>
            </a:fld>
            <a:endParaRPr lang="ru-RU"/>
          </a:p>
        </p:txBody>
      </p:sp>
      <p:sp>
        <p:nvSpPr>
          <p:cNvPr id="9" name="Номер слайда 8"/>
          <p:cNvSpPr>
            <a:spLocks noGrp="1"/>
          </p:cNvSpPr>
          <p:nvPr>
            <p:ph type="sldNum" sz="quarter" idx="15"/>
          </p:nvPr>
        </p:nvSpPr>
        <p:spPr/>
        <p:txBody>
          <a:bodyPr rtlCol="0"/>
          <a:lstStyle/>
          <a:p>
            <a:fld id="{5557BA40-3395-467D-AE1B-D96A525DA04D}"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5557BA40-3395-467D-AE1B-D96A525DA04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57BA40-3395-467D-AE1B-D96A525DA04D}"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57BA40-3395-467D-AE1B-D96A525DA04D}"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84F581CC-6EE1-4E4B-A5AD-984A43335863}" type="datetimeFigureOut">
              <a:rPr lang="ru-RU" smtClean="0"/>
              <a:pPr/>
              <a:t>05.09.2013</a:t>
            </a:fld>
            <a:endParaRPr lang="ru-RU"/>
          </a:p>
        </p:txBody>
      </p:sp>
      <p:sp>
        <p:nvSpPr>
          <p:cNvPr id="7" name="Номер слайда 6"/>
          <p:cNvSpPr>
            <a:spLocks noGrp="1"/>
          </p:cNvSpPr>
          <p:nvPr>
            <p:ph type="sldNum" sz="quarter" idx="11"/>
          </p:nvPr>
        </p:nvSpPr>
        <p:spPr/>
        <p:txBody>
          <a:bodyPr rtlCol="0"/>
          <a:lstStyle/>
          <a:p>
            <a:fld id="{5557BA40-3395-467D-AE1B-D96A525DA04D}"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84F581CC-6EE1-4E4B-A5AD-984A43335863}" type="datetimeFigureOut">
              <a:rPr lang="ru-RU" smtClean="0"/>
              <a:pPr/>
              <a:t>05.09.2013</a:t>
            </a:fld>
            <a:endParaRPr lang="ru-RU"/>
          </a:p>
        </p:txBody>
      </p:sp>
      <p:sp>
        <p:nvSpPr>
          <p:cNvPr id="22" name="Номер слайда 21"/>
          <p:cNvSpPr>
            <a:spLocks noGrp="1"/>
          </p:cNvSpPr>
          <p:nvPr>
            <p:ph type="sldNum" sz="quarter" idx="15"/>
          </p:nvPr>
        </p:nvSpPr>
        <p:spPr/>
        <p:txBody>
          <a:bodyPr rtlCol="0"/>
          <a:lstStyle/>
          <a:p>
            <a:fld id="{5557BA40-3395-467D-AE1B-D96A525DA04D}"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84F581CC-6EE1-4E4B-A5AD-984A43335863}" type="datetimeFigureOut">
              <a:rPr lang="ru-RU" smtClean="0"/>
              <a:pPr/>
              <a:t>05.09.2013</a:t>
            </a:fld>
            <a:endParaRPr lang="ru-RU"/>
          </a:p>
        </p:txBody>
      </p:sp>
      <p:sp>
        <p:nvSpPr>
          <p:cNvPr id="18" name="Номер слайда 17"/>
          <p:cNvSpPr>
            <a:spLocks noGrp="1"/>
          </p:cNvSpPr>
          <p:nvPr>
            <p:ph type="sldNum" sz="quarter" idx="11"/>
          </p:nvPr>
        </p:nvSpPr>
        <p:spPr/>
        <p:txBody>
          <a:bodyPr rtlCol="0"/>
          <a:lstStyle/>
          <a:p>
            <a:fld id="{5557BA40-3395-467D-AE1B-D96A525DA04D}"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4F581CC-6EE1-4E4B-A5AD-984A43335863}" type="datetimeFigureOut">
              <a:rPr lang="ru-RU" smtClean="0"/>
              <a:pPr/>
              <a:t>05.09.2013</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557BA40-3395-467D-AE1B-D96A525DA04D}"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557BA40-3395-467D-AE1B-D96A525DA04D}" type="slidenum">
              <a:rPr lang="ru-RU" smtClean="0"/>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5557BA40-3395-467D-AE1B-D96A525DA04D}" type="slidenum">
              <a:rPr lang="ru-RU" smtClean="0"/>
              <a:pPr/>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84F581CC-6EE1-4E4B-A5AD-984A43335863}" type="datetimeFigureOut">
              <a:rPr lang="ru-RU" smtClean="0"/>
              <a:pPr/>
              <a:t>05.09.2013</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5557BA40-3395-467D-AE1B-D96A525DA04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84F581CC-6EE1-4E4B-A5AD-984A43335863}" type="datetimeFigureOut">
              <a:rPr lang="ru-RU" smtClean="0"/>
              <a:pPr/>
              <a:t>05.09.2013</a:t>
            </a:fld>
            <a:endParaRPr lang="ru-RU"/>
          </a:p>
        </p:txBody>
      </p:sp>
      <p:sp>
        <p:nvSpPr>
          <p:cNvPr id="9" name="Номер слайда 8"/>
          <p:cNvSpPr>
            <a:spLocks noGrp="1"/>
          </p:cNvSpPr>
          <p:nvPr>
            <p:ph type="sldNum" sz="quarter" idx="15"/>
          </p:nvPr>
        </p:nvSpPr>
        <p:spPr/>
        <p:txBody>
          <a:bodyPr rtlCol="0"/>
          <a:lstStyle/>
          <a:p>
            <a:fld id="{5557BA40-3395-467D-AE1B-D96A525DA04D}"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5557BA40-3395-467D-AE1B-D96A525DA04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57BA40-3395-467D-AE1B-D96A525DA04D}"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57BA40-3395-467D-AE1B-D96A525DA04D}"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84F581CC-6EE1-4E4B-A5AD-984A43335863}" type="datetimeFigureOut">
              <a:rPr lang="ru-RU" smtClean="0"/>
              <a:pPr/>
              <a:t>05.09.2013</a:t>
            </a:fld>
            <a:endParaRPr lang="ru-RU"/>
          </a:p>
        </p:txBody>
      </p:sp>
      <p:sp>
        <p:nvSpPr>
          <p:cNvPr id="7" name="Номер слайда 6"/>
          <p:cNvSpPr>
            <a:spLocks noGrp="1"/>
          </p:cNvSpPr>
          <p:nvPr>
            <p:ph type="sldNum" sz="quarter" idx="11"/>
          </p:nvPr>
        </p:nvSpPr>
        <p:spPr/>
        <p:txBody>
          <a:bodyPr rtlCol="0"/>
          <a:lstStyle/>
          <a:p>
            <a:fld id="{5557BA40-3395-467D-AE1B-D96A525DA04D}"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84F581CC-6EE1-4E4B-A5AD-984A43335863}" type="datetimeFigureOut">
              <a:rPr lang="ru-RU" smtClean="0"/>
              <a:pPr/>
              <a:t>05.09.2013</a:t>
            </a:fld>
            <a:endParaRPr lang="ru-RU"/>
          </a:p>
        </p:txBody>
      </p:sp>
      <p:sp>
        <p:nvSpPr>
          <p:cNvPr id="22" name="Номер слайда 21"/>
          <p:cNvSpPr>
            <a:spLocks noGrp="1"/>
          </p:cNvSpPr>
          <p:nvPr>
            <p:ph type="sldNum" sz="quarter" idx="15"/>
          </p:nvPr>
        </p:nvSpPr>
        <p:spPr/>
        <p:txBody>
          <a:bodyPr rtlCol="0"/>
          <a:lstStyle/>
          <a:p>
            <a:fld id="{5557BA40-3395-467D-AE1B-D96A525DA04D}"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84F581CC-6EE1-4E4B-A5AD-984A43335863}" type="datetimeFigureOut">
              <a:rPr lang="ru-RU" smtClean="0"/>
              <a:pPr/>
              <a:t>05.09.2013</a:t>
            </a:fld>
            <a:endParaRPr lang="ru-RU"/>
          </a:p>
        </p:txBody>
      </p:sp>
      <p:sp>
        <p:nvSpPr>
          <p:cNvPr id="18" name="Номер слайда 17"/>
          <p:cNvSpPr>
            <a:spLocks noGrp="1"/>
          </p:cNvSpPr>
          <p:nvPr>
            <p:ph type="sldNum" sz="quarter" idx="11"/>
          </p:nvPr>
        </p:nvSpPr>
        <p:spPr/>
        <p:txBody>
          <a:bodyPr rtlCol="0"/>
          <a:lstStyle/>
          <a:p>
            <a:fld id="{5557BA40-3395-467D-AE1B-D96A525DA04D}"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4F581CC-6EE1-4E4B-A5AD-984A43335863}" type="datetimeFigureOut">
              <a:rPr lang="ru-RU" smtClean="0"/>
              <a:pPr/>
              <a:t>05.09.2013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57BA40-3395-467D-AE1B-D96A525DA04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4F581CC-6EE1-4E4B-A5AD-984A43335863}" type="datetimeFigureOut">
              <a:rPr lang="ru-RU" smtClean="0"/>
              <a:pPr/>
              <a:t>05.09.2013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557BA40-3395-467D-AE1B-D96A525DA04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557BA40-3395-467D-AE1B-D96A525DA04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557BA40-3395-467D-AE1B-D96A525DA04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4F581CC-6EE1-4E4B-A5AD-984A43335863}" type="datetimeFigureOut">
              <a:rPr lang="ru-RU" smtClean="0"/>
              <a:pPr/>
              <a:t>05.09.2013</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5557BA40-3395-467D-AE1B-D96A525DA04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4F581CC-6EE1-4E4B-A5AD-984A43335863}" type="datetimeFigureOut">
              <a:rPr lang="ru-RU" smtClean="0"/>
              <a:pPr/>
              <a:t>05.09.2013</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557BA40-3395-467D-AE1B-D96A525DA04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5.xml"/><Relationship Id="rId5" Type="http://schemas.openxmlformats.org/officeDocument/2006/relationships/image" Target="../media/image12.gi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9.xml"/><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13.xml"/><Relationship Id="rId4" Type="http://schemas.openxmlformats.org/officeDocument/2006/relationships/image" Target="../media/image29.gif"/></Relationships>
</file>

<file path=ppt/slides/_rels/slide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46.xml"/><Relationship Id="rId5" Type="http://schemas.openxmlformats.org/officeDocument/2006/relationships/image" Target="../media/image36.gif"/><Relationship Id="rId4" Type="http://schemas.openxmlformats.org/officeDocument/2006/relationships/image" Target="../media/image3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714348" y="642918"/>
            <a:ext cx="771530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970213" algn="ctr"/>
                <a:tab pos="4752975" algn="l"/>
              </a:tabLst>
            </a:pPr>
            <a:r>
              <a:rPr kumimoji="0" lang="en-US" sz="4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Obyektin</a:t>
            </a:r>
            <a:r>
              <a:rPr kumimoji="0" lang="en-US" sz="4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4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informasiya</a:t>
            </a:r>
            <a:r>
              <a:rPr kumimoji="0" lang="en-US" sz="4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4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modelinin</a:t>
            </a:r>
            <a:r>
              <a:rPr kumimoji="0" lang="en-US" sz="4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4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təsvir</a:t>
            </a:r>
            <a:r>
              <a:rPr kumimoji="0" lang="en-US" sz="4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4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formaları</a:t>
            </a:r>
            <a:r>
              <a:rPr kumimoji="0" lang="en-US" sz="4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a:t>
            </a:r>
            <a:endParaRPr kumimoji="0" lang="en-US" sz="4000" b="0" i="0"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15362" name="Picture 2" descr="C:\Users\MisterKomp\Desktop\Atlantide1.jpg"/>
          <p:cNvPicPr>
            <a:picLocks noChangeAspect="1" noChangeArrowheads="1"/>
          </p:cNvPicPr>
          <p:nvPr/>
        </p:nvPicPr>
        <p:blipFill>
          <a:blip r:embed="rId2"/>
          <a:srcRect/>
          <a:stretch>
            <a:fillRect/>
          </a:stretch>
        </p:blipFill>
        <p:spPr bwMode="auto">
          <a:xfrm>
            <a:off x="2214546" y="2285992"/>
            <a:ext cx="5472661" cy="3714776"/>
          </a:xfrm>
          <a:prstGeom prst="rect">
            <a:avLst/>
          </a:prstGeom>
          <a:noFill/>
        </p:spPr>
      </p:pic>
      <p:sp>
        <p:nvSpPr>
          <p:cNvPr id="4" name="TextBox 3"/>
          <p:cNvSpPr txBox="1"/>
          <p:nvPr/>
        </p:nvSpPr>
        <p:spPr>
          <a:xfrm>
            <a:off x="214282" y="6488668"/>
            <a:ext cx="2428892" cy="369332"/>
          </a:xfrm>
          <a:prstGeom prst="rect">
            <a:avLst/>
          </a:prstGeom>
          <a:noFill/>
        </p:spPr>
        <p:txBody>
          <a:bodyPr wrap="square" rtlCol="0">
            <a:spAutoFit/>
          </a:bodyPr>
          <a:lstStyle/>
          <a:p>
            <a:r>
              <a:rPr lang="en-US" dirty="0" err="1" smtClean="0"/>
              <a:t>Shehla</a:t>
            </a:r>
            <a:r>
              <a:rPr lang="en-US" dirty="0" smtClean="0"/>
              <a:t> </a:t>
            </a:r>
            <a:r>
              <a:rPr lang="en-US" dirty="0" err="1" smtClean="0"/>
              <a:t>Qeribova</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777.png"/>
          <p:cNvPicPr/>
          <p:nvPr/>
        </p:nvPicPr>
        <p:blipFill>
          <a:blip r:embed="rId2"/>
          <a:stretch>
            <a:fillRect/>
          </a:stretch>
        </p:blipFill>
        <p:spPr>
          <a:xfrm rot="357624">
            <a:off x="595935" y="2711801"/>
            <a:ext cx="3577228" cy="34092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8675" name="Rectangle 3"/>
          <p:cNvSpPr>
            <a:spLocks noChangeArrowheads="1"/>
          </p:cNvSpPr>
          <p:nvPr/>
        </p:nvSpPr>
        <p:spPr bwMode="auto">
          <a:xfrm>
            <a:off x="214282" y="214290"/>
            <a:ext cx="621507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Bu şəkilləri ümumilikdə necə adlandırmaq olar?</a:t>
            </a:r>
            <a:endParaRPr kumimoji="0" lang="az-Latn-AZ" sz="2400" b="0"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p:txBody>
      </p:sp>
      <p:pic>
        <p:nvPicPr>
          <p:cNvPr id="6" name="Рисунок 5" descr="55566666.png"/>
          <p:cNvPicPr/>
          <p:nvPr/>
        </p:nvPicPr>
        <p:blipFill>
          <a:blip r:embed="rId3"/>
          <a:stretch>
            <a:fillRect/>
          </a:stretch>
        </p:blipFill>
        <p:spPr>
          <a:xfrm>
            <a:off x="4500562" y="2643182"/>
            <a:ext cx="4249494" cy="364333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Rectangle 1"/>
          <p:cNvSpPr>
            <a:spLocks noChangeArrowheads="1"/>
          </p:cNvSpPr>
          <p:nvPr/>
        </p:nvSpPr>
        <p:spPr bwMode="auto">
          <a:xfrm>
            <a:off x="285720" y="1571612"/>
            <a:ext cx="821533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az-Latn-AZ"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İkinci şəkil</a:t>
            </a:r>
            <a:r>
              <a:rPr kumimoji="0" lang="az-Latn-AZ" sz="2400" b="0" i="0" u="none" strike="noStrike" cap="none" normalizeH="0" dirty="0" smtClean="0">
                <a:ln>
                  <a:noFill/>
                </a:ln>
                <a:solidFill>
                  <a:schemeClr val="accent2">
                    <a:lumMod val="75000"/>
                  </a:schemeClr>
                </a:solidFill>
                <a:effectLst/>
                <a:latin typeface="Times New Roman" pitchFamily="18" charset="0"/>
                <a:ea typeface="Calibri" pitchFamily="34" charset="0"/>
                <a:cs typeface="Times New Roman" pitchFamily="18" charset="0"/>
              </a:rPr>
              <a:t> kollajında</a:t>
            </a:r>
            <a:r>
              <a:rPr kumimoji="0" lang="az-Latn-AZ"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 gördükləriniz birinci şəkil</a:t>
            </a:r>
            <a:r>
              <a:rPr kumimoji="0" lang="az-Latn-AZ" sz="2400" b="0" i="0" u="none" strike="noStrike" cap="none" normalizeH="0" dirty="0" smtClean="0">
                <a:ln>
                  <a:noFill/>
                </a:ln>
                <a:solidFill>
                  <a:schemeClr val="accent2">
                    <a:lumMod val="75000"/>
                  </a:schemeClr>
                </a:solidFill>
                <a:effectLst/>
                <a:latin typeface="Times New Roman" pitchFamily="18" charset="0"/>
                <a:ea typeface="Calibri" pitchFamily="34" charset="0"/>
                <a:cs typeface="Times New Roman" pitchFamily="18" charset="0"/>
              </a:rPr>
              <a:t> kollajındakılarla</a:t>
            </a:r>
            <a:r>
              <a:rPr kumimoji="0" lang="az-Latn-AZ"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 nə ilə fərqlənir?</a:t>
            </a:r>
            <a:endParaRPr kumimoji="0" lang="az-Latn-AZ" sz="2400" b="0"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p:txBody>
      </p:sp>
      <p:sp>
        <p:nvSpPr>
          <p:cNvPr id="14337" name="Rectangle 1"/>
          <p:cNvSpPr>
            <a:spLocks noChangeArrowheads="1"/>
          </p:cNvSpPr>
          <p:nvPr/>
        </p:nvSpPr>
        <p:spPr bwMode="auto">
          <a:xfrm>
            <a:off x="285720" y="785794"/>
            <a:ext cx="685801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Ə</a:t>
            </a:r>
            <a:r>
              <a:rPr kumimoji="0" lang="az-Latn-AZ" sz="2400" b="0" i="0" u="none" strike="noStrike" cap="none" normalizeH="0" baseline="0" dirty="0" smtClean="0">
                <a:ln>
                  <a:noFill/>
                </a:ln>
                <a:solidFill>
                  <a:schemeClr val="accent2">
                    <a:lumMod val="75000"/>
                  </a:schemeClr>
                </a:solidFill>
                <a:effectLst/>
                <a:latin typeface="Times New Roman" pitchFamily="18" charset="0"/>
                <a:ea typeface="Calibri" pitchFamily="34" charset="0"/>
                <a:cs typeface="Times New Roman" pitchFamily="18" charset="0"/>
              </a:rPr>
              <a:t>trafımızda olan canlı və cansız varlıqlar necə adlanır</a:t>
            </a:r>
            <a:r>
              <a:rPr kumimoji="0" lang="az-Latn-AZ" sz="2400" b="0" i="0" u="none" strike="noStrike" cap="none" normalizeH="0" baseline="0" dirty="0" smtClean="0">
                <a:ln>
                  <a:noFill/>
                </a:ln>
                <a:solidFill>
                  <a:schemeClr val="accent2">
                    <a:lumMod val="75000"/>
                  </a:schemeClr>
                </a:solidFill>
                <a:effectLst/>
                <a:latin typeface="Calibri" pitchFamily="34" charset="0"/>
                <a:ea typeface="Calibri" pitchFamily="34" charset="0"/>
                <a:cs typeface="Times New Roman" pitchFamily="18" charset="0"/>
              </a:rPr>
              <a:t>?</a:t>
            </a:r>
            <a:endParaRPr kumimoji="0" lang="az-Latn-AZ" sz="2400" b="0" i="0" u="none" strike="noStrike" cap="none" normalizeH="0" baseline="0" dirty="0" smtClean="0">
              <a:ln>
                <a:noFill/>
              </a:ln>
              <a:solidFill>
                <a:schemeClr val="accent2">
                  <a:lumMod val="7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000108"/>
            <a:ext cx="8215338"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z-Latn-AZ" sz="28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Tədqiqat sualı:</a:t>
            </a:r>
            <a:r>
              <a:rPr kumimoji="0" lang="az-Latn-A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Obyektləri öyrənmək üçün onları necə təsvir etmək olar? Obyektin modeli dedikdə biz nəyi başa düşürük? </a:t>
            </a:r>
            <a:endParaRPr kumimoji="0" lang="az-Latn-A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6" descr="12"/>
          <p:cNvPicPr>
            <a:picLocks noChangeAspect="1" noChangeArrowheads="1"/>
          </p:cNvPicPr>
          <p:nvPr/>
        </p:nvPicPr>
        <p:blipFill>
          <a:blip r:embed="rId2"/>
          <a:srcRect/>
          <a:stretch>
            <a:fillRect/>
          </a:stretch>
        </p:blipFill>
        <p:spPr bwMode="auto">
          <a:xfrm>
            <a:off x="2500298" y="2500306"/>
            <a:ext cx="2857520" cy="39307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r>
              <a:rPr lang="az-Latn-AZ" dirty="0" smtClean="0"/>
              <a:t>t</a:t>
            </a:r>
            <a:endParaRPr lang="ru-RU" dirty="0"/>
          </a:p>
        </p:txBody>
      </p:sp>
      <p:pic>
        <p:nvPicPr>
          <p:cNvPr id="16387" name="Picture 2"/>
          <p:cNvPicPr>
            <a:picLocks noGrp="1" noChangeAspect="1" noChangeArrowheads="1"/>
          </p:cNvPicPr>
          <p:nvPr>
            <p:ph idx="1"/>
          </p:nvPr>
        </p:nvPicPr>
        <p:blipFill>
          <a:blip r:embed="rId2"/>
          <a:stretch>
            <a:fillRect/>
          </a:stretch>
        </p:blipFill>
        <p:spPr>
          <a:xfrm>
            <a:off x="0" y="-17656"/>
            <a:ext cx="9144000" cy="6875656"/>
          </a:xfrm>
          <a:prstGeom prst="rect">
            <a:avLst/>
          </a:prstGeom>
          <a:ln>
            <a:noFill/>
          </a:ln>
          <a:effectLst>
            <a:softEdge rad="112500"/>
          </a:effectLst>
        </p:spPr>
      </p:pic>
      <p:pic>
        <p:nvPicPr>
          <p:cNvPr id="16388" name="Picture 2"/>
          <p:cNvPicPr>
            <a:picLocks noChangeAspect="1" noChangeArrowheads="1"/>
          </p:cNvPicPr>
          <p:nvPr/>
        </p:nvPicPr>
        <p:blipFill>
          <a:blip r:embed="rId3"/>
          <a:srcRect/>
          <a:stretch>
            <a:fillRect/>
          </a:stretch>
        </p:blipFill>
        <p:spPr bwMode="auto">
          <a:xfrm>
            <a:off x="1571604" y="1285860"/>
            <a:ext cx="6643688" cy="3429000"/>
          </a:xfrm>
          <a:prstGeom prst="rect">
            <a:avLst/>
          </a:prstGeom>
          <a:noFill/>
          <a:ln w="9525">
            <a:noFill/>
            <a:miter lim="800000"/>
            <a:headEnd/>
            <a:tailEnd/>
          </a:ln>
        </p:spPr>
      </p:pic>
      <p:pic>
        <p:nvPicPr>
          <p:cNvPr id="5" name="Picture 3"/>
          <p:cNvPicPr>
            <a:picLocks noChangeAspect="1" noChangeArrowheads="1"/>
          </p:cNvPicPr>
          <p:nvPr/>
        </p:nvPicPr>
        <p:blipFill>
          <a:blip r:embed="rId4"/>
          <a:srcRect/>
          <a:stretch>
            <a:fillRect/>
          </a:stretch>
        </p:blipFill>
        <p:spPr bwMode="auto">
          <a:xfrm>
            <a:off x="1500188" y="3786188"/>
            <a:ext cx="755650" cy="1506537"/>
          </a:xfrm>
          <a:prstGeom prst="rect">
            <a:avLst/>
          </a:prstGeom>
          <a:noFill/>
          <a:ln w="9525">
            <a:noFill/>
            <a:miter lim="800000"/>
            <a:headEnd/>
            <a:tailEnd/>
          </a:ln>
        </p:spPr>
      </p:pic>
      <p:pic>
        <p:nvPicPr>
          <p:cNvPr id="16390" name="Picture 6" descr="Effekte1"/>
          <p:cNvPicPr>
            <a:picLocks noChangeAspect="1" noChangeArrowheads="1" noCrop="1"/>
          </p:cNvPicPr>
          <p:nvPr/>
        </p:nvPicPr>
        <p:blipFill>
          <a:blip r:embed="rId5"/>
          <a:srcRect/>
          <a:stretch>
            <a:fillRect/>
          </a:stretch>
        </p:blipFill>
        <p:spPr bwMode="auto">
          <a:xfrm>
            <a:off x="6429375" y="4214813"/>
            <a:ext cx="1316038" cy="1774825"/>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2285984" y="0"/>
            <a:ext cx="450059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all" normalizeH="0" baseline="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İş</a:t>
            </a:r>
            <a:r>
              <a:rPr kumimoji="0" lang="en-US" sz="2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 </a:t>
            </a:r>
            <a:r>
              <a:rPr kumimoji="0" lang="en-US" sz="2800" b="1" i="0" u="none" strike="noStrike" cap="all" normalizeH="0" baseline="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vərəqi</a:t>
            </a:r>
            <a:r>
              <a:rPr kumimoji="0" lang="en-US" sz="2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 </a:t>
            </a:r>
            <a:endParaRPr kumimoji="0" lang="ru-RU" sz="2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all" normalizeH="0" baseline="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Kompüter</a:t>
            </a:r>
            <a:r>
              <a:rPr kumimoji="0" lang="en-US" sz="2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 </a:t>
            </a:r>
            <a:r>
              <a:rPr kumimoji="0" lang="en-US" sz="2800" b="1" i="0" u="none" strike="noStrike" cap="all" normalizeH="0" baseline="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qrupu</a:t>
            </a:r>
            <a:endParaRPr kumimoji="0" lang="en-US" sz="2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29698" name="Rectangle 2"/>
          <p:cNvSpPr>
            <a:spLocks noChangeArrowheads="1"/>
          </p:cNvSpPr>
          <p:nvPr/>
        </p:nvSpPr>
        <p:spPr bwMode="auto">
          <a:xfrm>
            <a:off x="0" y="928670"/>
            <a:ext cx="585788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dirty="0" err="1" smtClean="0">
                <a:latin typeface="Times New Roman" pitchFamily="18" charset="0"/>
                <a:ea typeface="Calibri" pitchFamily="34" charset="0"/>
                <a:cs typeface="Times New Roman" pitchFamily="18" charset="0"/>
              </a:rPr>
              <a:t>Qrup</a:t>
            </a:r>
            <a:r>
              <a:rPr lang="en-US" sz="2000" dirty="0" smtClean="0">
                <a:latin typeface="Times New Roman" pitchFamily="18" charset="0"/>
                <a:ea typeface="Calibri" pitchFamily="34" charset="0"/>
                <a:cs typeface="Times New Roman" pitchFamily="18" charset="0"/>
              </a:rPr>
              <a:t> </a:t>
            </a:r>
            <a:r>
              <a:rPr lang="az-Latn-AZ" sz="2000" dirty="0" smtClean="0">
                <a:latin typeface="Times New Roman" pitchFamily="18" charset="0"/>
                <a:ea typeface="Calibri" pitchFamily="34" charset="0"/>
                <a:cs typeface="Times New Roman" pitchFamily="18" charset="0"/>
              </a:rPr>
              <a:t>üzvlərinin adları</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Tarix</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9699" name="Rectangle 3"/>
          <p:cNvSpPr>
            <a:spLocks noChangeArrowheads="1"/>
          </p:cNvSpPr>
          <p:nvPr/>
        </p:nvSpPr>
        <p:spPr bwMode="auto">
          <a:xfrm>
            <a:off x="1000100" y="1714488"/>
            <a:ext cx="735808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1.Təsvirləri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verilən</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obyektlərin</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lang="az-Latn-AZ" sz="2000" b="1" dirty="0" smtClean="0">
                <a:solidFill>
                  <a:srgbClr val="0070C0"/>
                </a:solidFill>
                <a:latin typeface="Times New Roman" pitchFamily="18" charset="0"/>
                <a:ea typeface="Calibri" pitchFamily="34" charset="0"/>
                <a:cs typeface="Times New Roman" pitchFamily="18" charset="0"/>
              </a:rPr>
              <a:t>modelin</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hansı</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növünə</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aid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olduğunu</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qeyd</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a:t>
            </a:r>
            <a:r>
              <a:rPr kumimoji="0" lang="en-US" sz="2000" b="1" i="0" u="none" strike="noStrike" cap="none" normalizeH="0" baseline="0" dirty="0" err="1" smtClean="0">
                <a:ln>
                  <a:noFill/>
                </a:ln>
                <a:solidFill>
                  <a:srgbClr val="0070C0"/>
                </a:solidFill>
                <a:effectLst/>
                <a:latin typeface="Times New Roman" pitchFamily="18" charset="0"/>
                <a:ea typeface="Calibri" pitchFamily="34" charset="0"/>
                <a:cs typeface="Times New Roman" pitchFamily="18" charset="0"/>
              </a:rPr>
              <a:t>edin</a:t>
            </a:r>
            <a:r>
              <a:rPr kumimoji="0" lang="en-US"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a:t>
            </a:r>
            <a:endParaRPr kumimoji="0" lang="en-US" sz="1800" b="1" i="0" u="none" strike="noStrike" cap="none" normalizeH="0" baseline="0" dirty="0" smtClean="0">
              <a:ln>
                <a:noFill/>
              </a:ln>
              <a:solidFill>
                <a:srgbClr val="0070C0"/>
              </a:solidFill>
              <a:effectLst/>
              <a:latin typeface="Times New Roman" pitchFamily="18" charset="0"/>
              <a:cs typeface="Times New Roman" pitchFamily="18" charset="0"/>
            </a:endParaRPr>
          </a:p>
        </p:txBody>
      </p:sp>
      <p:pic>
        <p:nvPicPr>
          <p:cNvPr id="29700" name="Picture 4" descr="C:\Users\MisterKomp\Desktop\lazim\teyyare.jpg"/>
          <p:cNvPicPr>
            <a:picLocks noChangeAspect="1" noChangeArrowheads="1"/>
          </p:cNvPicPr>
          <p:nvPr/>
        </p:nvPicPr>
        <p:blipFill>
          <a:blip r:embed="rId3"/>
          <a:srcRect/>
          <a:stretch>
            <a:fillRect/>
          </a:stretch>
        </p:blipFill>
        <p:spPr bwMode="auto">
          <a:xfrm>
            <a:off x="7286644" y="2143116"/>
            <a:ext cx="981075" cy="714375"/>
          </a:xfrm>
          <a:prstGeom prst="rect">
            <a:avLst/>
          </a:prstGeom>
        </p:spPr>
        <p:style>
          <a:lnRef idx="2">
            <a:schemeClr val="accent3">
              <a:shade val="50000"/>
            </a:schemeClr>
          </a:lnRef>
          <a:fillRef idx="1">
            <a:schemeClr val="accent3"/>
          </a:fillRef>
          <a:effectRef idx="0">
            <a:schemeClr val="accent3"/>
          </a:effectRef>
          <a:fontRef idx="minor">
            <a:schemeClr val="lt1"/>
          </a:fontRef>
        </p:style>
      </p:pic>
      <p:pic>
        <p:nvPicPr>
          <p:cNvPr id="6" name="Picture 1" descr="C:\Users\MisterKomp\fleshqa 1\hamisi\30.08.2012-9.08.2012\fot\istifade\news_asus_internet_radio.jpg"/>
          <p:cNvPicPr>
            <a:picLocks noChangeAspect="1" noChangeArrowheads="1"/>
          </p:cNvPicPr>
          <p:nvPr/>
        </p:nvPicPr>
        <p:blipFill>
          <a:blip r:embed="rId4" cstate="print"/>
          <a:srcRect/>
          <a:stretch>
            <a:fillRect/>
          </a:stretch>
        </p:blipFill>
        <p:spPr bwMode="auto">
          <a:xfrm>
            <a:off x="142844" y="2428868"/>
            <a:ext cx="857256" cy="906777"/>
          </a:xfrm>
          <a:prstGeom prst="rect">
            <a:avLst/>
          </a:prstGeom>
        </p:spPr>
        <p:style>
          <a:lnRef idx="2">
            <a:schemeClr val="accent2"/>
          </a:lnRef>
          <a:fillRef idx="1">
            <a:schemeClr val="lt1"/>
          </a:fillRef>
          <a:effectRef idx="0">
            <a:schemeClr val="accent2"/>
          </a:effectRef>
          <a:fontRef idx="minor">
            <a:schemeClr val="dk1"/>
          </a:fontRef>
        </p:style>
      </p:pic>
      <p:pic>
        <p:nvPicPr>
          <p:cNvPr id="7" name="Picture 2" descr="C:\Users\MisterKomp\fleshqa 1\hamisi\30.08.2012-9.08.2012\fot\istifade\kitab-.jpg"/>
          <p:cNvPicPr>
            <a:picLocks noChangeAspect="1" noChangeArrowheads="1"/>
          </p:cNvPicPr>
          <p:nvPr/>
        </p:nvPicPr>
        <p:blipFill>
          <a:blip r:embed="rId5"/>
          <a:srcRect/>
          <a:stretch>
            <a:fillRect/>
          </a:stretch>
        </p:blipFill>
        <p:spPr bwMode="auto">
          <a:xfrm>
            <a:off x="1285852" y="2643182"/>
            <a:ext cx="928694" cy="928694"/>
          </a:xfrm>
          <a:prstGeom prst="rect">
            <a:avLst/>
          </a:prstGeom>
        </p:spPr>
        <p:style>
          <a:lnRef idx="0">
            <a:schemeClr val="accent2"/>
          </a:lnRef>
          <a:fillRef idx="3">
            <a:schemeClr val="accent2"/>
          </a:fillRef>
          <a:effectRef idx="3">
            <a:schemeClr val="accent2"/>
          </a:effectRef>
          <a:fontRef idx="minor">
            <a:schemeClr val="lt1"/>
          </a:fontRef>
        </p:style>
      </p:pic>
      <p:pic>
        <p:nvPicPr>
          <p:cNvPr id="8" name="Picture 3" descr="C:\Users\MisterKomp\fleshqa 1\hamisi\30.08.2012-9.08.2012\fot\istifade\w79.1.jpg"/>
          <p:cNvPicPr>
            <a:picLocks noChangeAspect="1" noChangeArrowheads="1"/>
          </p:cNvPicPr>
          <p:nvPr/>
        </p:nvPicPr>
        <p:blipFill>
          <a:blip r:embed="rId6" cstate="print"/>
          <a:srcRect/>
          <a:stretch>
            <a:fillRect/>
          </a:stretch>
        </p:blipFill>
        <p:spPr bwMode="auto">
          <a:xfrm>
            <a:off x="7643834" y="3143248"/>
            <a:ext cx="928694" cy="967319"/>
          </a:xfrm>
          <a:prstGeom prst="rect">
            <a:avLst/>
          </a:prstGeom>
        </p:spPr>
        <p:style>
          <a:lnRef idx="2">
            <a:schemeClr val="accent1"/>
          </a:lnRef>
          <a:fillRef idx="1">
            <a:schemeClr val="lt1"/>
          </a:fillRef>
          <a:effectRef idx="0">
            <a:schemeClr val="accent1"/>
          </a:effectRef>
          <a:fontRef idx="minor">
            <a:schemeClr val="dk1"/>
          </a:fontRef>
        </p:style>
      </p:pic>
      <p:graphicFrame>
        <p:nvGraphicFramePr>
          <p:cNvPr id="10" name="Таблица 9"/>
          <p:cNvGraphicFramePr>
            <a:graphicFrameLocks noGrp="1"/>
          </p:cNvGraphicFramePr>
          <p:nvPr/>
        </p:nvGraphicFramePr>
        <p:xfrm>
          <a:off x="2571736" y="2428868"/>
          <a:ext cx="4396115" cy="1752600"/>
        </p:xfrm>
        <a:graphic>
          <a:graphicData uri="http://schemas.openxmlformats.org/drawingml/2006/table">
            <a:tbl>
              <a:tblPr/>
              <a:tblGrid>
                <a:gridCol w="2197828"/>
                <a:gridCol w="2198287"/>
              </a:tblGrid>
              <a:tr h="346711">
                <a:tc>
                  <a:txBody>
                    <a:bodyPr/>
                    <a:lstStyle/>
                    <a:p>
                      <a:pPr>
                        <a:lnSpc>
                          <a:spcPct val="115000"/>
                        </a:lnSpc>
                        <a:spcAft>
                          <a:spcPts val="0"/>
                        </a:spcAft>
                      </a:pPr>
                      <a:r>
                        <a:rPr lang="en-US" sz="2000" dirty="0" err="1" smtClean="0">
                          <a:latin typeface="Calibri"/>
                          <a:ea typeface="Calibri"/>
                          <a:cs typeface="Times New Roman"/>
                        </a:rPr>
                        <a:t>Maddi</a:t>
                      </a:r>
                      <a:r>
                        <a:rPr lang="en-US" sz="2000" dirty="0" smtClean="0">
                          <a:latin typeface="Calibri"/>
                          <a:ea typeface="Calibri"/>
                          <a:cs typeface="Times New Roman"/>
                        </a:rPr>
                        <a:t> model</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err="1" smtClean="0">
                          <a:latin typeface="Calibri"/>
                          <a:ea typeface="Calibri"/>
                          <a:cs typeface="Times New Roman"/>
                        </a:rPr>
                        <a:t>Informasiya</a:t>
                      </a:r>
                      <a:r>
                        <a:rPr lang="en-US" sz="2000" dirty="0" smtClean="0">
                          <a:latin typeface="Calibri"/>
                          <a:ea typeface="Calibri"/>
                          <a:cs typeface="Times New Roman"/>
                        </a:rPr>
                        <a:t> </a:t>
                      </a:r>
                      <a:r>
                        <a:rPr lang="en-US" sz="2000" dirty="0" err="1" smtClean="0">
                          <a:latin typeface="Calibri"/>
                          <a:ea typeface="Calibri"/>
                          <a:cs typeface="Times New Roman"/>
                        </a:rPr>
                        <a:t>modeli</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711">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711">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711">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711">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9701" name="Picture 5" descr="C:\Users\MisterKomp\Desktop\lazim\ev.jpg"/>
          <p:cNvPicPr>
            <a:picLocks noChangeAspect="1" noChangeArrowheads="1"/>
          </p:cNvPicPr>
          <p:nvPr/>
        </p:nvPicPr>
        <p:blipFill>
          <a:blip r:embed="rId7" cstate="print"/>
          <a:srcRect/>
          <a:stretch>
            <a:fillRect/>
          </a:stretch>
        </p:blipFill>
        <p:spPr bwMode="auto">
          <a:xfrm>
            <a:off x="0" y="4143380"/>
            <a:ext cx="1236258" cy="830262"/>
          </a:xfrm>
          <a:prstGeom prst="rect">
            <a:avLst/>
          </a:prstGeom>
          <a:noFill/>
        </p:spPr>
      </p:pic>
      <p:sp>
        <p:nvSpPr>
          <p:cNvPr id="29702" name="Rectangle 6"/>
          <p:cNvSpPr>
            <a:spLocks noChangeArrowheads="1"/>
          </p:cNvSpPr>
          <p:nvPr/>
        </p:nvSpPr>
        <p:spPr bwMode="auto">
          <a:xfrm>
            <a:off x="0" y="5072074"/>
            <a:ext cx="707236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a:t>
            </a:r>
            <a:r>
              <a:rPr lang="az-Latn-AZ" sz="2000" dirty="0" smtClean="0">
                <a:solidFill>
                  <a:srgbClr val="FF0000"/>
                </a:solidFill>
                <a:latin typeface="Times New Roman" pitchFamily="18" charset="0"/>
                <a:ea typeface="Calibri" pitchFamily="34" charset="0"/>
                <a:cs typeface="Times New Roman" pitchFamily="18" charset="0"/>
              </a:rPr>
              <a:t>Arzuladığımız ev</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obyektinin</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informasiya</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modelini</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müxtəlif</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formalardan</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istifade</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ederek</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qurun</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(m</a:t>
            </a:r>
            <a:r>
              <a:rPr kumimoji="0" lang="az-Latn-AZ"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əs:</a:t>
            </a:r>
            <a:r>
              <a:rPr kumimoji="0" lang="az-Latn-AZ" sz="2000" b="0" i="0" u="none" strike="noStrike" cap="none" normalizeH="0" dirty="0" smtClean="0">
                <a:ln>
                  <a:noFill/>
                </a:ln>
                <a:solidFill>
                  <a:srgbClr val="FF000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söz,resm,simvol</a:t>
            </a:r>
            <a:r>
              <a:rPr kumimoji="0" lang="en-US"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a:t>
            </a:r>
            <a:endParaRPr kumimoji="0" lang="en-US" sz="18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
        <p:nvSpPr>
          <p:cNvPr id="29703" name="Rectangle 7"/>
          <p:cNvSpPr>
            <a:spLocks noChangeArrowheads="1"/>
          </p:cNvSpPr>
          <p:nvPr/>
        </p:nvSpPr>
        <p:spPr bwMode="auto">
          <a:xfrm>
            <a:off x="2714548" y="5857892"/>
            <a:ext cx="642945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______________________________________</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______________________________________</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9704" name="Picture 8" descr="C:\Users\MisterKomp\Desktop\lazim\cedvel.jpg"/>
          <p:cNvPicPr>
            <a:picLocks noChangeAspect="1" noChangeArrowheads="1"/>
          </p:cNvPicPr>
          <p:nvPr/>
        </p:nvPicPr>
        <p:blipFill>
          <a:blip r:embed="rId8"/>
          <a:srcRect/>
          <a:stretch>
            <a:fillRect/>
          </a:stretch>
        </p:blipFill>
        <p:spPr bwMode="auto">
          <a:xfrm>
            <a:off x="3786182" y="4286256"/>
            <a:ext cx="1500198" cy="857079"/>
          </a:xfrm>
          <a:prstGeom prst="rect">
            <a:avLst/>
          </a:prstGeom>
          <a:noFill/>
        </p:spPr>
      </p:pic>
      <p:pic>
        <p:nvPicPr>
          <p:cNvPr id="29705" name="Picture 9" descr="C:\Users\MisterKomp\Desktop\lazim\globus1.jpg"/>
          <p:cNvPicPr>
            <a:picLocks noChangeAspect="1" noChangeArrowheads="1"/>
          </p:cNvPicPr>
          <p:nvPr/>
        </p:nvPicPr>
        <p:blipFill>
          <a:blip r:embed="rId9"/>
          <a:srcRect/>
          <a:stretch>
            <a:fillRect/>
          </a:stretch>
        </p:blipFill>
        <p:spPr bwMode="auto">
          <a:xfrm>
            <a:off x="5786446" y="4357694"/>
            <a:ext cx="876120" cy="714380"/>
          </a:xfrm>
          <a:prstGeom prst="rect">
            <a:avLst/>
          </a:prstGeom>
          <a:noFill/>
        </p:spPr>
      </p:pic>
      <p:pic>
        <p:nvPicPr>
          <p:cNvPr id="29706" name="Picture 10" descr="C:\Users\MisterKomp\Desktop\lazim\sehiyye.jpg"/>
          <p:cNvPicPr>
            <a:picLocks noChangeAspect="1" noChangeArrowheads="1"/>
          </p:cNvPicPr>
          <p:nvPr/>
        </p:nvPicPr>
        <p:blipFill>
          <a:blip r:embed="rId10"/>
          <a:srcRect/>
          <a:stretch>
            <a:fillRect/>
          </a:stretch>
        </p:blipFill>
        <p:spPr bwMode="auto">
          <a:xfrm>
            <a:off x="6944984" y="4357694"/>
            <a:ext cx="913164" cy="700092"/>
          </a:xfrm>
          <a:prstGeom prst="rect">
            <a:avLst/>
          </a:prstGeom>
          <a:noFill/>
        </p:spPr>
      </p:pic>
      <p:pic>
        <p:nvPicPr>
          <p:cNvPr id="29707" name="Picture 11" descr="C:\Users\MisterKomp\Desktop\lazim\xerite.jpg"/>
          <p:cNvPicPr>
            <a:picLocks noChangeAspect="1" noChangeArrowheads="1"/>
          </p:cNvPicPr>
          <p:nvPr/>
        </p:nvPicPr>
        <p:blipFill>
          <a:blip r:embed="rId11" cstate="print"/>
          <a:srcRect/>
          <a:stretch>
            <a:fillRect/>
          </a:stretch>
        </p:blipFill>
        <p:spPr bwMode="auto">
          <a:xfrm>
            <a:off x="1428728" y="4214818"/>
            <a:ext cx="1571636" cy="94069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285984" y="0"/>
            <a:ext cx="407193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normalizeH="0" baseline="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İş</a:t>
            </a:r>
            <a:r>
              <a:rPr kumimoji="0" lang="en-US"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 </a:t>
            </a:r>
            <a:r>
              <a:rPr kumimoji="0" lang="en-US" sz="2800" b="1" i="0" u="none" strike="noStrike" normalizeH="0" baseline="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vərəqi</a:t>
            </a:r>
            <a:r>
              <a:rPr kumimoji="0" lang="en-US"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 </a:t>
            </a:r>
            <a:endParaRPr kumimoji="0" lang="ru-RU"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az-Latn-AZ"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Təy</a:t>
            </a:r>
            <a:r>
              <a:rPr kumimoji="0" lang="az-Latn-AZ"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rPr>
              <a:t>yarə qrupu</a:t>
            </a:r>
            <a:endParaRPr kumimoji="0" lang="en-US"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7" name="Rectangle 2"/>
          <p:cNvSpPr>
            <a:spLocks noChangeArrowheads="1"/>
          </p:cNvSpPr>
          <p:nvPr/>
        </p:nvSpPr>
        <p:spPr bwMode="auto">
          <a:xfrm>
            <a:off x="0" y="928670"/>
            <a:ext cx="585788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az-Latn-AZ" sz="2000" dirty="0" smtClean="0">
                <a:latin typeface="Times New Roman" pitchFamily="18" charset="0"/>
                <a:ea typeface="Calibri" pitchFamily="34" charset="0"/>
                <a:cs typeface="Times New Roman" pitchFamily="18" charset="0"/>
              </a:rPr>
              <a:t>Qrup üzvlərinin adları</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Tarix</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73" name="Rectangle 5"/>
          <p:cNvSpPr>
            <a:spLocks noChangeArrowheads="1"/>
          </p:cNvSpPr>
          <p:nvPr/>
        </p:nvSpPr>
        <p:spPr bwMode="auto">
          <a:xfrm>
            <a:off x="0" y="1571612"/>
            <a:ext cx="857252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1.Fərz edək ki, siz başqa şəhərə getməlisiniz və həmin şəhərdə tanımadığınız bir obyektə getmək istəyirsiniz. Sizə aşağıdakı obyektlərdən hansının lazım ola biləcəyini seçin və işarələyin. Həmin obyekt modelin hansı növünə aiddir? Fikrinizi əsaslandrıb</a:t>
            </a:r>
            <a:r>
              <a:rPr kumimoji="0" lang="az-Latn-AZ" sz="2000" b="0" i="0" u="none" strike="noStrike" cap="none" normalizeH="0" dirty="0" smtClean="0">
                <a:ln>
                  <a:noFill/>
                </a:ln>
                <a:solidFill>
                  <a:srgbClr val="00B0F0"/>
                </a:solidFill>
                <a:effectLst/>
                <a:latin typeface="Times New Roman" pitchFamily="18" charset="0"/>
                <a:ea typeface="Calibri" pitchFamily="34" charset="0"/>
                <a:cs typeface="Times New Roman" pitchFamily="18" charset="0"/>
              </a:rPr>
              <a:t> yazın</a:t>
            </a:r>
            <a:endParaRPr kumimoji="0" lang="az-Latn-AZ" sz="2000" b="0"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az-Latn-AZ" sz="2000" dirty="0" smtClean="0">
                <a:solidFill>
                  <a:srgbClr val="00B0F0"/>
                </a:solidFill>
                <a:latin typeface="Times New Roman" pitchFamily="18" charset="0"/>
                <a:cs typeface="Times New Roman" pitchFamily="18" charset="0"/>
              </a:rPr>
              <a:t>_________________________________________________________________</a:t>
            </a:r>
          </a:p>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rgbClr val="00B0F0"/>
                </a:solidFill>
                <a:effectLst/>
                <a:latin typeface="Times New Roman" pitchFamily="18" charset="0"/>
                <a:cs typeface="Times New Roman" pitchFamily="18" charset="0"/>
              </a:rPr>
              <a:t>________________________________________________________________</a:t>
            </a:r>
            <a:endParaRPr kumimoji="0" lang="az-Latn-AZ" sz="1800" b="0" i="0" u="none" strike="noStrike" cap="none" normalizeH="0" baseline="0" dirty="0" smtClean="0">
              <a:ln>
                <a:noFill/>
              </a:ln>
              <a:solidFill>
                <a:srgbClr val="00B0F0"/>
              </a:solidFill>
              <a:effectLst/>
              <a:latin typeface="Times New Roman" pitchFamily="18" charset="0"/>
              <a:cs typeface="Times New Roman" pitchFamily="18" charset="0"/>
            </a:endParaRPr>
          </a:p>
        </p:txBody>
      </p:sp>
      <p:pic>
        <p:nvPicPr>
          <p:cNvPr id="32774" name="Picture 6" descr="C:\Users\MisterKomp\Desktop\lazim\xerite.jpg"/>
          <p:cNvPicPr>
            <a:picLocks noChangeAspect="1" noChangeArrowheads="1"/>
          </p:cNvPicPr>
          <p:nvPr/>
        </p:nvPicPr>
        <p:blipFill>
          <a:blip r:embed="rId2" cstate="print"/>
          <a:srcRect b="12733"/>
          <a:stretch>
            <a:fillRect/>
          </a:stretch>
        </p:blipFill>
        <p:spPr bwMode="auto">
          <a:xfrm>
            <a:off x="214282" y="3571876"/>
            <a:ext cx="1285884" cy="951211"/>
          </a:xfrm>
          <a:prstGeom prst="rect">
            <a:avLst/>
          </a:prstGeom>
          <a:noFill/>
        </p:spPr>
      </p:pic>
      <p:pic>
        <p:nvPicPr>
          <p:cNvPr id="32775" name="Picture 7" descr="C:\Users\MisterKomp\Desktop\lazim\Xerite-17071212121.jpg"/>
          <p:cNvPicPr>
            <a:picLocks noChangeAspect="1" noChangeArrowheads="1"/>
          </p:cNvPicPr>
          <p:nvPr/>
        </p:nvPicPr>
        <p:blipFill>
          <a:blip r:embed="rId3"/>
          <a:srcRect/>
          <a:stretch>
            <a:fillRect/>
          </a:stretch>
        </p:blipFill>
        <p:spPr bwMode="auto">
          <a:xfrm>
            <a:off x="3643306" y="3643314"/>
            <a:ext cx="1262058" cy="938720"/>
          </a:xfrm>
          <a:prstGeom prst="rect">
            <a:avLst/>
          </a:prstGeom>
          <a:noFill/>
        </p:spPr>
      </p:pic>
      <p:pic>
        <p:nvPicPr>
          <p:cNvPr id="32776" name="Picture 8" descr="C:\Users\MisterKomp\Desktop\lazim\kayip-cedveli.jpg"/>
          <p:cNvPicPr>
            <a:picLocks noChangeAspect="1" noChangeArrowheads="1"/>
          </p:cNvPicPr>
          <p:nvPr/>
        </p:nvPicPr>
        <p:blipFill>
          <a:blip r:embed="rId4"/>
          <a:srcRect/>
          <a:stretch>
            <a:fillRect/>
          </a:stretch>
        </p:blipFill>
        <p:spPr bwMode="auto">
          <a:xfrm rot="16200000">
            <a:off x="5738809" y="3405199"/>
            <a:ext cx="1000132" cy="1333485"/>
          </a:xfrm>
          <a:prstGeom prst="rect">
            <a:avLst/>
          </a:prstGeom>
          <a:noFill/>
        </p:spPr>
      </p:pic>
      <p:pic>
        <p:nvPicPr>
          <p:cNvPr id="32777" name="Picture 9" descr="C:\Users\MisterKomp\Desktop\lazim\school_bus_2.jpg"/>
          <p:cNvPicPr>
            <a:picLocks noChangeAspect="1" noChangeArrowheads="1"/>
          </p:cNvPicPr>
          <p:nvPr/>
        </p:nvPicPr>
        <p:blipFill>
          <a:blip r:embed="rId5" cstate="print"/>
          <a:srcRect/>
          <a:stretch>
            <a:fillRect/>
          </a:stretch>
        </p:blipFill>
        <p:spPr bwMode="auto">
          <a:xfrm>
            <a:off x="1643042" y="3571876"/>
            <a:ext cx="1626644" cy="946824"/>
          </a:xfrm>
          <a:prstGeom prst="rect">
            <a:avLst/>
          </a:prstGeom>
          <a:noFill/>
        </p:spPr>
      </p:pic>
      <p:sp>
        <p:nvSpPr>
          <p:cNvPr id="32778" name="Rectangle 10"/>
          <p:cNvSpPr>
            <a:spLocks noChangeArrowheads="1"/>
          </p:cNvSpPr>
          <p:nvPr/>
        </p:nvSpPr>
        <p:spPr bwMode="auto">
          <a:xfrm>
            <a:off x="0" y="4572008"/>
            <a:ext cx="8643998"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«Həftə ərzində keçiriləcək dərslər» obyekti haqqında informasiya modelini cədvəl şəklində qurun.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az-Latn-AZ"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285984" y="0"/>
            <a:ext cx="407193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İş</a:t>
            </a:r>
            <a:r>
              <a:rPr kumimoji="0" lang="en-US" sz="28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sz="2800" b="0"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vərəqi</a:t>
            </a:r>
            <a:r>
              <a:rPr kumimoji="0" lang="en-US" sz="28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r>
              <a:rPr lang="az-Latn-AZ" sz="2800" dirty="0" smtClean="0">
                <a:solidFill>
                  <a:srgbClr val="FF0000"/>
                </a:solidFill>
                <a:latin typeface="Times New Roman" pitchFamily="18" charset="0"/>
                <a:cs typeface="Times New Roman" pitchFamily="18" charset="0"/>
              </a:rPr>
              <a:t>Maşın</a:t>
            </a:r>
            <a:r>
              <a:rPr kumimoji="0" lang="az-Latn-AZ" sz="28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qrupu</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49" name="Rectangle 1"/>
          <p:cNvSpPr>
            <a:spLocks noChangeArrowheads="1"/>
          </p:cNvSpPr>
          <p:nvPr/>
        </p:nvSpPr>
        <p:spPr bwMode="auto">
          <a:xfrm>
            <a:off x="0" y="1714488"/>
            <a:ext cx="807249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1.Verilən xassələrin </a:t>
            </a:r>
            <a:r>
              <a:rPr lang="az-Latn-AZ" sz="2000" dirty="0" smtClean="0">
                <a:latin typeface="Times New Roman" pitchFamily="18" charset="0"/>
                <a:ea typeface="Times New Roman" pitchFamily="18" charset="0"/>
                <a:cs typeface="Times New Roman" pitchFamily="18" charset="0"/>
              </a:rPr>
              <a:t>modelin hansı növünə</a:t>
            </a:r>
            <a:r>
              <a:rPr kumimoji="0" lang="az-Latn-A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aid olduğunu müəyyənləşdirin və cədvəldə qeyd edin</a:t>
            </a:r>
            <a:r>
              <a:rPr kumimoji="0" lang="az-Latn-A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az-Latn-AZ"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Rectangle 2"/>
          <p:cNvSpPr>
            <a:spLocks noChangeArrowheads="1"/>
          </p:cNvSpPr>
          <p:nvPr/>
        </p:nvSpPr>
        <p:spPr bwMode="auto">
          <a:xfrm>
            <a:off x="0" y="928670"/>
            <a:ext cx="585788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az-Latn-AZ" sz="2000" dirty="0" smtClean="0">
                <a:latin typeface="Times New Roman" pitchFamily="18" charset="0"/>
                <a:ea typeface="Calibri" pitchFamily="34" charset="0"/>
                <a:cs typeface="Times New Roman" pitchFamily="18" charset="0"/>
              </a:rPr>
              <a:t>Qrup üzvlərinin adları</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Tarix</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50" name="Rectangle 2"/>
          <p:cNvSpPr>
            <a:spLocks noChangeArrowheads="1"/>
          </p:cNvSpPr>
          <p:nvPr/>
        </p:nvSpPr>
        <p:spPr bwMode="auto">
          <a:xfrm rot="10800000" flipV="1">
            <a:off x="0" y="4786322"/>
            <a:ext cx="792958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a:t>
            </a:r>
            <a:r>
              <a:rPr kumimoji="0" lang="az-Latn-A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az-Latn-AZ" sz="2000" dirty="0" smtClean="0">
                <a:latin typeface="Times New Roman" pitchFamily="18" charset="0"/>
                <a:ea typeface="Times New Roman" pitchFamily="18" charset="0"/>
                <a:cs typeface="Times New Roman" pitchFamily="18" charset="0"/>
              </a:rPr>
              <a:t>Evimizin yerləşdiyi küçə</a:t>
            </a:r>
            <a:r>
              <a:rPr kumimoji="0" lang="az-Latn-A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obyektinin müxtəlif formalardan istifadə edərək informasiya modelini qurun</a:t>
            </a:r>
            <a:r>
              <a:rPr kumimoji="0" lang="az-Latn-AZ" sz="11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az-Latn-AZ"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4357686" y="2428867"/>
          <a:ext cx="4572032" cy="2143140"/>
        </p:xfrm>
        <a:graphic>
          <a:graphicData uri="http://schemas.openxmlformats.org/drawingml/2006/table">
            <a:tbl>
              <a:tblPr/>
              <a:tblGrid>
                <a:gridCol w="2285777"/>
                <a:gridCol w="2286255"/>
              </a:tblGrid>
              <a:tr h="428628">
                <a:tc>
                  <a:txBody>
                    <a:bodyPr/>
                    <a:lstStyle/>
                    <a:p>
                      <a:pPr>
                        <a:lnSpc>
                          <a:spcPct val="115000"/>
                        </a:lnSpc>
                        <a:spcAft>
                          <a:spcPts val="0"/>
                        </a:spcAft>
                      </a:pPr>
                      <a:r>
                        <a:rPr lang="en-US" sz="2000" dirty="0" err="1" smtClean="0">
                          <a:latin typeface="Calibri"/>
                          <a:ea typeface="Calibri"/>
                          <a:cs typeface="Times New Roman"/>
                        </a:rPr>
                        <a:t>Maddi</a:t>
                      </a:r>
                      <a:r>
                        <a:rPr lang="en-US" sz="2000" dirty="0" smtClean="0">
                          <a:latin typeface="Calibri"/>
                          <a:ea typeface="Calibri"/>
                          <a:cs typeface="Times New Roman"/>
                        </a:rPr>
                        <a:t> model</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err="1" smtClean="0">
                          <a:latin typeface="Calibri"/>
                          <a:ea typeface="Calibri"/>
                          <a:cs typeface="Times New Roman"/>
                        </a:rPr>
                        <a:t>Informasiya</a:t>
                      </a:r>
                      <a:r>
                        <a:rPr lang="en-US" sz="2000" dirty="0" smtClean="0">
                          <a:latin typeface="Calibri"/>
                          <a:ea typeface="Calibri"/>
                          <a:cs typeface="Times New Roman"/>
                        </a:rPr>
                        <a:t> </a:t>
                      </a:r>
                      <a:r>
                        <a:rPr lang="en-US" sz="2000" dirty="0" err="1" smtClean="0">
                          <a:latin typeface="Calibri"/>
                          <a:ea typeface="Calibri"/>
                          <a:cs typeface="Times New Roman"/>
                        </a:rPr>
                        <a:t>modeli</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8">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8">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8">
                <a:tc>
                  <a:txBody>
                    <a:bodyPr/>
                    <a:lstStyle/>
                    <a:p>
                      <a:pPr>
                        <a:lnSpc>
                          <a:spcPct val="115000"/>
                        </a:lnSpc>
                        <a:spcAft>
                          <a:spcPts val="0"/>
                        </a:spcAft>
                      </a:pP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628">
                <a:tc>
                  <a:txBody>
                    <a:bodyPr/>
                    <a:lstStyle/>
                    <a:p>
                      <a:pPr>
                        <a:lnSpc>
                          <a:spcPct val="115000"/>
                        </a:lnSpc>
                        <a:spcAft>
                          <a:spcPts val="0"/>
                        </a:spcAft>
                      </a:pP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1" name="Picture 3" descr="C:\Users\MisterKomp\Desktop\Безымянный.png"/>
          <p:cNvPicPr>
            <a:picLocks noChangeAspect="1" noChangeArrowheads="1"/>
          </p:cNvPicPr>
          <p:nvPr/>
        </p:nvPicPr>
        <p:blipFill>
          <a:blip r:embed="rId2"/>
          <a:srcRect/>
          <a:stretch>
            <a:fillRect/>
          </a:stretch>
        </p:blipFill>
        <p:spPr bwMode="auto">
          <a:xfrm>
            <a:off x="214282" y="2357430"/>
            <a:ext cx="4000528" cy="2143140"/>
          </a:xfrm>
          <a:prstGeom prst="rect">
            <a:avLst/>
          </a:prstGeom>
          <a:noFill/>
        </p:spPr>
      </p:pic>
      <p:sp>
        <p:nvSpPr>
          <p:cNvPr id="2052" name="Rectangle 4"/>
          <p:cNvSpPr>
            <a:spLocks noChangeArrowheads="1"/>
          </p:cNvSpPr>
          <p:nvPr/>
        </p:nvSpPr>
        <p:spPr bwMode="auto">
          <a:xfrm>
            <a:off x="1000100" y="5500702"/>
            <a:ext cx="750099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______________________________________________</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053" name="Rectangle 5"/>
          <p:cNvSpPr>
            <a:spLocks noChangeArrowheads="1"/>
          </p:cNvSpPr>
          <p:nvPr/>
        </p:nvSpPr>
        <p:spPr bwMode="auto">
          <a:xfrm>
            <a:off x="1857356" y="5929330"/>
            <a:ext cx="692948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______________________________________________</a:t>
            </a: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p:cNvPicPr>
            <a:picLocks noChangeAspect="1" noChangeArrowheads="1"/>
          </p:cNvPicPr>
          <p:nvPr/>
        </p:nvPicPr>
        <p:blipFill>
          <a:blip r:embed="rId2"/>
          <a:srcRect/>
          <a:stretch>
            <a:fillRect/>
          </a:stretch>
        </p:blipFill>
        <p:spPr bwMode="auto">
          <a:xfrm>
            <a:off x="0" y="42888"/>
            <a:ext cx="9144000" cy="7029450"/>
          </a:xfrm>
          <a:prstGeom prst="rect">
            <a:avLst/>
          </a:prstGeom>
          <a:noFill/>
          <a:ln w="9525">
            <a:noFill/>
            <a:miter lim="800000"/>
            <a:headEnd/>
            <a:tailEnd/>
          </a:ln>
        </p:spPr>
      </p:pic>
      <p:sp>
        <p:nvSpPr>
          <p:cNvPr id="75779" name="Rectangle 3"/>
          <p:cNvSpPr>
            <a:spLocks noGrp="1" noChangeArrowheads="1"/>
          </p:cNvSpPr>
          <p:nvPr>
            <p:ph type="body" idx="1"/>
          </p:nvPr>
        </p:nvSpPr>
        <p:spPr>
          <a:xfrm>
            <a:off x="1928794" y="1571612"/>
            <a:ext cx="4752975" cy="4525963"/>
          </a:xfrm>
        </p:spPr>
        <p:txBody>
          <a:bodyPr>
            <a:normAutofit/>
          </a:bodyPr>
          <a:lstStyle/>
          <a:p>
            <a:r>
              <a:rPr lang="en-US" sz="2400" b="1" i="1" dirty="0" err="1" smtClean="0">
                <a:solidFill>
                  <a:srgbClr val="002060"/>
                </a:solidFill>
                <a:latin typeface="Times New Roman" pitchFamily="18" charset="0"/>
                <a:cs typeface="Times New Roman" pitchFamily="18" charset="0"/>
              </a:rPr>
              <a:t>Obyektin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sadələşdirilmiş</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bənzəri</a:t>
            </a:r>
            <a:r>
              <a:rPr lang="en-US" sz="2400" b="1" i="1" dirty="0" smtClean="0">
                <a:solidFill>
                  <a:srgbClr val="002060"/>
                </a:solidFill>
                <a:latin typeface="Times New Roman" pitchFamily="18" charset="0"/>
                <a:cs typeface="Times New Roman" pitchFamily="18" charset="0"/>
              </a:rPr>
              <a:t> </a:t>
            </a:r>
            <a:r>
              <a:rPr lang="en-US" sz="2400" b="1" i="1" dirty="0" smtClean="0">
                <a:solidFill>
                  <a:srgbClr val="FF0000"/>
                </a:solidFill>
                <a:latin typeface="Times New Roman" pitchFamily="18" charset="0"/>
                <a:cs typeface="Times New Roman" pitchFamily="18" charset="0"/>
              </a:rPr>
              <a:t>model</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adlanır</a:t>
            </a:r>
            <a:r>
              <a:rPr lang="en-US" sz="2400" b="1" i="1" dirty="0" smtClean="0">
                <a:solidFill>
                  <a:srgbClr val="002060"/>
                </a:solidFill>
                <a:latin typeface="Times New Roman" pitchFamily="18" charset="0"/>
                <a:cs typeface="Times New Roman" pitchFamily="18" charset="0"/>
              </a:rPr>
              <a:t>.</a:t>
            </a:r>
            <a:endParaRPr lang="ru-RU" sz="2400" b="1" i="1" dirty="0" smtClean="0">
              <a:solidFill>
                <a:srgbClr val="002060"/>
              </a:solidFill>
              <a:latin typeface="Times New Roman" pitchFamily="18" charset="0"/>
              <a:cs typeface="Times New Roman" pitchFamily="18" charset="0"/>
            </a:endParaRPr>
          </a:p>
          <a:p>
            <a:r>
              <a:rPr lang="en-US" sz="2400" b="1" i="1" dirty="0" err="1" smtClean="0">
                <a:solidFill>
                  <a:srgbClr val="002060"/>
                </a:solidFill>
                <a:latin typeface="Times New Roman" pitchFamily="18" charset="0"/>
                <a:cs typeface="Times New Roman" pitchFamily="18" charset="0"/>
              </a:rPr>
              <a:t>Obyektlərin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görünən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əlamətlərinin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əks</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olunduğu</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bu</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cür</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modellərə</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maddi</a:t>
            </a:r>
            <a:r>
              <a:rPr lang="en-US" sz="2400" b="1" i="1" dirty="0" smtClean="0">
                <a:solidFill>
                  <a:srgbClr val="FF0000"/>
                </a:solidFill>
                <a:latin typeface="Times New Roman" pitchFamily="18" charset="0"/>
                <a:cs typeface="Times New Roman" pitchFamily="18" charset="0"/>
              </a:rPr>
              <a:t> model </a:t>
            </a:r>
            <a:r>
              <a:rPr lang="en-US" sz="2400" b="1" i="1" dirty="0" err="1" smtClean="0">
                <a:solidFill>
                  <a:srgbClr val="002060"/>
                </a:solidFill>
                <a:latin typeface="Times New Roman" pitchFamily="18" charset="0"/>
                <a:cs typeface="Times New Roman" pitchFamily="18" charset="0"/>
              </a:rPr>
              <a:t>deyilir</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Obyekti</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öyrənmək</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üçün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maddi</a:t>
            </a:r>
            <a:r>
              <a:rPr lang="en-US" sz="2400" b="1" i="1" dirty="0" smtClean="0">
                <a:solidFill>
                  <a:srgbClr val="002060"/>
                </a:solidFill>
                <a:latin typeface="Times New Roman" pitchFamily="18" charset="0"/>
                <a:cs typeface="Times New Roman" pitchFamily="18" charset="0"/>
              </a:rPr>
              <a:t> model </a:t>
            </a:r>
            <a:r>
              <a:rPr lang="en-US" sz="2400" b="1" i="1" dirty="0" err="1" smtClean="0">
                <a:solidFill>
                  <a:srgbClr val="002060"/>
                </a:solidFill>
                <a:latin typeface="Times New Roman" pitchFamily="18" charset="0"/>
                <a:cs typeface="Times New Roman" pitchFamily="18" charset="0"/>
              </a:rPr>
              <a:t>yaratmaq</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vacib</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deyil</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Maddi</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modellərdən</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002060"/>
                </a:solidFill>
                <a:latin typeface="Times New Roman" pitchFamily="18" charset="0"/>
                <a:cs typeface="Times New Roman" pitchFamily="18" charset="0"/>
              </a:rPr>
              <a:t>savayı</a:t>
            </a:r>
            <a:r>
              <a:rPr lang="en-US" sz="2400" b="1" i="1" dirty="0" smtClean="0">
                <a:solidFill>
                  <a:srgbClr val="00206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informasiya</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modelləridə</a:t>
            </a:r>
            <a:r>
              <a:rPr lang="en-US" sz="2400" b="1" i="1" dirty="0" smtClean="0">
                <a:solidFill>
                  <a:srgbClr val="002060"/>
                </a:solidFill>
                <a:latin typeface="Times New Roman" pitchFamily="18" charset="0"/>
                <a:cs typeface="Times New Roman" pitchFamily="18" charset="0"/>
              </a:rPr>
              <a:t> var. </a:t>
            </a:r>
            <a:endParaRPr lang="ru-RU" sz="2400" b="1" i="1" dirty="0" smtClean="0">
              <a:solidFill>
                <a:srgbClr val="002060"/>
              </a:solidFill>
              <a:latin typeface="Times New Roman" pitchFamily="18" charset="0"/>
              <a:cs typeface="Times New Roman" pitchFamily="18" charset="0"/>
            </a:endParaRPr>
          </a:p>
          <a:p>
            <a:pPr>
              <a:buFontTx/>
              <a:buNone/>
            </a:pPr>
            <a:endParaRPr lang="ru-RU" sz="2000" dirty="0" smtClean="0">
              <a:solidFill>
                <a:srgbClr val="663300"/>
              </a:solidFill>
              <a:latin typeface="Times New Roman" pitchFamily="18" charset="0"/>
              <a:cs typeface="Times New Roman" pitchFamily="18" charset="0"/>
            </a:endParaRPr>
          </a:p>
        </p:txBody>
      </p:sp>
      <p:pic>
        <p:nvPicPr>
          <p:cNvPr id="23556" name="Picture 4"/>
          <p:cNvPicPr>
            <a:picLocks noChangeAspect="1" noChangeArrowheads="1"/>
          </p:cNvPicPr>
          <p:nvPr/>
        </p:nvPicPr>
        <p:blipFill>
          <a:blip r:embed="rId3"/>
          <a:srcRect/>
          <a:stretch>
            <a:fillRect/>
          </a:stretch>
        </p:blipFill>
        <p:spPr bwMode="auto">
          <a:xfrm>
            <a:off x="6929454" y="1714488"/>
            <a:ext cx="1871662" cy="1784350"/>
          </a:xfrm>
          <a:prstGeom prst="rect">
            <a:avLst/>
          </a:prstGeom>
          <a:noFill/>
          <a:ln w="9525">
            <a:noFill/>
            <a:miter lim="800000"/>
            <a:headEnd/>
            <a:tailEnd/>
          </a:ln>
        </p:spPr>
      </p:pic>
      <p:sp>
        <p:nvSpPr>
          <p:cNvPr id="23557" name="WordArt 6"/>
          <p:cNvSpPr>
            <a:spLocks noChangeArrowheads="1" noChangeShapeType="1" noTextEdit="1"/>
          </p:cNvSpPr>
          <p:nvPr/>
        </p:nvSpPr>
        <p:spPr bwMode="auto">
          <a:xfrm>
            <a:off x="2714612" y="357166"/>
            <a:ext cx="4751387" cy="1243013"/>
          </a:xfrm>
          <a:prstGeom prst="rect">
            <a:avLst/>
          </a:prstGeom>
        </p:spPr>
        <p:txBody>
          <a:bodyPr wrap="none" fromWordArt="1">
            <a:prstTxWarp prst="textFadeUp">
              <a:avLst>
                <a:gd name="adj" fmla="val 9991"/>
              </a:avLst>
            </a:prstTxWarp>
          </a:bodyPr>
          <a:lstStyle/>
          <a:p>
            <a:pPr algn="ctr"/>
            <a:r>
              <a:rPr lang="en-US" sz="3600" kern="10" dirty="0" err="1">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Times New Roman" pitchFamily="18" charset="0"/>
                <a:cs typeface="Times New Roman" pitchFamily="18" charset="0"/>
              </a:rPr>
              <a:t>Nəticə</a:t>
            </a:r>
            <a:endParaRPr lang="ru-RU" sz="3600" kern="10" dirty="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Times New Roman" pitchFamily="18" charset="0"/>
              <a:cs typeface="Times New Roman" pitchFamily="18" charset="0"/>
            </a:endParaRPr>
          </a:p>
        </p:txBody>
      </p:sp>
      <p:pic>
        <p:nvPicPr>
          <p:cNvPr id="23558" name="Picture 7" descr="1284532089_2"/>
          <p:cNvPicPr>
            <a:picLocks noChangeAspect="1" noChangeArrowheads="1" noCrop="1"/>
          </p:cNvPicPr>
          <p:nvPr/>
        </p:nvPicPr>
        <p:blipFill>
          <a:blip r:embed="rId4"/>
          <a:srcRect/>
          <a:stretch>
            <a:fillRect/>
          </a:stretch>
        </p:blipFill>
        <p:spPr bwMode="auto">
          <a:xfrm>
            <a:off x="-214346" y="714356"/>
            <a:ext cx="2005043" cy="238993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75779">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8" presetClass="emph" presetSubtype="0" fill="hold" nodeType="clickEffect">
                                  <p:stCondLst>
                                    <p:cond delay="0"/>
                                  </p:stCondLst>
                                  <p:iterate type="lt">
                                    <p:tmPct val="4000"/>
                                  </p:iterate>
                                  <p:childTnLst>
                                    <p:set>
                                      <p:cBhvr override="childStyle">
                                        <p:cTn id="10" dur="500" fill="hold"/>
                                        <p:tgtEl>
                                          <p:spTgt spid="75779">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endParaRPr lang="ru-RU" smtClean="0">
              <a:latin typeface="Times New Roman" pitchFamily="18" charset="0"/>
              <a:cs typeface="Times New Roman" pitchFamily="18" charset="0"/>
            </a:endParaRPr>
          </a:p>
        </p:txBody>
      </p:sp>
      <p:sp>
        <p:nvSpPr>
          <p:cNvPr id="9219" name="Rectangle 3"/>
          <p:cNvSpPr>
            <a:spLocks noGrp="1" noChangeArrowheads="1"/>
          </p:cNvSpPr>
          <p:nvPr>
            <p:ph type="body" idx="1"/>
          </p:nvPr>
        </p:nvSpPr>
        <p:spPr/>
        <p:txBody>
          <a:bodyPr/>
          <a:lstStyle/>
          <a:p>
            <a:endParaRPr lang="ru-RU" smtClean="0">
              <a:latin typeface="Times New Roman" pitchFamily="18" charset="0"/>
              <a:cs typeface="Times New Roman" pitchFamily="18" charset="0"/>
            </a:endParaRPr>
          </a:p>
        </p:txBody>
      </p:sp>
      <p:pic>
        <p:nvPicPr>
          <p:cNvPr id="9220" name="Picture 4"/>
          <p:cNvPicPr>
            <a:picLocks noChangeAspect="1" noChangeArrowheads="1"/>
          </p:cNvPicPr>
          <p:nvPr/>
        </p:nvPicPr>
        <p:blipFill>
          <a:blip r:embed="rId2"/>
          <a:srcRect/>
          <a:stretch>
            <a:fillRect/>
          </a:stretch>
        </p:blipFill>
        <p:spPr bwMode="auto">
          <a:xfrm>
            <a:off x="-58738" y="-4763"/>
            <a:ext cx="9261476" cy="6875463"/>
          </a:xfrm>
          <a:prstGeom prst="rect">
            <a:avLst/>
          </a:prstGeom>
          <a:noFill/>
          <a:ln w="9525">
            <a:noFill/>
            <a:miter lim="800000"/>
            <a:headEnd/>
            <a:tailEnd/>
          </a:ln>
        </p:spPr>
      </p:pic>
      <p:sp>
        <p:nvSpPr>
          <p:cNvPr id="7" name="Прямоугольник 6"/>
          <p:cNvSpPr/>
          <p:nvPr/>
        </p:nvSpPr>
        <p:spPr>
          <a:xfrm>
            <a:off x="1357290" y="1643050"/>
            <a:ext cx="6072230" cy="4401205"/>
          </a:xfrm>
          <a:prstGeom prst="rect">
            <a:avLst/>
          </a:prstGeom>
        </p:spPr>
        <p:txBody>
          <a:bodyPr wrap="square">
            <a:spAutoFit/>
          </a:bodyPr>
          <a:lstStyle/>
          <a:p>
            <a:r>
              <a:rPr lang="en-US" sz="2000" i="1" dirty="0" err="1" smtClean="0">
                <a:solidFill>
                  <a:schemeClr val="accent2">
                    <a:lumMod val="75000"/>
                  </a:schemeClr>
                </a:solidFill>
                <a:latin typeface="Times New Roman" pitchFamily="18" charset="0"/>
                <a:cs typeface="Times New Roman" pitchFamily="18" charset="0"/>
              </a:rPr>
              <a:t>Maddi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modellər</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obyektlərin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həndəsi,fiziki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başqa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xassələrini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maddi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olaraq</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əks</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etdirir</a:t>
            </a:r>
            <a:r>
              <a:rPr lang="en-US" sz="2000" i="1" dirty="0" smtClean="0">
                <a:solidFill>
                  <a:schemeClr val="accent2">
                    <a:lumMod val="75000"/>
                  </a:schemeClr>
                </a:solidFill>
                <a:latin typeface="Times New Roman" pitchFamily="18" charset="0"/>
                <a:cs typeface="Times New Roman" pitchFamily="18" charset="0"/>
              </a:rPr>
              <a:t>.(</a:t>
            </a:r>
            <a:r>
              <a:rPr lang="en-US" sz="2000" i="1" dirty="0" err="1" smtClean="0">
                <a:solidFill>
                  <a:schemeClr val="accent2">
                    <a:lumMod val="75000"/>
                  </a:schemeClr>
                </a:solidFill>
                <a:latin typeface="Times New Roman" pitchFamily="18" charset="0"/>
                <a:cs typeface="Times New Roman" pitchFamily="18" charset="0"/>
              </a:rPr>
              <a:t>qlobus,binaların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maketləri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və</a:t>
            </a:r>
            <a:r>
              <a:rPr lang="en-US" sz="2000" i="1" dirty="0" smtClean="0">
                <a:solidFill>
                  <a:schemeClr val="accent2">
                    <a:lumMod val="75000"/>
                  </a:schemeClr>
                </a:solidFill>
                <a:latin typeface="Times New Roman" pitchFamily="18" charset="0"/>
                <a:cs typeface="Times New Roman" pitchFamily="18" charset="0"/>
              </a:rPr>
              <a:t> s.)</a:t>
            </a:r>
            <a:endParaRPr lang="az-Latn-AZ" sz="2000" i="1" dirty="0" smtClean="0">
              <a:solidFill>
                <a:schemeClr val="accent2">
                  <a:lumMod val="75000"/>
                </a:schemeClr>
              </a:solidFill>
              <a:latin typeface="Times New Roman" pitchFamily="18" charset="0"/>
              <a:cs typeface="Times New Roman" pitchFamily="18" charset="0"/>
            </a:endParaRPr>
          </a:p>
          <a:p>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obyekt</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prosesləri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yalnız</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əsasında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təsvir</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edir.Başqa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sözlə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modelinə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əl</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ilə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toxunmaq</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gözlə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görmək</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olmur</a:t>
            </a:r>
            <a:r>
              <a:rPr lang="en-US" sz="2000" i="1" dirty="0" smtClean="0">
                <a:solidFill>
                  <a:schemeClr val="accent2">
                    <a:lumMod val="75000"/>
                  </a:schemeClr>
                </a:solidFill>
                <a:latin typeface="Times New Roman" pitchFamily="18" charset="0"/>
                <a:cs typeface="Times New Roman" pitchFamily="18" charset="0"/>
              </a:rPr>
              <a:t>.</a:t>
            </a:r>
            <a:endParaRPr lang="az-Latn-AZ" sz="2000" i="1" dirty="0" smtClean="0">
              <a:solidFill>
                <a:schemeClr val="accent2">
                  <a:lumMod val="75000"/>
                </a:schemeClr>
              </a:solidFill>
              <a:latin typeface="Times New Roman" pitchFamily="18" charset="0"/>
              <a:cs typeface="Times New Roman" pitchFamily="18" charset="0"/>
            </a:endParaRPr>
          </a:p>
          <a:p>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özləri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də</a:t>
            </a:r>
            <a:r>
              <a:rPr lang="en-US" sz="2000" i="1" dirty="0" smtClean="0">
                <a:solidFill>
                  <a:schemeClr val="accent2">
                    <a:lumMod val="75000"/>
                  </a:schemeClr>
                </a:solidFill>
                <a:latin typeface="Times New Roman" pitchFamily="18" charset="0"/>
                <a:cs typeface="Times New Roman" pitchFamily="18" charset="0"/>
              </a:rPr>
              <a:t> 1 </a:t>
            </a:r>
            <a:r>
              <a:rPr lang="en-US" sz="2000" i="1" dirty="0" err="1" smtClean="0">
                <a:solidFill>
                  <a:schemeClr val="accent2">
                    <a:lumMod val="75000"/>
                  </a:schemeClr>
                </a:solidFill>
                <a:latin typeface="Times New Roman" pitchFamily="18" charset="0"/>
                <a:cs typeface="Times New Roman" pitchFamily="18" charset="0"/>
              </a:rPr>
              <a:t>neçə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növə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bölünür.Məsələn,təsviri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modellərinin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yaradılmasında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təbii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dillərdən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şəkillərdən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istifadə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olunur.Formal</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dillərin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köməyilə</a:t>
            </a:r>
            <a:r>
              <a:rPr lang="en-US" sz="2000" i="1" dirty="0" smtClean="0">
                <a:solidFill>
                  <a:schemeClr val="accent2">
                    <a:lumMod val="75000"/>
                  </a:schemeClr>
                </a:solidFill>
                <a:latin typeface="Times New Roman" pitchFamily="18" charset="0"/>
                <a:cs typeface="Times New Roman" pitchFamily="18" charset="0"/>
              </a:rPr>
              <a:t> formal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modelləri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qurulur.Ən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geniş</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istifadə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olunanı</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riyazi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dildir.Bura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həmçinin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cəbri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dil,məntiq</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cəbri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daxildir.Formal</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dillər</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vasitəsilə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qurulan</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informasiya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modeli</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prosesinə</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formallaşdırma</a:t>
            </a:r>
            <a:r>
              <a:rPr lang="en-US" sz="2000" i="1" dirty="0" smtClean="0">
                <a:solidFill>
                  <a:schemeClr val="accent2">
                    <a:lumMod val="75000"/>
                  </a:schemeClr>
                </a:solidFill>
                <a:latin typeface="Times New Roman" pitchFamily="18" charset="0"/>
                <a:cs typeface="Times New Roman" pitchFamily="18" charset="0"/>
              </a:rPr>
              <a:t> </a:t>
            </a:r>
            <a:r>
              <a:rPr lang="en-US" sz="2000" i="1" dirty="0" err="1" smtClean="0">
                <a:solidFill>
                  <a:schemeClr val="accent2">
                    <a:lumMod val="75000"/>
                  </a:schemeClr>
                </a:solidFill>
                <a:latin typeface="Times New Roman" pitchFamily="18" charset="0"/>
                <a:cs typeface="Times New Roman" pitchFamily="18" charset="0"/>
              </a:rPr>
              <a:t>deyilir</a:t>
            </a:r>
            <a:r>
              <a:rPr lang="en-US" sz="2000" i="1" dirty="0" smtClean="0">
                <a:solidFill>
                  <a:schemeClr val="accent2">
                    <a:lumMod val="75000"/>
                  </a:schemeClr>
                </a:solidFill>
                <a:latin typeface="Times New Roman" pitchFamily="18" charset="0"/>
                <a:cs typeface="Times New Roman" pitchFamily="18" charset="0"/>
              </a:rPr>
              <a:t>.</a:t>
            </a:r>
            <a:endParaRPr lang="ru-RU" sz="2000" i="1" dirty="0">
              <a:solidFill>
                <a:schemeClr val="accent2">
                  <a:lumMod val="75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142976" y="142852"/>
            <a:ext cx="7566495" cy="923330"/>
          </a:xfrm>
          <a:prstGeom prst="rect">
            <a:avLst/>
          </a:prstGeom>
          <a:noFill/>
        </p:spPr>
        <p:txBody>
          <a:bodyPr wrap="none" lIns="91440" tIns="45720" rIns="91440" bIns="45720">
            <a:spAutoFit/>
          </a:bodyPr>
          <a:lstStyle/>
          <a:p>
            <a:pPr algn="ctr"/>
            <a:r>
              <a:rPr lang="en-US" sz="5400" b="1" kern="10"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rPr>
              <a:t>QİYMƏTLƏNDİRMƏ</a:t>
            </a:r>
            <a:endParaRPr lang="ru-RU"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endParaRPr>
          </a:p>
        </p:txBody>
      </p:sp>
      <p:graphicFrame>
        <p:nvGraphicFramePr>
          <p:cNvPr id="8" name="Содержимое 3"/>
          <p:cNvGraphicFramePr>
            <a:graphicFrameLocks/>
          </p:cNvGraphicFramePr>
          <p:nvPr/>
        </p:nvGraphicFramePr>
        <p:xfrm>
          <a:off x="285720" y="1285860"/>
          <a:ext cx="8329642" cy="5473760"/>
        </p:xfrm>
        <a:graphic>
          <a:graphicData uri="http://schemas.openxmlformats.org/drawingml/2006/table">
            <a:tbl>
              <a:tblPr firstRow="1" bandRow="1">
                <a:tableStyleId>{5C22544A-7EE6-4342-B048-85BDC9FD1C3A}</a:tableStyleId>
              </a:tblPr>
              <a:tblGrid>
                <a:gridCol w="614338"/>
                <a:gridCol w="2928958"/>
                <a:gridCol w="1643074"/>
                <a:gridCol w="1643074"/>
                <a:gridCol w="1500198"/>
              </a:tblGrid>
              <a:tr h="773744">
                <a:tc>
                  <a:txBody>
                    <a:bodyPr/>
                    <a:lstStyle/>
                    <a:p>
                      <a:r>
                        <a:rPr lang="en-US" dirty="0" smtClean="0"/>
                        <a:t>N</a:t>
                      </a:r>
                      <a:endParaRPr lang="ru-RU" dirty="0"/>
                    </a:p>
                  </a:txBody>
                  <a:tcPr/>
                </a:tc>
                <a:tc>
                  <a:txBody>
                    <a:bodyPr/>
                    <a:lstStyle/>
                    <a:p>
                      <a:r>
                        <a:rPr kumimoji="0" lang="az-Latn-AZ" sz="1800" b="1" kern="1200" dirty="0" smtClean="0">
                          <a:solidFill>
                            <a:schemeClr val="lt1"/>
                          </a:solidFill>
                          <a:latin typeface="+mn-lt"/>
                          <a:ea typeface="+mn-ea"/>
                          <a:cs typeface="+mn-cs"/>
                        </a:rPr>
                        <a:t>Meyarlar</a:t>
                      </a:r>
                      <a:endParaRPr lang="ru-RU" dirty="0"/>
                    </a:p>
                  </a:txBody>
                  <a:tcPr/>
                </a:tc>
                <a:tc>
                  <a:txBody>
                    <a:bodyPr/>
                    <a:lstStyle/>
                    <a:p>
                      <a:pPr>
                        <a:lnSpc>
                          <a:spcPct val="115000"/>
                        </a:lnSpc>
                        <a:spcAft>
                          <a:spcPts val="0"/>
                        </a:spcAft>
                      </a:pPr>
                      <a:r>
                        <a:rPr lang="az-Latn-AZ" sz="1100" dirty="0">
                          <a:latin typeface="Calibri"/>
                          <a:ea typeface="Calibri"/>
                          <a:cs typeface="Times New Roman"/>
                        </a:rPr>
                        <a:t>Yaxşı</a:t>
                      </a:r>
                      <a:endParaRPr lang="ru-RU" sz="1100" dirty="0">
                        <a:latin typeface="Calibri"/>
                        <a:ea typeface="Calibri"/>
                        <a:cs typeface="Times New Roman"/>
                      </a:endParaRPr>
                    </a:p>
                  </a:txBody>
                  <a:tcPr marL="68580" marR="68580" marT="0" marB="0"/>
                </a:tc>
                <a:tc>
                  <a:txBody>
                    <a:bodyPr/>
                    <a:lstStyle/>
                    <a:p>
                      <a:pPr>
                        <a:lnSpc>
                          <a:spcPct val="115000"/>
                        </a:lnSpc>
                        <a:spcAft>
                          <a:spcPts val="0"/>
                        </a:spcAft>
                      </a:pPr>
                      <a:r>
                        <a:rPr lang="az-Latn-AZ" sz="1100">
                          <a:latin typeface="Calibri"/>
                          <a:ea typeface="Calibri"/>
                          <a:cs typeface="Times New Roman"/>
                        </a:rPr>
                        <a:t>Orta</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az-Latn-AZ" sz="1100" dirty="0">
                          <a:latin typeface="Calibri"/>
                          <a:ea typeface="Calibri"/>
                          <a:cs typeface="Times New Roman"/>
                        </a:rPr>
                        <a:t>Zəif</a:t>
                      </a:r>
                      <a:endParaRPr lang="ru-RU" sz="1100" dirty="0">
                        <a:latin typeface="Calibri"/>
                        <a:ea typeface="Calibri"/>
                        <a:cs typeface="Times New Roman"/>
                      </a:endParaRPr>
                    </a:p>
                  </a:txBody>
                  <a:tcPr marL="68580" marR="68580" marT="0" marB="0"/>
                </a:tc>
              </a:tr>
              <a:tr h="773744">
                <a:tc>
                  <a:txBody>
                    <a:bodyPr/>
                    <a:lstStyle/>
                    <a:p>
                      <a:pPr>
                        <a:lnSpc>
                          <a:spcPct val="115000"/>
                        </a:lnSpc>
                        <a:spcAft>
                          <a:spcPts val="0"/>
                        </a:spcAft>
                      </a:pPr>
                      <a:r>
                        <a:rPr lang="az-Latn-AZ" sz="1100" dirty="0">
                          <a:latin typeface="Calibri"/>
                          <a:ea typeface="Calibri"/>
                          <a:cs typeface="Times New Roman"/>
                        </a:rPr>
                        <a:t>1.</a:t>
                      </a:r>
                      <a:endParaRPr lang="ru-RU" sz="1100" dirty="0">
                        <a:latin typeface="Calibri"/>
                        <a:ea typeface="Calibri"/>
                        <a:cs typeface="Times New Roman"/>
                      </a:endParaRPr>
                    </a:p>
                  </a:txBody>
                  <a:tcPr marL="68580" marR="68580" marT="0" marB="0"/>
                </a:tc>
                <a:tc>
                  <a:txBody>
                    <a:bodyPr/>
                    <a:lstStyle/>
                    <a:p>
                      <a:r>
                        <a:rPr kumimoji="0" lang="en-US" sz="1800" kern="1200" dirty="0" err="1" smtClean="0">
                          <a:solidFill>
                            <a:schemeClr val="dk1"/>
                          </a:solidFill>
                          <a:latin typeface="+mn-lt"/>
                          <a:ea typeface="+mn-ea"/>
                          <a:cs typeface="+mn-cs"/>
                        </a:rPr>
                        <a:t>Obyektin</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informasiya</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modelinin</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təsvir</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formalarını</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sadalama</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773744">
                <a:tc>
                  <a:txBody>
                    <a:bodyPr/>
                    <a:lstStyle/>
                    <a:p>
                      <a:pPr>
                        <a:lnSpc>
                          <a:spcPct val="115000"/>
                        </a:lnSpc>
                        <a:spcAft>
                          <a:spcPts val="0"/>
                        </a:spcAft>
                      </a:pPr>
                      <a:r>
                        <a:rPr lang="az-Latn-AZ" sz="1100">
                          <a:latin typeface="Calibri"/>
                          <a:ea typeface="Calibri"/>
                          <a:cs typeface="Times New Roman"/>
                        </a:rPr>
                        <a:t>2.</a:t>
                      </a:r>
                      <a:endParaRPr lang="ru-RU" sz="110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az-Latn-AZ" sz="1800" dirty="0" smtClean="0">
                          <a:latin typeface="Calibri"/>
                          <a:ea typeface="Calibri"/>
                          <a:cs typeface="Times New Roman"/>
                        </a:rPr>
                        <a:t> </a:t>
                      </a:r>
                      <a:r>
                        <a:rPr kumimoji="0" lang="en-US" sz="1800" kern="1200" dirty="0" err="1" smtClean="0">
                          <a:solidFill>
                            <a:schemeClr val="dk1"/>
                          </a:solidFill>
                          <a:latin typeface="+mn-lt"/>
                          <a:ea typeface="+mn-ea"/>
                          <a:cs typeface="+mn-cs"/>
                        </a:rPr>
                        <a:t>İnformasiya</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modelinin</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təsvir</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formalarını</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nümunələrlə</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şərh</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etmə</a:t>
                      </a:r>
                      <a:endParaRPr lang="ru-RU" sz="1800" dirty="0" smtClean="0">
                        <a:latin typeface="Calibri"/>
                        <a:ea typeface="Calibri"/>
                        <a:cs typeface="Times New Roman"/>
                      </a:endParaRPr>
                    </a:p>
                    <a:p>
                      <a:pPr>
                        <a:lnSpc>
                          <a:spcPct val="115000"/>
                        </a:lnSpc>
                        <a:spcAft>
                          <a:spcPts val="0"/>
                        </a:spcAft>
                      </a:pPr>
                      <a:endParaRPr lang="ru-RU" sz="1800" dirty="0">
                        <a:latin typeface="Calibri"/>
                        <a:ea typeface="Calibri"/>
                        <a:cs typeface="Times New Roman"/>
                      </a:endParaRPr>
                    </a:p>
                  </a:txBody>
                  <a:tcPr marL="68580" marR="68580" marT="0" marB="0"/>
                </a:tc>
                <a:tc>
                  <a:txBody>
                    <a:bodyPr/>
                    <a:lstStyle/>
                    <a:p>
                      <a:endParaRPr lang="ru-RU"/>
                    </a:p>
                  </a:txBody>
                  <a:tcPr/>
                </a:tc>
                <a:tc>
                  <a:txBody>
                    <a:bodyPr/>
                    <a:lstStyle/>
                    <a:p>
                      <a:endParaRPr lang="ru-RU"/>
                    </a:p>
                  </a:txBody>
                  <a:tcPr/>
                </a:tc>
                <a:tc>
                  <a:txBody>
                    <a:bodyPr/>
                    <a:lstStyle/>
                    <a:p>
                      <a:endParaRPr lang="ru-RU"/>
                    </a:p>
                  </a:txBody>
                  <a:tcPr/>
                </a:tc>
              </a:tr>
              <a:tr h="1397164">
                <a:tc>
                  <a:txBody>
                    <a:bodyPr/>
                    <a:lstStyle/>
                    <a:p>
                      <a:pPr>
                        <a:lnSpc>
                          <a:spcPct val="115000"/>
                        </a:lnSpc>
                        <a:spcAft>
                          <a:spcPts val="0"/>
                        </a:spcAft>
                      </a:pPr>
                      <a:r>
                        <a:rPr lang="az-Latn-AZ" sz="1100">
                          <a:latin typeface="Calibri"/>
                          <a:ea typeface="Calibri"/>
                          <a:cs typeface="Times New Roman"/>
                        </a:rPr>
                        <a:t>3.</a:t>
                      </a:r>
                      <a:endParaRPr lang="ru-RU" sz="110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kumimoji="0" lang="az-Latn-AZ" sz="1800" kern="1200" dirty="0" smtClean="0">
                          <a:solidFill>
                            <a:schemeClr val="dk1"/>
                          </a:solidFill>
                          <a:latin typeface="+mn-lt"/>
                          <a:ea typeface="+mn-ea"/>
                          <a:cs typeface="+mn-cs"/>
                        </a:rPr>
                        <a:t>Eyni obyektləri informasiya modelinin müxtəlif təsvir üsulları ilə təsvir e</a:t>
                      </a:r>
                      <a:r>
                        <a:rPr kumimoji="0" lang="en-US" sz="1800" kern="1200" dirty="0" smtClean="0">
                          <a:solidFill>
                            <a:schemeClr val="dk1"/>
                          </a:solidFill>
                          <a:latin typeface="+mn-lt"/>
                          <a:ea typeface="+mn-ea"/>
                          <a:cs typeface="+mn-cs"/>
                        </a:rPr>
                        <a:t>tm</a:t>
                      </a:r>
                      <a:r>
                        <a:rPr kumimoji="0" lang="ru-RU" sz="1800" kern="1200" dirty="0" err="1" smtClean="0">
                          <a:solidFill>
                            <a:schemeClr val="dk1"/>
                          </a:solidFill>
                          <a:latin typeface="+mn-lt"/>
                          <a:ea typeface="+mn-ea"/>
                          <a:cs typeface="+mn-cs"/>
                        </a:rPr>
                        <a:t>ə</a:t>
                      </a:r>
                      <a:endParaRPr lang="ru-RU" sz="1800" dirty="0" smtClean="0">
                        <a:latin typeface="Calibri"/>
                        <a:ea typeface="Calibri"/>
                        <a:cs typeface="Times New Roman"/>
                      </a:endParaRPr>
                    </a:p>
                    <a:p>
                      <a:pPr>
                        <a:lnSpc>
                          <a:spcPct val="115000"/>
                        </a:lnSpc>
                        <a:spcAft>
                          <a:spcPts val="0"/>
                        </a:spcAft>
                      </a:pPr>
                      <a:endParaRPr lang="ru-RU" sz="1800" dirty="0">
                        <a:latin typeface="Calibri"/>
                        <a:ea typeface="Calibri"/>
                        <a:cs typeface="Times New Roman"/>
                      </a:endParaRPr>
                    </a:p>
                  </a:txBody>
                  <a:tcPr marL="68580" marR="68580" marT="0" marB="0"/>
                </a:tc>
                <a:tc>
                  <a:txBody>
                    <a:bodyPr/>
                    <a:lstStyle/>
                    <a:p>
                      <a:endParaRPr lang="ru-RU"/>
                    </a:p>
                  </a:txBody>
                  <a:tcPr/>
                </a:tc>
                <a:tc>
                  <a:txBody>
                    <a:bodyPr/>
                    <a:lstStyle/>
                    <a:p>
                      <a:endParaRPr lang="ru-RU"/>
                    </a:p>
                  </a:txBody>
                  <a:tcPr/>
                </a:tc>
                <a:tc>
                  <a:txBody>
                    <a:bodyPr/>
                    <a:lstStyle/>
                    <a:p>
                      <a:endParaRPr lang="ru-RU"/>
                    </a:p>
                  </a:txBody>
                  <a:tcPr/>
                </a:tc>
              </a:tr>
              <a:tr h="773744">
                <a:tc>
                  <a:txBody>
                    <a:bodyPr/>
                    <a:lstStyle/>
                    <a:p>
                      <a:pPr>
                        <a:lnSpc>
                          <a:spcPct val="115000"/>
                        </a:lnSpc>
                        <a:spcAft>
                          <a:spcPts val="0"/>
                        </a:spcAft>
                      </a:pPr>
                      <a:r>
                        <a:rPr lang="az-Latn-AZ" sz="1100" dirty="0">
                          <a:latin typeface="Calibri"/>
                          <a:ea typeface="Calibri"/>
                          <a:cs typeface="Times New Roman"/>
                        </a:rPr>
                        <a:t>4.</a:t>
                      </a:r>
                      <a:endParaRPr lang="ru-RU" sz="1100" dirty="0">
                        <a:latin typeface="Calibri"/>
                        <a:ea typeface="Calibri"/>
                        <a:cs typeface="Times New Roman"/>
                      </a:endParaRPr>
                    </a:p>
                  </a:txBody>
                  <a:tcPr marL="68580" marR="68580" marT="0" marB="0"/>
                </a:tc>
                <a:tc>
                  <a:txBody>
                    <a:bodyPr/>
                    <a:lstStyle/>
                    <a:p>
                      <a:pPr>
                        <a:lnSpc>
                          <a:spcPct val="115000"/>
                        </a:lnSpc>
                        <a:spcAft>
                          <a:spcPts val="0"/>
                        </a:spcAft>
                      </a:pPr>
                      <a:r>
                        <a:rPr kumimoji="0" lang="en-US" sz="1800" kern="1200" dirty="0" err="1" smtClean="0">
                          <a:solidFill>
                            <a:schemeClr val="dk1"/>
                          </a:solidFill>
                          <a:latin typeface="+mn-lt"/>
                          <a:ea typeface="+mn-ea"/>
                          <a:cs typeface="+mn-cs"/>
                        </a:rPr>
                        <a:t>İnformasiya</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modelinin</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təsvirfomalarını</a:t>
                      </a:r>
                      <a:r>
                        <a:rPr kumimoji="0" lang="az-Latn-AZ"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fərqləndirmə</a:t>
                      </a:r>
                      <a:endParaRPr lang="ru-RU" sz="1800" dirty="0">
                        <a:latin typeface="Calibri"/>
                        <a:ea typeface="Calibri"/>
                        <a:cs typeface="Times New Roman"/>
                      </a:endParaRPr>
                    </a:p>
                  </a:txBody>
                  <a:tcPr marL="68580" marR="68580" marT="0" marB="0"/>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43042" y="928670"/>
            <a:ext cx="6000776" cy="1323439"/>
          </a:xfrm>
          <a:prstGeom prst="rect">
            <a:avLst/>
          </a:prstGeom>
        </p:spPr>
        <p:txBody>
          <a:bodyPr wrap="square">
            <a:spAutoFit/>
          </a:bodyPr>
          <a:lstStyle/>
          <a:p>
            <a:r>
              <a:rPr lang="en-US" sz="2000" dirty="0" err="1" smtClean="0">
                <a:solidFill>
                  <a:srgbClr val="FF0000"/>
                </a:solidFill>
                <a:latin typeface="Times New Roman" pitchFamily="18" charset="0"/>
                <a:cs typeface="Times New Roman" pitchFamily="18" charset="0"/>
              </a:rPr>
              <a:t>Refleksiya</a:t>
            </a:r>
            <a:r>
              <a:rPr lang="az-Latn-AZ" sz="2000" dirty="0" smtClean="0">
                <a:solidFill>
                  <a:srgbClr val="FF0000"/>
                </a:solidFill>
                <a:latin typeface="Times New Roman" pitchFamily="18" charset="0"/>
                <a:cs typeface="Times New Roman" pitchFamily="18" charset="0"/>
              </a:rPr>
              <a:t>: </a:t>
            </a:r>
          </a:p>
          <a:p>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az-Latn-AZ" sz="2000" dirty="0" smtClean="0">
                <a:latin typeface="Times New Roman" pitchFamily="18" charset="0"/>
                <a:cs typeface="Times New Roman" pitchFamily="18" charset="0"/>
              </a:rPr>
              <a:t>Müəllim şagirdləri dairəyə  düzür. Ətrafımızda olan informasiya </a:t>
            </a:r>
            <a:r>
              <a:rPr lang="en-US" sz="2000" dirty="0" err="1" smtClean="0">
                <a:latin typeface="Times New Roman" pitchFamily="18" charset="0"/>
                <a:cs typeface="Times New Roman" pitchFamily="18" charset="0"/>
              </a:rPr>
              <a:t>modell</a:t>
            </a:r>
            <a:r>
              <a:rPr lang="az-Latn-AZ" sz="2000" dirty="0" smtClean="0">
                <a:latin typeface="Times New Roman" pitchFamily="18" charset="0"/>
                <a:cs typeface="Times New Roman" pitchFamily="18" charset="0"/>
              </a:rPr>
              <a:t>ə</a:t>
            </a:r>
            <a:r>
              <a:rPr lang="en-US" sz="2000" dirty="0" err="1" smtClean="0">
                <a:latin typeface="Times New Roman" pitchFamily="18" charset="0"/>
                <a:cs typeface="Times New Roman" pitchFamily="18" charset="0"/>
              </a:rPr>
              <a:t>rini</a:t>
            </a:r>
            <a:r>
              <a:rPr lang="az-Latn-AZ" sz="2000" dirty="0" smtClean="0">
                <a:latin typeface="Times New Roman" pitchFamily="18" charset="0"/>
                <a:cs typeface="Times New Roman" pitchFamily="18" charset="0"/>
              </a:rPr>
              <a:t> sayın</a:t>
            </a:r>
            <a:endParaRPr lang="ru-RU" sz="2000" dirty="0">
              <a:latin typeface="Times New Roman" pitchFamily="18" charset="0"/>
              <a:cs typeface="Times New Roman" pitchFamily="18" charset="0"/>
            </a:endParaRPr>
          </a:p>
        </p:txBody>
      </p:sp>
      <p:pic>
        <p:nvPicPr>
          <p:cNvPr id="4" name="Рисунок 3" descr="5131.jpg"/>
          <p:cNvPicPr>
            <a:picLocks noChangeAspect="1"/>
          </p:cNvPicPr>
          <p:nvPr/>
        </p:nvPicPr>
        <p:blipFill>
          <a:blip r:embed="rId2"/>
          <a:stretch>
            <a:fillRect/>
          </a:stretch>
        </p:blipFill>
        <p:spPr>
          <a:xfrm>
            <a:off x="5072066" y="2857496"/>
            <a:ext cx="2921810" cy="2824416"/>
          </a:xfrm>
          <a:prstGeom prst="rect">
            <a:avLst/>
          </a:prstGeom>
        </p:spPr>
      </p:pic>
      <p:pic>
        <p:nvPicPr>
          <p:cNvPr id="5" name="Рисунок 4" descr="informasiya_300.jpg"/>
          <p:cNvPicPr>
            <a:picLocks noChangeAspect="1"/>
          </p:cNvPicPr>
          <p:nvPr/>
        </p:nvPicPr>
        <p:blipFill>
          <a:blip r:embed="rId3"/>
          <a:stretch>
            <a:fillRect/>
          </a:stretch>
        </p:blipFill>
        <p:spPr>
          <a:xfrm>
            <a:off x="285720" y="2786058"/>
            <a:ext cx="3333773" cy="250033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1"/>
          <p:cNvSpPr>
            <a:spLocks noChangeArrowheads="1"/>
          </p:cNvSpPr>
          <p:nvPr/>
        </p:nvSpPr>
        <p:spPr bwMode="auto">
          <a:xfrm>
            <a:off x="214282" y="857232"/>
            <a:ext cx="778674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rgbClr val="FF0000"/>
                </a:solidFill>
                <a:effectLst/>
                <a:latin typeface="Times New Roman" pitchFamily="18" charset="0"/>
                <a:ea typeface="Calibri" charset="-52"/>
                <a:cs typeface="Times New Roman" pitchFamily="18" charset="0"/>
              </a:rPr>
              <a:t>Ev tapşırığı:</a:t>
            </a:r>
            <a:endParaRPr kumimoji="0" lang="ru-RU" sz="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z-Latn-AZ" sz="2000" b="0" i="0" u="none" strike="noStrike" cap="none" normalizeH="0" baseline="0" dirty="0" smtClean="0">
                <a:ln>
                  <a:noFill/>
                </a:ln>
                <a:solidFill>
                  <a:schemeClr val="tx1"/>
                </a:solidFill>
                <a:effectLst/>
                <a:latin typeface="Times New Roman" pitchFamily="18" charset="0"/>
                <a:ea typeface="Calibri" charset="-52"/>
                <a:cs typeface="Times New Roman" pitchFamily="18" charset="0"/>
              </a:rPr>
              <a:t>Ən çox sevdiyiniz şəhərin tarixi yerleri haqqında informasiya modelini müxtəlif üsullarla tertib edin (mes. Sözlə,şekillerle)</a:t>
            </a:r>
            <a:endParaRPr kumimoji="0" lang="az-Latn-AZ"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 name="Рисунок 3" descr="Qiz Qalasi_Yusif Mirza.jpg"/>
          <p:cNvPicPr>
            <a:picLocks noChangeAspect="1"/>
          </p:cNvPicPr>
          <p:nvPr/>
        </p:nvPicPr>
        <p:blipFill>
          <a:blip r:embed="rId2"/>
          <a:stretch>
            <a:fillRect/>
          </a:stretch>
        </p:blipFill>
        <p:spPr>
          <a:xfrm>
            <a:off x="2500298" y="1985962"/>
            <a:ext cx="3176602" cy="414875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od-12_zaichiki.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glow rad="63500">
              <a:schemeClr val="accent4">
                <a:satMod val="175000"/>
                <a:alpha val="40000"/>
              </a:schemeClr>
            </a:glow>
          </a:effectLst>
        </p:spPr>
      </p:pic>
      <p:sp>
        <p:nvSpPr>
          <p:cNvPr id="3" name="Прямоугольник 2"/>
          <p:cNvSpPr/>
          <p:nvPr/>
        </p:nvSpPr>
        <p:spPr>
          <a:xfrm>
            <a:off x="827584" y="1484785"/>
            <a:ext cx="612068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z-Latn-AZ" sz="5400" b="1" i="1" dirty="0" smtClean="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rPr>
              <a:t>  </a:t>
            </a:r>
            <a:r>
              <a:rPr lang="en-US" sz="5400" b="1" i="1" dirty="0" err="1" smtClean="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rPr>
              <a:t>Diqq</a:t>
            </a:r>
            <a:r>
              <a:rPr lang="az-Latn-AZ" sz="5400" b="1" i="1" dirty="0" smtClean="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rPr>
              <a:t>ətinizə görə  çox saq olun!</a:t>
            </a:r>
            <a:endParaRPr lang="ru-RU" sz="5400" b="1" i="1" cap="none" spc="0" dirty="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1027" name="Picture 3" descr="C:\Users\user\Desktop\dvizhuwajasja-kartinka-babochka.gif"/>
          <p:cNvPicPr>
            <a:picLocks noChangeAspect="1" noChangeArrowheads="1" noCrop="1"/>
          </p:cNvPicPr>
          <p:nvPr/>
        </p:nvPicPr>
        <p:blipFill>
          <a:blip r:embed="rId4" cstate="print"/>
          <a:srcRect/>
          <a:stretch>
            <a:fillRect/>
          </a:stretch>
        </p:blipFill>
        <p:spPr bwMode="auto">
          <a:xfrm>
            <a:off x="323528" y="4221088"/>
            <a:ext cx="2664296" cy="2259324"/>
          </a:xfrm>
          <a:prstGeom prst="rect">
            <a:avLst/>
          </a:prstGeom>
          <a:noFill/>
        </p:spPr>
      </p:pic>
      <p:pic>
        <p:nvPicPr>
          <p:cNvPr id="1028" name="Picture 4" descr="C:\Users\user\Desktop\nasekomoe-9.gif"/>
          <p:cNvPicPr>
            <a:picLocks noChangeAspect="1" noChangeArrowheads="1" noCrop="1"/>
          </p:cNvPicPr>
          <p:nvPr/>
        </p:nvPicPr>
        <p:blipFill>
          <a:blip r:embed="rId5" cstate="print"/>
          <a:srcRect/>
          <a:stretch>
            <a:fillRect/>
          </a:stretch>
        </p:blipFill>
        <p:spPr bwMode="auto">
          <a:xfrm>
            <a:off x="6012161" y="260648"/>
            <a:ext cx="2304256" cy="2227191"/>
          </a:xfrm>
          <a:prstGeom prst="rect">
            <a:avLst/>
          </a:prstGeom>
          <a:noFill/>
        </p:spPr>
      </p:pic>
    </p:spTree>
  </p:cSld>
  <p:clrMapOvr>
    <a:masterClrMapping/>
  </p:clrMapOvr>
  <p:transition spd="slow">
    <p:cover/>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checkerboard(across)">
                                      <p:cBhvr>
                                        <p:cTn id="25" dur="1000"/>
                                        <p:tgtEl>
                                          <p:spTgt spid="1028"/>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027"/>
                                        </p:tgtEl>
                                        <p:attrNameLst>
                                          <p:attrName>style.visibility</p:attrName>
                                        </p:attrNameLst>
                                      </p:cBhvr>
                                      <p:to>
                                        <p:strVal val="visible"/>
                                      </p:to>
                                    </p:set>
                                    <p:animEffect transition="in" filter="checkerboard(across)">
                                      <p:cBhvr>
                                        <p:cTn id="30"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Открытая">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Изящ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1_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420</TotalTime>
  <Words>408</Words>
  <Application>Microsoft Office PowerPoint</Application>
  <PresentationFormat>Экран (4:3)</PresentationFormat>
  <Paragraphs>61</Paragraphs>
  <Slides>13</Slides>
  <Notes>1</Notes>
  <HiddenSlides>0</HiddenSlides>
  <MMClips>0</MMClips>
  <ScaleCrop>false</ScaleCrop>
  <HeadingPairs>
    <vt:vector size="4" baseType="variant">
      <vt:variant>
        <vt:lpstr>Тема</vt:lpstr>
      </vt:variant>
      <vt:variant>
        <vt:i4>5</vt:i4>
      </vt:variant>
      <vt:variant>
        <vt:lpstr>Заголовки слайдов</vt:lpstr>
      </vt:variant>
      <vt:variant>
        <vt:i4>13</vt:i4>
      </vt:variant>
    </vt:vector>
  </HeadingPairs>
  <TitlesOfParts>
    <vt:vector size="18" baseType="lpstr">
      <vt:lpstr>Открытая</vt:lpstr>
      <vt:lpstr>Справедливость</vt:lpstr>
      <vt:lpstr>Эркер</vt:lpstr>
      <vt:lpstr>Изящная</vt:lpstr>
      <vt:lpstr>1_Эркер</vt:lpstr>
      <vt:lpstr>Слайд 1</vt:lpstr>
      <vt:lpstr>Слайд 2</vt:lpstr>
      <vt:lpstr>Слайд 3</vt:lpstr>
      <vt:lpstr>t</vt:lpstr>
      <vt:lpstr>Слайд 5</vt:lpstr>
      <vt:lpstr>Слайд 6</vt:lpstr>
      <vt:lpstr>Слайд 7</vt:lpstr>
      <vt:lpstr>Слайд 8</vt:lpstr>
      <vt:lpstr>Слайд 9</vt:lpstr>
      <vt:lpstr>Слайд 10</vt:lpstr>
      <vt:lpstr>Слайд 11</vt:lpstr>
      <vt:lpstr>Слайд 12</vt:lpstr>
      <vt:lpstr>Слайд 13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MisterKomp</dc:creator>
  <cp:lastModifiedBy>MisterKomp</cp:lastModifiedBy>
  <cp:revision>59</cp:revision>
  <dcterms:created xsi:type="dcterms:W3CDTF">2012-10-10T04:43:49Z</dcterms:created>
  <dcterms:modified xsi:type="dcterms:W3CDTF">2013-09-05T11:59:36Z</dcterms:modified>
</cp:coreProperties>
</file>