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72" r:id="rId9"/>
    <p:sldId id="264" r:id="rId10"/>
    <p:sldId id="265" r:id="rId11"/>
    <p:sldId id="266" r:id="rId12"/>
    <p:sldId id="267" r:id="rId13"/>
    <p:sldId id="269" r:id="rId14"/>
    <p:sldId id="270" r:id="rId15"/>
    <p:sldId id="271"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A88D"/>
    <a:srgbClr val="B50B64"/>
    <a:srgbClr val="FF0066"/>
    <a:srgbClr val="B3A70D"/>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92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1D3A966-CBD6-4AAD-9441-1C6ECC59AF5B}" type="datetimeFigureOut">
              <a:rPr lang="ru-RU" smtClean="0"/>
              <a:pPr/>
              <a:t>25.12.2013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3A6D16-02A0-491E-AE18-C6DB97BA81BD}" type="slidenum">
              <a:rPr lang="ru-RU" smtClean="0"/>
              <a:pPr/>
              <a:t>‹#›</a:t>
            </a:fld>
            <a:endParaRPr lang="ru-RU"/>
          </a:p>
        </p:txBody>
      </p:sp>
    </p:spTree>
  </p:cSld>
  <p:clrMapOvr>
    <a:masterClrMapping/>
  </p:clrMapOvr>
  <p:transition spd="slow">
    <p:dissolve/>
    <p:sndAc>
      <p:stSnd>
        <p:snd r:embed="rId1" name="type.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1D3A966-CBD6-4AAD-9441-1C6ECC59AF5B}" type="datetimeFigureOut">
              <a:rPr lang="ru-RU" smtClean="0"/>
              <a:pPr/>
              <a:t>25.12.2013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3A6D16-02A0-491E-AE18-C6DB97BA81BD}" type="slidenum">
              <a:rPr lang="ru-RU" smtClean="0"/>
              <a:pPr/>
              <a:t>‹#›</a:t>
            </a:fld>
            <a:endParaRPr lang="ru-RU"/>
          </a:p>
        </p:txBody>
      </p:sp>
    </p:spTree>
  </p:cSld>
  <p:clrMapOvr>
    <a:masterClrMapping/>
  </p:clrMapOvr>
  <p:transition spd="slow">
    <p:dissolve/>
    <p:sndAc>
      <p:stSnd>
        <p:snd r:embed="rId1" name="type.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1D3A966-CBD6-4AAD-9441-1C6ECC59AF5B}" type="datetimeFigureOut">
              <a:rPr lang="ru-RU" smtClean="0"/>
              <a:pPr/>
              <a:t>25.12.2013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3A6D16-02A0-491E-AE18-C6DB97BA81BD}" type="slidenum">
              <a:rPr lang="ru-RU" smtClean="0"/>
              <a:pPr/>
              <a:t>‹#›</a:t>
            </a:fld>
            <a:endParaRPr lang="ru-RU"/>
          </a:p>
        </p:txBody>
      </p:sp>
    </p:spTree>
  </p:cSld>
  <p:clrMapOvr>
    <a:masterClrMapping/>
  </p:clrMapOvr>
  <p:transition spd="slow">
    <p:dissolve/>
    <p:sndAc>
      <p:stSnd>
        <p:snd r:embed="rId1" name="type.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1D3A966-CBD6-4AAD-9441-1C6ECC59AF5B}" type="datetimeFigureOut">
              <a:rPr lang="ru-RU" smtClean="0"/>
              <a:pPr/>
              <a:t>25.12.2013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13A6D16-02A0-491E-AE18-C6DB97BA81BD}" type="slidenum">
              <a:rPr lang="ru-RU" smtClean="0"/>
              <a:pPr/>
              <a:t>‹#›</a:t>
            </a:fld>
            <a:endParaRPr lang="ru-RU"/>
          </a:p>
        </p:txBody>
      </p:sp>
    </p:spTree>
  </p:cSld>
  <p:clrMapOvr>
    <a:masterClrMapping/>
  </p:clrMapOvr>
  <p:transition spd="slow">
    <p:dissolve/>
    <p:sndAc>
      <p:stSnd>
        <p:snd r:embed="rId1" name="type.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1D3A966-CBD6-4AAD-9441-1C6ECC59AF5B}" type="datetimeFigureOut">
              <a:rPr lang="ru-RU" smtClean="0"/>
              <a:pPr/>
              <a:t>25.12.2013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13A6D16-02A0-491E-AE18-C6DB97BA81BD}" type="slidenum">
              <a:rPr lang="ru-RU" smtClean="0"/>
              <a:pPr/>
              <a:t>‹#›</a:t>
            </a:fld>
            <a:endParaRPr lang="ru-RU"/>
          </a:p>
        </p:txBody>
      </p:sp>
    </p:spTree>
  </p:cSld>
  <p:clrMapOvr>
    <a:masterClrMapping/>
  </p:clrMapOvr>
  <p:transition spd="slow">
    <p:dissolve/>
    <p:sndAc>
      <p:stSnd>
        <p:snd r:embed="rId1" name="type.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1D3A966-CBD6-4AAD-9441-1C6ECC59AF5B}" type="datetimeFigureOut">
              <a:rPr lang="ru-RU" smtClean="0"/>
              <a:pPr/>
              <a:t>25.12.2013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13A6D16-02A0-491E-AE18-C6DB97BA81BD}" type="slidenum">
              <a:rPr lang="ru-RU" smtClean="0"/>
              <a:pPr/>
              <a:t>‹#›</a:t>
            </a:fld>
            <a:endParaRPr lang="ru-RU"/>
          </a:p>
        </p:txBody>
      </p:sp>
    </p:spTree>
  </p:cSld>
  <p:clrMapOvr>
    <a:masterClrMapping/>
  </p:clrMapOvr>
  <p:transition spd="slow">
    <p:dissolve/>
    <p:sndAc>
      <p:stSnd>
        <p:snd r:embed="rId1" name="type.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1D3A966-CBD6-4AAD-9441-1C6ECC59AF5B}" type="datetimeFigureOut">
              <a:rPr lang="ru-RU" smtClean="0"/>
              <a:pPr/>
              <a:t>25.12.2013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13A6D16-02A0-491E-AE18-C6DB97BA81BD}" type="slidenum">
              <a:rPr lang="ru-RU" smtClean="0"/>
              <a:pPr/>
              <a:t>‹#›</a:t>
            </a:fld>
            <a:endParaRPr lang="ru-RU"/>
          </a:p>
        </p:txBody>
      </p:sp>
    </p:spTree>
  </p:cSld>
  <p:clrMapOvr>
    <a:masterClrMapping/>
  </p:clrMapOvr>
  <p:transition spd="slow">
    <p:dissolve/>
    <p:sndAc>
      <p:stSnd>
        <p:snd r:embed="rId1" name="type.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1D3A966-CBD6-4AAD-9441-1C6ECC59AF5B}" type="datetimeFigureOut">
              <a:rPr lang="ru-RU" smtClean="0"/>
              <a:pPr/>
              <a:t>25.12.2013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13A6D16-02A0-491E-AE18-C6DB97BA81BD}" type="slidenum">
              <a:rPr lang="ru-RU" smtClean="0"/>
              <a:pPr/>
              <a:t>‹#›</a:t>
            </a:fld>
            <a:endParaRPr lang="ru-RU"/>
          </a:p>
        </p:txBody>
      </p:sp>
    </p:spTree>
  </p:cSld>
  <p:clrMapOvr>
    <a:masterClrMapping/>
  </p:clrMapOvr>
  <p:transition spd="slow">
    <p:dissolve/>
    <p:sndAc>
      <p:stSnd>
        <p:snd r:embed="rId1" name="type.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1D3A966-CBD6-4AAD-9441-1C6ECC59AF5B}" type="datetimeFigureOut">
              <a:rPr lang="ru-RU" smtClean="0"/>
              <a:pPr/>
              <a:t>25.12.2013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13A6D16-02A0-491E-AE18-C6DB97BA81BD}" type="slidenum">
              <a:rPr lang="ru-RU" smtClean="0"/>
              <a:pPr/>
              <a:t>‹#›</a:t>
            </a:fld>
            <a:endParaRPr lang="ru-RU"/>
          </a:p>
        </p:txBody>
      </p:sp>
    </p:spTree>
  </p:cSld>
  <p:clrMapOvr>
    <a:masterClrMapping/>
  </p:clrMapOvr>
  <p:transition spd="slow">
    <p:dissolve/>
    <p:sndAc>
      <p:stSnd>
        <p:snd r:embed="rId1" name="type.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1D3A966-CBD6-4AAD-9441-1C6ECC59AF5B}" type="datetimeFigureOut">
              <a:rPr lang="ru-RU" smtClean="0"/>
              <a:pPr/>
              <a:t>25.12.2013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3A6D16-02A0-491E-AE18-C6DB97BA81BD}" type="slidenum">
              <a:rPr lang="ru-RU" smtClean="0"/>
              <a:pPr/>
              <a:t>‹#›</a:t>
            </a:fld>
            <a:endParaRPr lang="ru-RU"/>
          </a:p>
        </p:txBody>
      </p:sp>
    </p:spTree>
  </p:cSld>
  <p:clrMapOvr>
    <a:masterClrMapping/>
  </p:clrMapOvr>
  <p:transition spd="slow">
    <p:dissolve/>
    <p:sndAc>
      <p:stSnd>
        <p:snd r:embed="rId1" name="type.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1D3A966-CBD6-4AAD-9441-1C6ECC59AF5B}" type="datetimeFigureOut">
              <a:rPr lang="ru-RU" smtClean="0"/>
              <a:pPr/>
              <a:t>25.12.2013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13A6D16-02A0-491E-AE18-C6DB97BA81BD}" type="slidenum">
              <a:rPr lang="ru-RU" smtClean="0"/>
              <a:pPr/>
              <a:t>‹#›</a:t>
            </a:fld>
            <a:endParaRPr lang="ru-RU"/>
          </a:p>
        </p:txBody>
      </p:sp>
    </p:spTree>
  </p:cSld>
  <p:clrMapOvr>
    <a:masterClrMapping/>
  </p:clrMapOvr>
  <p:transition spd="slow">
    <p:dissolve/>
    <p:sndAc>
      <p:stSnd>
        <p:snd r:embed="rId1" name="type.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D3A966-CBD6-4AAD-9441-1C6ECC59AF5B}" type="datetimeFigureOut">
              <a:rPr lang="ru-RU" smtClean="0"/>
              <a:pPr/>
              <a:t>25.12.2013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3A6D16-02A0-491E-AE18-C6DB97BA81BD}"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dissolve/>
    <p:sndAc>
      <p:stSnd>
        <p:snd r:embed="rId13" name="type.wav" builtIn="1"/>
      </p:stSnd>
    </p:sndAc>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4.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4.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1.wav"/><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audio" Target="../media/audio1.wav"/><Relationship Id="rId1" Type="http://schemas.openxmlformats.org/officeDocument/2006/relationships/slideLayout" Target="../slideLayouts/slideLayout4.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audio" Target="../media/audio1.wav"/><Relationship Id="rId1" Type="http://schemas.openxmlformats.org/officeDocument/2006/relationships/slideLayout" Target="../slideLayouts/slideLayout4.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2582858"/>
          </a:xfrm>
        </p:spPr>
        <p:txBody>
          <a:bodyPr>
            <a:prstTxWarp prst="textStop">
              <a:avLst/>
            </a:prstTxWarp>
            <a:normAutofit fontScale="90000"/>
          </a:bodyPr>
          <a:lstStyle/>
          <a:p>
            <a:r>
              <a:rPr lang="en-US" b="1" dirty="0" err="1">
                <a:solidFill>
                  <a:srgbClr val="FF0000"/>
                </a:solidFill>
                <a:latin typeface="Times New Roman" pitchFamily="18" charset="0"/>
                <a:cs typeface="Times New Roman" pitchFamily="18" charset="0"/>
              </a:rPr>
              <a:t>Bakı</a:t>
            </a:r>
            <a:r>
              <a:rPr lang="en-US" b="1" dirty="0">
                <a:solidFill>
                  <a:srgbClr val="FF0000"/>
                </a:solidFill>
                <a:latin typeface="Times New Roman" pitchFamily="18" charset="0"/>
                <a:cs typeface="Times New Roman" pitchFamily="18" charset="0"/>
              </a:rPr>
              <a:t> </a:t>
            </a:r>
            <a:r>
              <a:rPr lang="az-Latn-AZ" b="1" dirty="0">
                <a:solidFill>
                  <a:srgbClr val="FF0000"/>
                </a:solidFill>
                <a:latin typeface="Times New Roman" pitchFamily="18" charset="0"/>
                <a:cs typeface="Times New Roman" pitchFamily="18" charset="0"/>
              </a:rPr>
              <a:t>şəhəri N.Nərimanov rayonu, 39 </a:t>
            </a:r>
            <a:r>
              <a:rPr lang="en-US" b="1" dirty="0">
                <a:solidFill>
                  <a:srgbClr val="FF0000"/>
                </a:solidFill>
                <a:latin typeface="Times New Roman" pitchFamily="18" charset="0"/>
                <a:cs typeface="Times New Roman" pitchFamily="18" charset="0"/>
              </a:rPr>
              <a:t>№-</a:t>
            </a:r>
            <a:r>
              <a:rPr lang="az-Latn-AZ" b="1" dirty="0">
                <a:solidFill>
                  <a:srgbClr val="FF0000"/>
                </a:solidFill>
                <a:latin typeface="Times New Roman" pitchFamily="18" charset="0"/>
                <a:cs typeface="Times New Roman" pitchFamily="18" charset="0"/>
              </a:rPr>
              <a:t>li tam orta    məktəbin İnformatika müəllimi Mövsümova Kifayət Ramiz qızı. </a:t>
            </a:r>
            <a:endParaRPr lang="ru-RU" dirty="0">
              <a:solidFill>
                <a:srgbClr val="FF0000"/>
              </a:solidFill>
              <a:latin typeface="Times New Roman" pitchFamily="18" charset="0"/>
              <a:cs typeface="Times New Roman" pitchFamily="18" charset="0"/>
            </a:endParaRPr>
          </a:p>
        </p:txBody>
      </p:sp>
      <p:pic>
        <p:nvPicPr>
          <p:cNvPr id="7" name="Содержимое 6" descr="Mekteb sekli (2).jpg"/>
          <p:cNvPicPr>
            <a:picLocks noGrp="1"/>
          </p:cNvPicPr>
          <p:nvPr>
            <p:ph sz="half" idx="1"/>
          </p:nvPr>
        </p:nvPicPr>
        <p:blipFill>
          <a:blip r:embed="rId4"/>
          <a:stretch>
            <a:fillRect/>
          </a:stretch>
        </p:blipFill>
        <p:spPr>
          <a:xfrm rot="485475">
            <a:off x="628161" y="2726651"/>
            <a:ext cx="2667168" cy="365822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8" name="Содержимое 7" descr="Mekteb sekli.jpg"/>
          <p:cNvPicPr>
            <a:picLocks noGrp="1"/>
          </p:cNvPicPr>
          <p:nvPr>
            <p:ph sz="half" idx="2"/>
          </p:nvPr>
        </p:nvPicPr>
        <p:blipFill>
          <a:blip r:embed="rId5"/>
          <a:stretch>
            <a:fillRect/>
          </a:stretch>
        </p:blipFill>
        <p:spPr>
          <a:xfrm rot="20715214">
            <a:off x="4781049" y="2865120"/>
            <a:ext cx="4005665" cy="32835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slow">
    <p:dissolve/>
    <p:sndAc>
      <p:stSnd>
        <p:snd r:embed="rId2"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8" presetClass="entr" presetSubtype="0" accel="50000" fill="hold" nodeType="clickEffect">
                                  <p:stCondLst>
                                    <p:cond delay="0"/>
                                  </p:stCondLst>
                                  <p:iterate type="lt">
                                    <p:tmPct val="50000"/>
                                  </p:iterate>
                                  <p:childTnLst>
                                    <p:set>
                                      <p:cBhvr>
                                        <p:cTn id="11" dur="1" fill="hold">
                                          <p:stCondLst>
                                            <p:cond delay="0"/>
                                          </p:stCondLst>
                                        </p:cTn>
                                        <p:tgtEl>
                                          <p:spTgt spid="7"/>
                                        </p:tgtEl>
                                        <p:attrNameLst>
                                          <p:attrName>style.visibility</p:attrName>
                                        </p:attrNameLst>
                                      </p:cBhvr>
                                      <p:to>
                                        <p:strVal val="visible"/>
                                      </p:to>
                                    </p:set>
                                    <p:set>
                                      <p:cBhvr>
                                        <p:cTn id="12" dur="455" fill="hold">
                                          <p:stCondLst>
                                            <p:cond delay="0"/>
                                          </p:stCondLst>
                                        </p:cTn>
                                        <p:tgtEl>
                                          <p:spTgt spid="7"/>
                                        </p:tgtEl>
                                        <p:attrNameLst>
                                          <p:attrName>style.rotation</p:attrName>
                                        </p:attrNameLst>
                                      </p:cBhvr>
                                      <p:to>
                                        <p:strVal val="-45.0"/>
                                      </p:to>
                                    </p:set>
                                    <p:anim calcmode="lin" valueType="num">
                                      <p:cBhvr>
                                        <p:cTn id="13" dur="455" fill="hold">
                                          <p:stCondLst>
                                            <p:cond delay="455"/>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14" dur="455"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15" dur="156" decel="50000" autoRev="1" fill="hold">
                                          <p:stCondLst>
                                            <p:cond delay="455"/>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16" dur="136" fill="hold">
                                          <p:stCondLst>
                                            <p:cond delay="864"/>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 presetClass="exit" presetSubtype="10" fill="hold" nodeType="clickEffect">
                                  <p:stCondLst>
                                    <p:cond delay="0"/>
                                  </p:stCondLst>
                                  <p:childTnLst>
                                    <p:animEffect transition="out" filter="checkerboard(across)">
                                      <p:cBhvr>
                                        <p:cTn id="20" dur="500"/>
                                        <p:tgtEl>
                                          <p:spTgt spid="8"/>
                                        </p:tgtEl>
                                      </p:cBhvr>
                                    </p:animEffect>
                                    <p:set>
                                      <p:cBhvr>
                                        <p:cTn id="21"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r="-8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rot="21138621">
            <a:off x="475180" y="646295"/>
            <a:ext cx="8138283" cy="2861055"/>
          </a:xfrm>
        </p:spPr>
        <p:style>
          <a:lnRef idx="1">
            <a:schemeClr val="accent3"/>
          </a:lnRef>
          <a:fillRef idx="2">
            <a:schemeClr val="accent3"/>
          </a:fillRef>
          <a:effectRef idx="1">
            <a:schemeClr val="accent3"/>
          </a:effectRef>
          <a:fontRef idx="minor">
            <a:schemeClr val="dk1"/>
          </a:fontRef>
        </p:style>
        <p:txBody>
          <a:bodyPr>
            <a:prstTxWarp prst="textCanUp">
              <a:avLst/>
            </a:prstTxWarp>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b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r>
            <a:b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br>
            <a:r>
              <a:rPr lang="az-Latn-AZ"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Mövzu</a:t>
            </a:r>
            <a:r>
              <a:rPr lang="az-Latn-AZ"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Klaviatura</a:t>
            </a:r>
            <a:r>
              <a:rPr lang="ru-RU"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r>
            <a:br>
              <a:rPr lang="ru-RU"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br>
            <a:r>
              <a:rPr lang="az-Latn-AZ"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Məqsəd:  Klaviaturanın təyinatını izah edir.</a:t>
            </a:r>
            <a:r>
              <a:rPr lang="ru-RU"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r>
            <a:br>
              <a:rPr lang="ru-RU"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br>
            <a:r>
              <a:rPr lang="az-Latn-AZ"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Əsas anlayışlar: Klaviatura, klaviaturanın  klavişləri, xidməti klavişlər, &lt;ESC&gt; klavişi, &lt;Backspace&gt; klavişi, &lt;Delete&gt; klavişi, &lt;Boşluq&gt; klavişi</a:t>
            </a:r>
            <a:r>
              <a:rPr lang="ru-RU"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
            </a:r>
            <a:br>
              <a:rPr lang="ru-RU"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br>
            <a:endParaRPr lang="ru-RU"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pic>
        <p:nvPicPr>
          <p:cNvPr id="6" name="Содержимое 5" descr="default.jpeg"/>
          <p:cNvPicPr>
            <a:picLocks noGrp="1" noChangeAspect="1"/>
          </p:cNvPicPr>
          <p:nvPr>
            <p:ph sz="half" idx="2"/>
          </p:nvPr>
        </p:nvPicPr>
        <p:blipFill>
          <a:blip r:embed="rId4"/>
          <a:stretch>
            <a:fillRect/>
          </a:stretch>
        </p:blipFill>
        <p:spPr>
          <a:xfrm rot="21322550">
            <a:off x="4745050" y="3714752"/>
            <a:ext cx="3931042" cy="271464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8" name="Содержимое 7" descr="images.jpeg"/>
          <p:cNvPicPr>
            <a:picLocks noGrp="1" noChangeAspect="1"/>
          </p:cNvPicPr>
          <p:nvPr>
            <p:ph sz="half" idx="1"/>
          </p:nvPr>
        </p:nvPicPr>
        <p:blipFill>
          <a:blip r:embed="rId5"/>
          <a:stretch>
            <a:fillRect/>
          </a:stretch>
        </p:blipFill>
        <p:spPr>
          <a:xfrm>
            <a:off x="427589" y="3767178"/>
            <a:ext cx="4003433" cy="257176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spd="slow">
    <p:dissolve/>
    <p:sndAc>
      <p:stSnd>
        <p:snd r:embed="rId2"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xit" presetSubtype="12" fill="hold" grpId="0" nodeType="clickEffect">
                                  <p:stCondLst>
                                    <p:cond delay="0"/>
                                  </p:stCondLst>
                                  <p:childTnLst>
                                    <p:animEffect transition="out" filter="strips(downLeft)">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iterate type="lt">
                                    <p:tmPct val="10000"/>
                                  </p:iterate>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anim calcmode="lin" valueType="num">
                                      <p:cBhvr>
                                        <p:cTn id="13" dur="2000" fill="hold"/>
                                        <p:tgtEl>
                                          <p:spTgt spid="8"/>
                                        </p:tgtEl>
                                        <p:attrNameLst>
                                          <p:attrName>ppt_w</p:attrName>
                                        </p:attrNameLst>
                                      </p:cBhvr>
                                      <p:tavLst>
                                        <p:tav tm="0" fmla="#ppt_w*sin(2.5*pi*$)">
                                          <p:val>
                                            <p:fltVal val="0"/>
                                          </p:val>
                                        </p:tav>
                                        <p:tav tm="100000">
                                          <p:val>
                                            <p:fltVal val="1"/>
                                          </p:val>
                                        </p:tav>
                                      </p:tavLst>
                                    </p:anim>
                                    <p:anim calcmode="lin" valueType="num">
                                      <p:cBhvr>
                                        <p:cTn id="14"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54" presetClass="entr" presetSubtype="0" accel="10000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strVal val="#ppt_w*0.05"/>
                                          </p:val>
                                        </p:tav>
                                        <p:tav tm="100000">
                                          <p:val>
                                            <p:strVal val="#ppt_w"/>
                                          </p:val>
                                        </p:tav>
                                      </p:tavLst>
                                    </p:anim>
                                    <p:anim calcmode="lin" valueType="num">
                                      <p:cBhvr>
                                        <p:cTn id="20" dur="500" fill="hold"/>
                                        <p:tgtEl>
                                          <p:spTgt spid="6"/>
                                        </p:tgtEl>
                                        <p:attrNameLst>
                                          <p:attrName>ppt_h</p:attrName>
                                        </p:attrNameLst>
                                      </p:cBhvr>
                                      <p:tavLst>
                                        <p:tav tm="0">
                                          <p:val>
                                            <p:strVal val="#ppt_h"/>
                                          </p:val>
                                        </p:tav>
                                        <p:tav tm="100000">
                                          <p:val>
                                            <p:strVal val="#ppt_h"/>
                                          </p:val>
                                        </p:tav>
                                      </p:tavLst>
                                    </p:anim>
                                    <p:anim calcmode="lin" valueType="num">
                                      <p:cBhvr>
                                        <p:cTn id="21" dur="500" fill="hold"/>
                                        <p:tgtEl>
                                          <p:spTgt spid="6"/>
                                        </p:tgtEl>
                                        <p:attrNameLst>
                                          <p:attrName>ppt_x</p:attrName>
                                        </p:attrNameLst>
                                      </p:cBhvr>
                                      <p:tavLst>
                                        <p:tav tm="0">
                                          <p:val>
                                            <p:strVal val="#ppt_x-.2"/>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7000" b="-2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rot="21384974">
            <a:off x="863028" y="499885"/>
            <a:ext cx="7286676" cy="2787754"/>
          </a:xfrm>
        </p:spPr>
        <p:style>
          <a:lnRef idx="2">
            <a:schemeClr val="accent3"/>
          </a:lnRef>
          <a:fillRef idx="1">
            <a:schemeClr val="lt1"/>
          </a:fillRef>
          <a:effectRef idx="0">
            <a:schemeClr val="accent3"/>
          </a:effectRef>
          <a:fontRef idx="minor">
            <a:schemeClr val="dk1"/>
          </a:fontRef>
        </p:style>
        <p:txBody>
          <a:bodyPr>
            <a:noAutofit/>
          </a:bodyPr>
          <a:lstStyle/>
          <a:p>
            <a:r>
              <a:rPr lang="en-US" sz="2800" b="1" i="1" dirty="0" smtClean="0">
                <a:solidFill>
                  <a:srgbClr val="0070C0"/>
                </a:solidFill>
                <a:latin typeface="Times New Roman" pitchFamily="18" charset="0"/>
                <a:cs typeface="Times New Roman" pitchFamily="18" charset="0"/>
              </a:rPr>
              <a:t/>
            </a:r>
            <a:br>
              <a:rPr lang="en-US" sz="2800" b="1" i="1" dirty="0" smtClean="0">
                <a:solidFill>
                  <a:srgbClr val="0070C0"/>
                </a:solidFill>
                <a:latin typeface="Times New Roman" pitchFamily="18" charset="0"/>
                <a:cs typeface="Times New Roman" pitchFamily="18" charset="0"/>
              </a:rPr>
            </a:br>
            <a:r>
              <a:rPr lang="az-Latn-AZ" sz="3200" b="1" dirty="0" smtClean="0">
                <a:solidFill>
                  <a:srgbClr val="FF0000"/>
                </a:solidFill>
                <a:latin typeface="Times New Roman" pitchFamily="18" charset="0"/>
                <a:cs typeface="Times New Roman" pitchFamily="18" charset="0"/>
              </a:rPr>
              <a:t>Dərsin </a:t>
            </a:r>
            <a:r>
              <a:rPr lang="az-Latn-AZ" sz="3200" b="1" dirty="0">
                <a:solidFill>
                  <a:srgbClr val="FF0000"/>
                </a:solidFill>
                <a:latin typeface="Times New Roman" pitchFamily="18" charset="0"/>
                <a:cs typeface="Times New Roman" pitchFamily="18" charset="0"/>
              </a:rPr>
              <a:t>tipi: </a:t>
            </a:r>
            <a:r>
              <a:rPr lang="az-Latn-AZ" sz="3200" b="1" i="1" dirty="0">
                <a:solidFill>
                  <a:srgbClr val="0070C0"/>
                </a:solidFill>
                <a:latin typeface="Times New Roman" pitchFamily="18" charset="0"/>
                <a:cs typeface="Times New Roman" pitchFamily="18" charset="0"/>
              </a:rPr>
              <a:t>Dedukitv, </a:t>
            </a:r>
            <a:r>
              <a:rPr lang="az-Latn-AZ" sz="3200" b="1" i="1" dirty="0" smtClean="0">
                <a:solidFill>
                  <a:srgbClr val="0070C0"/>
                </a:solidFill>
                <a:latin typeface="Times New Roman" pitchFamily="18" charset="0"/>
                <a:cs typeface="Times New Roman" pitchFamily="18" charset="0"/>
              </a:rPr>
              <a:t>empirik</a:t>
            </a:r>
            <a:r>
              <a:rPr lang="az-Latn-AZ" sz="3200" b="1" i="1" dirty="0">
                <a:solidFill>
                  <a:srgbClr val="0070C0"/>
                </a:solidFill>
                <a:latin typeface="Times New Roman" pitchFamily="18" charset="0"/>
                <a:cs typeface="Times New Roman" pitchFamily="18" charset="0"/>
              </a:rPr>
              <a:t>.</a:t>
            </a:r>
            <a:r>
              <a:rPr lang="ru-RU" sz="3200" i="1" dirty="0">
                <a:solidFill>
                  <a:srgbClr val="0070C0"/>
                </a:solidFill>
                <a:latin typeface="Times New Roman" pitchFamily="18" charset="0"/>
                <a:cs typeface="Times New Roman" pitchFamily="18" charset="0"/>
              </a:rPr>
              <a:t/>
            </a:r>
            <a:br>
              <a:rPr lang="ru-RU" sz="3200" i="1" dirty="0">
                <a:solidFill>
                  <a:srgbClr val="0070C0"/>
                </a:solidFill>
                <a:latin typeface="Times New Roman" pitchFamily="18" charset="0"/>
                <a:cs typeface="Times New Roman" pitchFamily="18" charset="0"/>
              </a:rPr>
            </a:br>
            <a:r>
              <a:rPr lang="az-Latn-AZ" sz="3200" i="1" dirty="0">
                <a:solidFill>
                  <a:srgbClr val="00B050"/>
                </a:solidFill>
                <a:latin typeface="Times New Roman" pitchFamily="18" charset="0"/>
                <a:cs typeface="Times New Roman" pitchFamily="18" charset="0"/>
              </a:rPr>
              <a:t>İstifadə olunan iş formaları: </a:t>
            </a:r>
            <a:r>
              <a:rPr lang="az-Latn-AZ" sz="3200" b="1" i="1" dirty="0">
                <a:solidFill>
                  <a:srgbClr val="0070C0"/>
                </a:solidFill>
                <a:latin typeface="Times New Roman" pitchFamily="18" charset="0"/>
                <a:cs typeface="Times New Roman" pitchFamily="18" charset="0"/>
              </a:rPr>
              <a:t>Fərdi iş, bütün siniflə iş</a:t>
            </a:r>
            <a:r>
              <a:rPr lang="ru-RU" sz="3200" i="1" dirty="0">
                <a:solidFill>
                  <a:srgbClr val="0070C0"/>
                </a:solidFill>
                <a:latin typeface="Times New Roman" pitchFamily="18" charset="0"/>
                <a:cs typeface="Times New Roman" pitchFamily="18" charset="0"/>
              </a:rPr>
              <a:t/>
            </a:r>
            <a:br>
              <a:rPr lang="ru-RU" sz="3200" i="1" dirty="0">
                <a:solidFill>
                  <a:srgbClr val="0070C0"/>
                </a:solidFill>
                <a:latin typeface="Times New Roman" pitchFamily="18" charset="0"/>
                <a:cs typeface="Times New Roman" pitchFamily="18" charset="0"/>
              </a:rPr>
            </a:br>
            <a:r>
              <a:rPr lang="az-Latn-AZ" sz="3200" b="1" i="1" dirty="0">
                <a:solidFill>
                  <a:srgbClr val="B3A70D"/>
                </a:solidFill>
                <a:latin typeface="Times New Roman" pitchFamily="18" charset="0"/>
                <a:cs typeface="Times New Roman" pitchFamily="18" charset="0"/>
              </a:rPr>
              <a:t>İstifadə olunan üsullar: </a:t>
            </a:r>
            <a:r>
              <a:rPr lang="az-Latn-AZ" sz="3200" b="1" i="1" dirty="0">
                <a:solidFill>
                  <a:srgbClr val="0070C0"/>
                </a:solidFill>
                <a:latin typeface="Times New Roman" pitchFamily="18" charset="0"/>
                <a:cs typeface="Times New Roman" pitchFamily="18" charset="0"/>
              </a:rPr>
              <a:t>Anlayışın axtarışı. </a:t>
            </a:r>
            <a:r>
              <a:rPr lang="ru-RU" sz="3200" i="1" dirty="0">
                <a:solidFill>
                  <a:srgbClr val="0070C0"/>
                </a:solidFill>
                <a:latin typeface="Times New Roman" pitchFamily="18" charset="0"/>
                <a:cs typeface="Times New Roman" pitchFamily="18" charset="0"/>
              </a:rPr>
              <a:t/>
            </a:r>
            <a:br>
              <a:rPr lang="ru-RU" sz="3200" i="1" dirty="0">
                <a:solidFill>
                  <a:srgbClr val="0070C0"/>
                </a:solidFill>
                <a:latin typeface="Times New Roman" pitchFamily="18" charset="0"/>
                <a:cs typeface="Times New Roman" pitchFamily="18" charset="0"/>
              </a:rPr>
            </a:br>
            <a:r>
              <a:rPr lang="az-Latn-AZ" sz="3200" b="1" dirty="0">
                <a:solidFill>
                  <a:srgbClr val="B50B64"/>
                </a:solidFill>
                <a:latin typeface="Times New Roman" pitchFamily="18" charset="0"/>
                <a:cs typeface="Times New Roman" pitchFamily="18" charset="0"/>
              </a:rPr>
              <a:t>Fənlərarası inteqrasiya: </a:t>
            </a:r>
            <a:r>
              <a:rPr lang="az-Latn-AZ" sz="3200" b="1" i="1" dirty="0" smtClean="0">
                <a:solidFill>
                  <a:srgbClr val="0070C0"/>
                </a:solidFill>
                <a:latin typeface="Times New Roman" pitchFamily="18" charset="0"/>
                <a:cs typeface="Times New Roman" pitchFamily="18" charset="0"/>
              </a:rPr>
              <a:t>Tex-2.1.2</a:t>
            </a:r>
            <a:r>
              <a:rPr lang="ru-RU" sz="2800" i="1" dirty="0">
                <a:solidFill>
                  <a:srgbClr val="0070C0"/>
                </a:solidFill>
                <a:latin typeface="Times New Roman" pitchFamily="18" charset="0"/>
                <a:cs typeface="Times New Roman" pitchFamily="18" charset="0"/>
              </a:rPr>
              <a:t/>
            </a:r>
            <a:br>
              <a:rPr lang="ru-RU" sz="2800" i="1" dirty="0">
                <a:solidFill>
                  <a:srgbClr val="0070C0"/>
                </a:solidFill>
                <a:latin typeface="Times New Roman" pitchFamily="18" charset="0"/>
                <a:cs typeface="Times New Roman" pitchFamily="18" charset="0"/>
              </a:rPr>
            </a:br>
            <a:endParaRPr lang="ru-RU" sz="2800" dirty="0">
              <a:solidFill>
                <a:srgbClr val="0070C0"/>
              </a:solidFill>
              <a:latin typeface="Times New Roman" pitchFamily="18" charset="0"/>
              <a:cs typeface="Times New Roman" pitchFamily="18" charset="0"/>
            </a:endParaRPr>
          </a:p>
        </p:txBody>
      </p:sp>
      <p:pic>
        <p:nvPicPr>
          <p:cNvPr id="5" name="Содержимое 4" descr="20131014_114116.jpg"/>
          <p:cNvPicPr>
            <a:picLocks noGrp="1" noChangeAspect="1"/>
          </p:cNvPicPr>
          <p:nvPr>
            <p:ph sz="half" idx="1"/>
          </p:nvPr>
        </p:nvPicPr>
        <p:blipFill>
          <a:blip r:embed="rId4" cstate="print"/>
          <a:stretch>
            <a:fillRect/>
          </a:stretch>
        </p:blipFill>
        <p:spPr>
          <a:xfrm>
            <a:off x="2928926" y="3428977"/>
            <a:ext cx="3571899" cy="34290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Содержимое 5" descr="20131129_105048.jpg"/>
          <p:cNvPicPr>
            <a:picLocks noGrp="1" noChangeAspect="1"/>
          </p:cNvPicPr>
          <p:nvPr>
            <p:ph sz="half" idx="2"/>
          </p:nvPr>
        </p:nvPicPr>
        <p:blipFill>
          <a:blip r:embed="rId5" cstate="print"/>
          <a:stretch>
            <a:fillRect/>
          </a:stretch>
        </p:blipFill>
        <p:spPr>
          <a:xfrm>
            <a:off x="4714876" y="3143248"/>
            <a:ext cx="4143404" cy="350046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spd="slow">
    <p:dissolve/>
    <p:sndAc>
      <p:stSnd>
        <p:snd r:embed="rId2"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5" presetClass="exit" presetSubtype="0" fill="hold" nodeType="clickEffect">
                                  <p:stCondLst>
                                    <p:cond delay="0"/>
                                  </p:stCondLst>
                                  <p:childTnLst>
                                    <p:animEffect transition="out" filter="fade">
                                      <p:cBhvr>
                                        <p:cTn id="11" dur="2000"/>
                                        <p:tgtEl>
                                          <p:spTgt spid="6"/>
                                        </p:tgtEl>
                                      </p:cBhvr>
                                    </p:animEffect>
                                    <p:anim calcmode="lin" valueType="num">
                                      <p:cBhvr>
                                        <p:cTn id="12" dur="2000"/>
                                        <p:tgtEl>
                                          <p:spTgt spid="6"/>
                                        </p:tgtEl>
                                        <p:attrNameLst>
                                          <p:attrName>style.rotation</p:attrName>
                                        </p:attrNameLst>
                                      </p:cBhvr>
                                      <p:tavLst>
                                        <p:tav tm="0">
                                          <p:val>
                                            <p:fltVal val="0"/>
                                          </p:val>
                                        </p:tav>
                                        <p:tav tm="100000">
                                          <p:val>
                                            <p:fltVal val="720"/>
                                          </p:val>
                                        </p:tav>
                                      </p:tavLst>
                                    </p:anim>
                                    <p:anim calcmode="lin" valueType="num">
                                      <p:cBhvr>
                                        <p:cTn id="13" dur="2000"/>
                                        <p:tgtEl>
                                          <p:spTgt spid="6"/>
                                        </p:tgtEl>
                                        <p:attrNameLst>
                                          <p:attrName>ppt_h</p:attrName>
                                        </p:attrNameLst>
                                      </p:cBhvr>
                                      <p:tavLst>
                                        <p:tav tm="0">
                                          <p:val>
                                            <p:strVal val="ppt_h"/>
                                          </p:val>
                                        </p:tav>
                                        <p:tav tm="100000">
                                          <p:val>
                                            <p:fltVal val="0"/>
                                          </p:val>
                                        </p:tav>
                                      </p:tavLst>
                                    </p:anim>
                                    <p:anim calcmode="lin" valueType="num">
                                      <p:cBhvr>
                                        <p:cTn id="14" dur="2000"/>
                                        <p:tgtEl>
                                          <p:spTgt spid="6"/>
                                        </p:tgtEl>
                                        <p:attrNameLst>
                                          <p:attrName>ppt_w</p:attrName>
                                        </p:attrNameLst>
                                      </p:cBhvr>
                                      <p:tavLst>
                                        <p:tav tm="0">
                                          <p:val>
                                            <p:strVal val="ppt_w"/>
                                          </p:val>
                                        </p:tav>
                                        <p:tav tm="100000">
                                          <p:val>
                                            <p:fltVal val="0"/>
                                          </p:val>
                                        </p:tav>
                                      </p:tavLst>
                                    </p:anim>
                                    <p:set>
                                      <p:cBhvr>
                                        <p:cTn id="15" dur="1" fill="hold">
                                          <p:stCondLst>
                                            <p:cond delay="1999"/>
                                          </p:stCondLst>
                                        </p:cTn>
                                        <p:tgtEl>
                                          <p:spTgt spid="6"/>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5"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 calcmode="lin" valueType="num">
                                      <p:cBhvr>
                                        <p:cTn id="22"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az-Latn-AZ" sz="3600" b="1" i="1" dirty="0" smtClean="0">
                <a:solidFill>
                  <a:srgbClr val="18A88D"/>
                </a:solidFill>
              </a:rPr>
              <a:t/>
            </a:r>
            <a:br>
              <a:rPr lang="az-Latn-AZ" sz="3600" b="1" i="1" dirty="0" smtClean="0">
                <a:solidFill>
                  <a:srgbClr val="18A88D"/>
                </a:solidFill>
              </a:rPr>
            </a:br>
            <a:r>
              <a:rPr lang="az-Latn-AZ" sz="3600" b="1" i="1" dirty="0" smtClean="0">
                <a:solidFill>
                  <a:srgbClr val="18A88D"/>
                </a:solidFill>
              </a:rPr>
              <a:t>Təchizat</a:t>
            </a:r>
            <a:r>
              <a:rPr lang="az-Latn-AZ" sz="3600" b="1" i="1" dirty="0">
                <a:solidFill>
                  <a:srgbClr val="18A88D"/>
                </a:solidFill>
              </a:rPr>
              <a:t>:</a:t>
            </a:r>
            <a:r>
              <a:rPr lang="az-Latn-AZ" sz="3600" b="1" i="1" dirty="0"/>
              <a:t> </a:t>
            </a:r>
            <a:r>
              <a:rPr lang="az-Latn-AZ" sz="3600" b="1" i="1" dirty="0">
                <a:solidFill>
                  <a:srgbClr val="FF0000"/>
                </a:solidFill>
              </a:rPr>
              <a:t>Kompüter otağı, klaviatura qurğusu, klaviaturanın plakatı.</a:t>
            </a:r>
            <a:r>
              <a:rPr lang="ru-RU" sz="3600" i="1" dirty="0">
                <a:solidFill>
                  <a:srgbClr val="FF0000"/>
                </a:solidFill>
              </a:rPr>
              <a:t/>
            </a:r>
            <a:br>
              <a:rPr lang="ru-RU" sz="3600" i="1" dirty="0">
                <a:solidFill>
                  <a:srgbClr val="FF0000"/>
                </a:solidFill>
              </a:rPr>
            </a:br>
            <a:endParaRPr lang="ru-RU" sz="3600" dirty="0">
              <a:solidFill>
                <a:srgbClr val="FF0000"/>
              </a:solidFill>
            </a:endParaRPr>
          </a:p>
        </p:txBody>
      </p:sp>
      <p:pic>
        <p:nvPicPr>
          <p:cNvPr id="6" name="Содержимое 5" descr="d0bad0bbd0b0d0b2d0b8d0b0d182d183d180d0b0-d0b4d0bbd18f-d0b1d0bbd0bed0bdd0b4d0b8d0bdd0bed0ba.jpg"/>
          <p:cNvPicPr>
            <a:picLocks noGrp="1" noChangeAspect="1"/>
          </p:cNvPicPr>
          <p:nvPr>
            <p:ph sz="half" idx="1"/>
          </p:nvPr>
        </p:nvPicPr>
        <p:blipFill>
          <a:blip r:embed="rId4"/>
          <a:stretch>
            <a:fillRect/>
          </a:stretch>
        </p:blipFill>
        <p:spPr>
          <a:xfrm rot="21197500">
            <a:off x="0" y="3286124"/>
            <a:ext cx="4038600" cy="2714644"/>
          </a:xfrm>
        </p:spPr>
      </p:pic>
      <p:pic>
        <p:nvPicPr>
          <p:cNvPr id="7" name="Содержимое 6" descr=",m,.jpeg"/>
          <p:cNvPicPr>
            <a:picLocks noGrp="1" noChangeAspect="1"/>
          </p:cNvPicPr>
          <p:nvPr>
            <p:ph sz="half" idx="2"/>
          </p:nvPr>
        </p:nvPicPr>
        <p:blipFill>
          <a:blip r:embed="rId5"/>
          <a:stretch>
            <a:fillRect/>
          </a:stretch>
        </p:blipFill>
        <p:spPr>
          <a:xfrm rot="294533">
            <a:off x="5817713" y="1837099"/>
            <a:ext cx="2974034" cy="2527929"/>
          </a:xfrm>
        </p:spPr>
      </p:pic>
    </p:spTree>
  </p:cSld>
  <p:clrMapOvr>
    <a:masterClrMapping/>
  </p:clrMapOvr>
  <p:transition spd="slow">
    <p:dissolve/>
    <p:sndAc>
      <p:stSnd>
        <p:snd r:embed="rId2"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39" presetClass="exit" presetSubtype="0" decel="100000" fill="hold" nodeType="clickEffect">
                                  <p:stCondLst>
                                    <p:cond delay="0"/>
                                  </p:stCondLst>
                                  <p:childTnLst>
                                    <p:anim calcmode="lin" valueType="num">
                                      <p:cBhvr>
                                        <p:cTn id="13" dur="500"/>
                                        <p:tgtEl>
                                          <p:spTgt spid="6"/>
                                        </p:tgtEl>
                                        <p:attrNameLst>
                                          <p:attrName>ppt_h</p:attrName>
                                        </p:attrNameLst>
                                      </p:cBhvr>
                                      <p:tavLst>
                                        <p:tav tm="0">
                                          <p:val>
                                            <p:strVal val="ppt_h"/>
                                          </p:val>
                                        </p:tav>
                                        <p:tav tm="50000">
                                          <p:val>
                                            <p:strVal val="ppt_h/20"/>
                                          </p:val>
                                        </p:tav>
                                        <p:tav tm="100000">
                                          <p:val>
                                            <p:strVal val="ppt_h/20"/>
                                          </p:val>
                                        </p:tav>
                                      </p:tavLst>
                                    </p:anim>
                                    <p:anim calcmode="lin" valueType="num">
                                      <p:cBhvr>
                                        <p:cTn id="14" dur="500"/>
                                        <p:tgtEl>
                                          <p:spTgt spid="6"/>
                                        </p:tgtEl>
                                        <p:attrNameLst>
                                          <p:attrName>ppt_w</p:attrName>
                                        </p:attrNameLst>
                                      </p:cBhvr>
                                      <p:tavLst>
                                        <p:tav tm="0">
                                          <p:val>
                                            <p:strVal val="ppt_w"/>
                                          </p:val>
                                        </p:tav>
                                        <p:tav tm="50000">
                                          <p:val>
                                            <p:strVal val="ppt_w+.3"/>
                                          </p:val>
                                        </p:tav>
                                        <p:tav tm="100000">
                                          <p:val>
                                            <p:strVal val="ppt_w+.3"/>
                                          </p:val>
                                        </p:tav>
                                      </p:tavLst>
                                    </p:anim>
                                    <p:anim calcmode="lin" valueType="num">
                                      <p:cBhvr>
                                        <p:cTn id="15" dur="500"/>
                                        <p:tgtEl>
                                          <p:spTgt spid="6"/>
                                        </p:tgtEl>
                                        <p:attrNameLst>
                                          <p:attrName>ppt_x</p:attrName>
                                        </p:attrNameLst>
                                      </p:cBhvr>
                                      <p:tavLst>
                                        <p:tav tm="0">
                                          <p:val>
                                            <p:strVal val="ppt_x"/>
                                          </p:val>
                                        </p:tav>
                                        <p:tav tm="50000">
                                          <p:val>
                                            <p:strVal val="ppt_x"/>
                                          </p:val>
                                        </p:tav>
                                        <p:tav tm="100000">
                                          <p:val>
                                            <p:strVal val="ppt_x-.3"/>
                                          </p:val>
                                        </p:tav>
                                      </p:tavLst>
                                    </p:anim>
                                    <p:anim calcmode="lin" valueType="num">
                                      <p:cBhvr>
                                        <p:cTn id="16" dur="500"/>
                                        <p:tgtEl>
                                          <p:spTgt spid="6"/>
                                        </p:tgtEl>
                                        <p:attrNameLst>
                                          <p:attrName>ppt_y</p:attrName>
                                        </p:attrNameLst>
                                      </p:cBhvr>
                                      <p:tavLst>
                                        <p:tav tm="0">
                                          <p:val>
                                            <p:strVal val="ppt_y"/>
                                          </p:val>
                                        </p:tav>
                                        <p:tav tm="100000">
                                          <p:val>
                                            <p:strVal val="ppt_y"/>
                                          </p:val>
                                        </p:tav>
                                      </p:tavLst>
                                    </p:anim>
                                    <p:set>
                                      <p:cBhvr>
                                        <p:cTn id="17" dur="1" fill="hold">
                                          <p:stCondLst>
                                            <p:cond delay="499"/>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iterate type="lt">
                                    <p:tmPct val="5000"/>
                                  </p:iterate>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 calcmode="lin" valueType="num">
                                      <p:cBhvr>
                                        <p:cTn id="24" dur="1000" fill="hold"/>
                                        <p:tgtEl>
                                          <p:spTgt spid="7"/>
                                        </p:tgtEl>
                                        <p:attrNameLst>
                                          <p:attrName>style.rotation</p:attrName>
                                        </p:attrNameLst>
                                      </p:cBhvr>
                                      <p:tavLst>
                                        <p:tav tm="0">
                                          <p:val>
                                            <p:fltVal val="90"/>
                                          </p:val>
                                        </p:tav>
                                        <p:tav tm="100000">
                                          <p:val>
                                            <p:fltVal val="0"/>
                                          </p:val>
                                        </p:tav>
                                      </p:tavLst>
                                    </p:anim>
                                    <p:animEffect transition="in" filter="fade">
                                      <p:cBhvr>
                                        <p:cTn id="2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rot="21398536">
            <a:off x="630429" y="283844"/>
            <a:ext cx="8043890" cy="3293060"/>
          </a:xfrm>
        </p:spPr>
        <p:style>
          <a:lnRef idx="2">
            <a:schemeClr val="accent2"/>
          </a:lnRef>
          <a:fillRef idx="1">
            <a:schemeClr val="lt1"/>
          </a:fillRef>
          <a:effectRef idx="0">
            <a:schemeClr val="accent2"/>
          </a:effectRef>
          <a:fontRef idx="minor">
            <a:schemeClr val="dk1"/>
          </a:fontRef>
        </p:style>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z-Latn-AZ" sz="2800" b="1" i="1" spc="50" dirty="0" smtClean="0">
                <a:ln w="11430"/>
                <a:solidFill>
                  <a:srgbClr val="0070C0"/>
                </a:solidFill>
                <a:effectLst>
                  <a:outerShdw blurRad="76200" dist="50800" dir="5400000" algn="tl" rotWithShape="0">
                    <a:srgbClr val="000000">
                      <a:alpha val="65000"/>
                    </a:srgbClr>
                  </a:outerShdw>
                </a:effectLst>
                <a:latin typeface="Times New Roman" pitchFamily="18" charset="0"/>
                <a:cs typeface="Times New Roman" pitchFamily="18" charset="0"/>
              </a:rPr>
              <a:t/>
            </a:r>
            <a:br>
              <a:rPr lang="az-Latn-AZ" sz="2800" b="1" i="1" spc="50" dirty="0" smtClean="0">
                <a:ln w="11430"/>
                <a:solidFill>
                  <a:srgbClr val="0070C0"/>
                </a:solidFill>
                <a:effectLst>
                  <a:outerShdw blurRad="76200" dist="50800" dir="5400000" algn="tl" rotWithShape="0">
                    <a:srgbClr val="000000">
                      <a:alpha val="65000"/>
                    </a:srgbClr>
                  </a:outerShdw>
                </a:effectLst>
                <a:latin typeface="Times New Roman" pitchFamily="18" charset="0"/>
                <a:cs typeface="Times New Roman" pitchFamily="18" charset="0"/>
              </a:rPr>
            </a:br>
            <a:r>
              <a:rPr lang="az-Latn-AZ" sz="2800" b="1" i="1" spc="50" dirty="0" smtClean="0">
                <a:ln w="11430"/>
                <a:solidFill>
                  <a:srgbClr val="0070C0"/>
                </a:solidFill>
                <a:effectLst>
                  <a:outerShdw blurRad="76200" dist="50800" dir="5400000" algn="tl" rotWithShape="0">
                    <a:srgbClr val="000000">
                      <a:alpha val="65000"/>
                    </a:srgbClr>
                  </a:outerShdw>
                </a:effectLst>
                <a:latin typeface="Times New Roman" pitchFamily="18" charset="0"/>
                <a:cs typeface="Times New Roman" pitchFamily="18" charset="0"/>
              </a:rPr>
              <a:t>MOTİVASİYA</a:t>
            </a:r>
            <a:r>
              <a:rPr lang="az-Latn-AZ" sz="2800" b="1" i="1" spc="50" dirty="0">
                <a:ln w="11430"/>
                <a:solidFill>
                  <a:srgbClr val="0070C0"/>
                </a:solidFill>
                <a:effectLst>
                  <a:outerShdw blurRad="76200" dist="50800" dir="5400000" algn="tl" rotWithShape="0">
                    <a:srgbClr val="000000">
                      <a:alpha val="65000"/>
                    </a:srgbClr>
                  </a:outerShdw>
                </a:effectLst>
                <a:latin typeface="Times New Roman" pitchFamily="18" charset="0"/>
                <a:cs typeface="Times New Roman" pitchFamily="18" charset="0"/>
              </a:rPr>
              <a:t>:</a:t>
            </a:r>
            <a:r>
              <a:rPr lang="ru-RU" sz="2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r>
            <a:br>
              <a:rPr lang="ru-RU" sz="2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b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Müəllim sinfə müraciət edir :- </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Onun </a:t>
            </a: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vasitəsilə yaz</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ı</a:t>
            </a: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rlar</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ancaq qələm </a:t>
            </a: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deyil . </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Hərflər düzülüb, amma </a:t>
            </a: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əlifba deyil</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t>
            </a: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Klavişləri </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var, amma </a:t>
            </a: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piano deyil</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Üstündə rəqəmlər var, amma kalkulyator </a:t>
            </a: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deyil</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a:t>
            </a:r>
            <a:r>
              <a:rPr lang="ru-RU" sz="2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r>
            <a:br>
              <a:rPr lang="ru-RU" sz="2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b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a:t>
            </a: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Sİzcə </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bu </a:t>
            </a: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nədir</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t>
            </a: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Müəllim şagirdlərin fərziyyələrini dinləyir </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və </a:t>
            </a: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klaviatura anlayış</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ı</a:t>
            </a: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üzərində </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dayanaraq </a:t>
            </a: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tədqiqat sualın</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ı</a:t>
            </a: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lövhədə </a:t>
            </a: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yazır</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a:t>
            </a:r>
            <a:r>
              <a:rPr lang="ru-RU" sz="2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r>
            <a:br>
              <a:rPr lang="ru-RU" sz="2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b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Tədqiqat sual</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ı</a:t>
            </a:r>
            <a:r>
              <a:rPr lang="en-US"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a:t>
            </a: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Klaviatura </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nə üçün </a:t>
            </a: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lazımd</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ı</a:t>
            </a: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r </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və </a:t>
            </a: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oradakı klavişlərin hans</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ı</a:t>
            </a:r>
            <a:r>
              <a:rPr lang="en-US"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t>
            </a: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funksiyaları </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var ?</a:t>
            </a:r>
            <a:r>
              <a:rPr lang="ru-RU" sz="2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r>
            <a:br>
              <a:rPr lang="ru-RU" sz="2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b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Şagirdlərin fərziyyələri dinlənilir </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və lövhədə qeyd </a:t>
            </a:r>
            <a:r>
              <a:rPr lang="az-Latn-AZ"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edilir</a:t>
            </a: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a:t>
            </a:r>
            <a:r>
              <a:rPr lang="ru-RU" sz="2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r>
            <a:br>
              <a:rPr lang="ru-RU" sz="2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br>
            <a:r>
              <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t>
            </a:r>
            <a:r>
              <a:rPr lang="ru-RU" sz="2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r>
            <a:br>
              <a:rPr lang="ru-RU" sz="2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br>
            <a:endParaRPr lang="ru-RU"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5" name="Содержимое 4" descr="default.jpegrsc.jpeg"/>
          <p:cNvPicPr>
            <a:picLocks noGrp="1" noChangeAspect="1"/>
          </p:cNvPicPr>
          <p:nvPr>
            <p:ph idx="1"/>
          </p:nvPr>
        </p:nvPicPr>
        <p:blipFill>
          <a:blip r:embed="rId4"/>
          <a:stretch>
            <a:fillRect/>
          </a:stretch>
        </p:blipFill>
        <p:spPr>
          <a:xfrm rot="578875">
            <a:off x="6429388" y="4714884"/>
            <a:ext cx="2466975" cy="1847850"/>
          </a:xfrm>
        </p:spPr>
      </p:pic>
    </p:spTree>
  </p:cSld>
  <p:clrMapOvr>
    <a:masterClrMapping/>
  </p:clrMapOvr>
  <p:transition spd="slow">
    <p:dissolve/>
    <p:sndAc>
      <p:stSnd>
        <p:snd r:embed="rId2"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8" presetClass="entr" presetSubtype="0" accel="50000" fill="hold" nodeType="clickEffect">
                                  <p:stCondLst>
                                    <p:cond delay="0"/>
                                  </p:stCondLst>
                                  <p:iterate type="lt">
                                    <p:tmPct val="50000"/>
                                  </p:iterate>
                                  <p:childTnLst>
                                    <p:set>
                                      <p:cBhvr>
                                        <p:cTn id="12" dur="1" fill="hold">
                                          <p:stCondLst>
                                            <p:cond delay="0"/>
                                          </p:stCondLst>
                                        </p:cTn>
                                        <p:tgtEl>
                                          <p:spTgt spid="5"/>
                                        </p:tgtEl>
                                        <p:attrNameLst>
                                          <p:attrName>style.visibility</p:attrName>
                                        </p:attrNameLst>
                                      </p:cBhvr>
                                      <p:to>
                                        <p:strVal val="visible"/>
                                      </p:to>
                                    </p:set>
                                    <p:set>
                                      <p:cBhvr>
                                        <p:cTn id="13" dur="455" fill="hold">
                                          <p:stCondLst>
                                            <p:cond delay="0"/>
                                          </p:stCondLst>
                                        </p:cTn>
                                        <p:tgtEl>
                                          <p:spTgt spid="5"/>
                                        </p:tgtEl>
                                        <p:attrNameLst>
                                          <p:attrName>style.rotation</p:attrName>
                                        </p:attrNameLst>
                                      </p:cBhvr>
                                      <p:to>
                                        <p:strVal val="-45.0"/>
                                      </p:to>
                                    </p:set>
                                    <p:anim calcmode="lin" valueType="num">
                                      <p:cBhvr>
                                        <p:cTn id="14"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5"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6"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7"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8000" r="-8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14290"/>
            <a:ext cx="8186766" cy="2143140"/>
          </a:xfrm>
        </p:spPr>
        <p:txBody>
          <a:bodyPr>
            <a:prstTxWarp prst="textPlain">
              <a:avLst/>
            </a:prstTxWarp>
            <a:noAutofit/>
          </a:bodyPr>
          <a:lstStyle/>
          <a:p>
            <a:r>
              <a:rPr lang="az-Latn-AZ"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Tədqiqatın aparılması:</a:t>
            </a:r>
            <a:r>
              <a:rPr lang="ru-RU" b="1"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ru-RU" b="1"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r>
              <a:rPr lang="az-Latn-AZ"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Müəllim dərslikdəki məlumatı şagirdlərə təqdim edir.Hər bir uşaq fərdi olaraq iş </a:t>
            </a:r>
            <a:r>
              <a:rPr lang="az-Latn-AZ"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dəftərində   </a:t>
            </a:r>
            <a:r>
              <a:rPr lang="az-Latn-AZ"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1-ci çalışmanı yerinə yetirir. Nəticədə belə bir mətn alınacaq:</a:t>
            </a:r>
            <a:r>
              <a:rPr lang="ru-RU" sz="2000" b="1"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r>
            <a:br>
              <a:rPr lang="ru-RU" sz="2000" b="1"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br>
            <a:endParaRPr lang="ru-RU"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3" name="Содержимое 2"/>
          <p:cNvSpPr>
            <a:spLocks noGrp="1"/>
          </p:cNvSpPr>
          <p:nvPr>
            <p:ph idx="1"/>
          </p:nvPr>
        </p:nvSpPr>
        <p:spPr>
          <a:xfrm>
            <a:off x="428596" y="2500306"/>
            <a:ext cx="8286808" cy="3214710"/>
          </a:xfrm>
        </p:spPr>
        <p:style>
          <a:lnRef idx="1">
            <a:schemeClr val="accent3"/>
          </a:lnRef>
          <a:fillRef idx="2">
            <a:schemeClr val="accent3"/>
          </a:fillRef>
          <a:effectRef idx="1">
            <a:schemeClr val="accent3"/>
          </a:effectRef>
          <a:fontRef idx="minor">
            <a:schemeClr val="dk1"/>
          </a:fontRef>
        </p:style>
        <p:txBody>
          <a:bodyPr>
            <a:noAutofit/>
          </a:bodyPr>
          <a:lstStyle/>
          <a:p>
            <a:pPr>
              <a:buFont typeface="Wingdings" pitchFamily="2" charset="2"/>
              <a:buChar char="§"/>
            </a:pPr>
            <a:endParaRPr lang="az-Latn-AZ" sz="2000" b="1" i="1" dirty="0" smtClean="0">
              <a:solidFill>
                <a:srgbClr val="FF0000"/>
              </a:solidFill>
              <a:latin typeface="Times New Roman" pitchFamily="18" charset="0"/>
              <a:cs typeface="Times New Roman" pitchFamily="18" charset="0"/>
            </a:endParaRPr>
          </a:p>
          <a:p>
            <a:pPr>
              <a:buFont typeface="Wingdings" pitchFamily="2" charset="2"/>
              <a:buChar char="§"/>
            </a:pPr>
            <a:r>
              <a:rPr lang="az-Latn-AZ" sz="2000" b="1" i="1" dirty="0" smtClean="0">
                <a:solidFill>
                  <a:srgbClr val="FF0000"/>
                </a:solidFill>
                <a:latin typeface="Times New Roman" pitchFamily="18" charset="0"/>
                <a:cs typeface="Times New Roman" pitchFamily="18" charset="0"/>
              </a:rPr>
              <a:t>     KLAVİATURA</a:t>
            </a:r>
            <a:r>
              <a:rPr lang="az-Latn-AZ" sz="2000" b="1" i="1" dirty="0">
                <a:solidFill>
                  <a:schemeClr val="accent2">
                    <a:lumMod val="75000"/>
                  </a:schemeClr>
                </a:solidFill>
                <a:latin typeface="Times New Roman" pitchFamily="18" charset="0"/>
                <a:cs typeface="Times New Roman" pitchFamily="18" charset="0"/>
              </a:rPr>
              <a:t>. </a:t>
            </a:r>
            <a:r>
              <a:rPr lang="az-Latn-AZ" sz="2000" b="1" i="1" dirty="0">
                <a:solidFill>
                  <a:schemeClr val="accent2">
                    <a:lumMod val="75000"/>
                  </a:schemeClr>
                </a:solidFill>
              </a:rPr>
              <a:t>Klaviatura vasitəsilə </a:t>
            </a:r>
            <a:r>
              <a:rPr lang="az-Latn-AZ" sz="2000" b="1" i="1" dirty="0" smtClean="0">
                <a:solidFill>
                  <a:schemeClr val="accent2">
                    <a:lumMod val="75000"/>
                  </a:schemeClr>
                </a:solidFill>
              </a:rPr>
              <a:t>kompüterə </a:t>
            </a:r>
            <a:r>
              <a:rPr lang="az-Latn-AZ" sz="2000" b="1" i="1" dirty="0">
                <a:solidFill>
                  <a:schemeClr val="accent2">
                    <a:lumMod val="75000"/>
                  </a:schemeClr>
                </a:solidFill>
              </a:rPr>
              <a:t>informasiya daxil etmək olar. Klaviaturada yüzdən çox klaviş var. Klavişlərin əksəriyyəti informasiyanı daxil etmək, bəziləri isə kompüteri idarə etmək üçündur. Kompüteri idarə etmək üçün ona klaviatura vasitəsilə komandalar verilir. Klaviaturada hərf və rəqəm klavişindən başqa ximdəti klavişlər də var</a:t>
            </a:r>
            <a:r>
              <a:rPr lang="az-Latn-AZ" sz="2000" b="1" i="1" dirty="0" smtClean="0">
                <a:solidFill>
                  <a:schemeClr val="accent2">
                    <a:lumMod val="75000"/>
                  </a:schemeClr>
                </a:solidFill>
              </a:rPr>
              <a:t>.</a:t>
            </a:r>
            <a:endParaRPr lang="ru-RU" sz="2000" i="1" dirty="0">
              <a:solidFill>
                <a:schemeClr val="accent2">
                  <a:lumMod val="75000"/>
                </a:schemeClr>
              </a:solidFill>
            </a:endParaRPr>
          </a:p>
          <a:p>
            <a:r>
              <a:rPr lang="en-US" sz="2000" b="1" i="1" dirty="0"/>
              <a:t>&lt;</a:t>
            </a:r>
            <a:r>
              <a:rPr lang="en-US" sz="2000" b="1" i="1" dirty="0">
                <a:solidFill>
                  <a:srgbClr val="00B050"/>
                </a:solidFill>
              </a:rPr>
              <a:t>ESC&gt;-&lt;Shift&gt;-&lt;Delete&gt;,&lt;Enter</a:t>
            </a:r>
            <a:r>
              <a:rPr lang="en-US" sz="2000" b="1" i="1" dirty="0">
                <a:solidFill>
                  <a:srgbClr val="B50B64"/>
                </a:solidFill>
              </a:rPr>
              <a:t>&gt; </a:t>
            </a:r>
            <a:r>
              <a:rPr lang="en-US" sz="2000" b="1" i="1" dirty="0" err="1">
                <a:solidFill>
                  <a:srgbClr val="B50B64"/>
                </a:solidFill>
              </a:rPr>
              <a:t>klavişləri</a:t>
            </a:r>
            <a:r>
              <a:rPr lang="en-US" sz="2000" b="1" i="1" dirty="0">
                <a:solidFill>
                  <a:srgbClr val="B50B64"/>
                </a:solidFill>
              </a:rPr>
              <a:t> </a:t>
            </a:r>
            <a:r>
              <a:rPr lang="en-US" sz="2000" b="1" i="1" dirty="0" err="1">
                <a:solidFill>
                  <a:srgbClr val="B50B64"/>
                </a:solidFill>
              </a:rPr>
              <a:t>xidməti</a:t>
            </a:r>
            <a:r>
              <a:rPr lang="en-US" sz="2000" b="1" i="1" dirty="0">
                <a:solidFill>
                  <a:srgbClr val="B50B64"/>
                </a:solidFill>
              </a:rPr>
              <a:t> </a:t>
            </a:r>
            <a:r>
              <a:rPr lang="en-US" sz="2000" b="1" i="1" dirty="0" err="1">
                <a:solidFill>
                  <a:srgbClr val="B50B64"/>
                </a:solidFill>
              </a:rPr>
              <a:t>klavişlərə</a:t>
            </a:r>
            <a:r>
              <a:rPr lang="en-US" sz="2000" b="1" i="1" dirty="0">
                <a:solidFill>
                  <a:srgbClr val="B50B64"/>
                </a:solidFill>
              </a:rPr>
              <a:t> </a:t>
            </a:r>
            <a:r>
              <a:rPr lang="en-US" sz="2000" b="1" i="1" dirty="0" err="1">
                <a:solidFill>
                  <a:srgbClr val="B50B64"/>
                </a:solidFill>
              </a:rPr>
              <a:t>aiddir</a:t>
            </a:r>
            <a:r>
              <a:rPr lang="en-US" sz="2000" b="1" i="1" dirty="0">
                <a:solidFill>
                  <a:srgbClr val="B50B64"/>
                </a:solidFill>
              </a:rPr>
              <a:t>. </a:t>
            </a:r>
            <a:r>
              <a:rPr lang="en-US" sz="2000" b="1" i="1" dirty="0" err="1">
                <a:solidFill>
                  <a:srgbClr val="B50B64"/>
                </a:solidFill>
              </a:rPr>
              <a:t>Kompüterdə</a:t>
            </a:r>
            <a:r>
              <a:rPr lang="en-US" sz="2000" b="1" i="1" dirty="0">
                <a:solidFill>
                  <a:srgbClr val="B50B64"/>
                </a:solidFill>
              </a:rPr>
              <a:t> </a:t>
            </a:r>
            <a:r>
              <a:rPr lang="en-US" sz="2000" b="1" i="1" dirty="0" err="1">
                <a:solidFill>
                  <a:srgbClr val="B50B64"/>
                </a:solidFill>
              </a:rPr>
              <a:t>yaxşı</a:t>
            </a:r>
            <a:r>
              <a:rPr lang="en-US" sz="2000" b="1" i="1" dirty="0">
                <a:solidFill>
                  <a:srgbClr val="B50B64"/>
                </a:solidFill>
              </a:rPr>
              <a:t> </a:t>
            </a:r>
            <a:r>
              <a:rPr lang="en-US" sz="2000" b="1" i="1" dirty="0" err="1">
                <a:solidFill>
                  <a:srgbClr val="B50B64"/>
                </a:solidFill>
              </a:rPr>
              <a:t>işləmək</a:t>
            </a:r>
            <a:r>
              <a:rPr lang="en-US" sz="2000" b="1" i="1" dirty="0">
                <a:solidFill>
                  <a:srgbClr val="B50B64"/>
                </a:solidFill>
              </a:rPr>
              <a:t> </a:t>
            </a:r>
            <a:r>
              <a:rPr lang="en-US" sz="2000" b="1" i="1" dirty="0" err="1">
                <a:solidFill>
                  <a:srgbClr val="B50B64"/>
                </a:solidFill>
              </a:rPr>
              <a:t>üçün</a:t>
            </a:r>
            <a:r>
              <a:rPr lang="en-US" sz="2000" b="1" i="1" dirty="0">
                <a:solidFill>
                  <a:srgbClr val="B50B64"/>
                </a:solidFill>
              </a:rPr>
              <a:t> </a:t>
            </a:r>
            <a:r>
              <a:rPr lang="en-US" sz="2000" b="1" i="1" dirty="0" err="1">
                <a:solidFill>
                  <a:srgbClr val="B50B64"/>
                </a:solidFill>
              </a:rPr>
              <a:t>ən</a:t>
            </a:r>
            <a:r>
              <a:rPr lang="en-US" sz="2000" b="1" i="1" dirty="0">
                <a:solidFill>
                  <a:srgbClr val="B50B64"/>
                </a:solidFill>
              </a:rPr>
              <a:t> </a:t>
            </a:r>
            <a:r>
              <a:rPr lang="en-US" sz="2000" b="1" i="1" dirty="0" err="1">
                <a:solidFill>
                  <a:srgbClr val="B50B64"/>
                </a:solidFill>
              </a:rPr>
              <a:t>vacib</a:t>
            </a:r>
            <a:r>
              <a:rPr lang="en-US" sz="2000" b="1" i="1" dirty="0">
                <a:solidFill>
                  <a:srgbClr val="B50B64"/>
                </a:solidFill>
              </a:rPr>
              <a:t> </a:t>
            </a:r>
            <a:r>
              <a:rPr lang="en-US" sz="2000" b="1" i="1" dirty="0" err="1">
                <a:solidFill>
                  <a:srgbClr val="B50B64"/>
                </a:solidFill>
              </a:rPr>
              <a:t>şərtlərdən</a:t>
            </a:r>
            <a:r>
              <a:rPr lang="en-US" sz="2000" b="1" i="1" dirty="0">
                <a:solidFill>
                  <a:srgbClr val="B50B64"/>
                </a:solidFill>
              </a:rPr>
              <a:t> </a:t>
            </a:r>
            <a:r>
              <a:rPr lang="en-US" sz="2000" b="1" i="1" dirty="0" err="1">
                <a:solidFill>
                  <a:srgbClr val="B50B64"/>
                </a:solidFill>
              </a:rPr>
              <a:t>biri</a:t>
            </a:r>
            <a:r>
              <a:rPr lang="en-US" sz="2000" b="1" i="1" dirty="0">
                <a:solidFill>
                  <a:srgbClr val="B50B64"/>
                </a:solidFill>
              </a:rPr>
              <a:t> </a:t>
            </a:r>
            <a:r>
              <a:rPr lang="en-US" sz="2000" b="1" i="1" dirty="0" err="1">
                <a:solidFill>
                  <a:srgbClr val="B50B64"/>
                </a:solidFill>
              </a:rPr>
              <a:t>klaviaturada</a:t>
            </a:r>
            <a:r>
              <a:rPr lang="en-US" sz="2000" b="1" i="1" dirty="0">
                <a:solidFill>
                  <a:srgbClr val="B50B64"/>
                </a:solidFill>
              </a:rPr>
              <a:t> </a:t>
            </a:r>
            <a:r>
              <a:rPr lang="en-US" sz="2000" b="1" i="1" dirty="0" err="1">
                <a:solidFill>
                  <a:srgbClr val="B50B64"/>
                </a:solidFill>
              </a:rPr>
              <a:t>düzgün</a:t>
            </a:r>
            <a:r>
              <a:rPr lang="en-US" sz="2000" b="1" i="1" dirty="0">
                <a:solidFill>
                  <a:srgbClr val="B50B64"/>
                </a:solidFill>
              </a:rPr>
              <a:t> </a:t>
            </a:r>
            <a:r>
              <a:rPr lang="en-US" sz="2000" b="1" i="1" dirty="0" err="1">
                <a:solidFill>
                  <a:srgbClr val="B50B64"/>
                </a:solidFill>
              </a:rPr>
              <a:t>işləməyi</a:t>
            </a:r>
            <a:r>
              <a:rPr lang="en-US" sz="2000" b="1" i="1" dirty="0">
                <a:solidFill>
                  <a:srgbClr val="B50B64"/>
                </a:solidFill>
              </a:rPr>
              <a:t> </a:t>
            </a:r>
            <a:r>
              <a:rPr lang="en-US" sz="2000" b="1" i="1" dirty="0" err="1">
                <a:solidFill>
                  <a:srgbClr val="B50B64"/>
                </a:solidFill>
              </a:rPr>
              <a:t>bacarmaqdır</a:t>
            </a:r>
            <a:r>
              <a:rPr lang="en-US" sz="2000" b="1" i="1" dirty="0">
                <a:solidFill>
                  <a:srgbClr val="B50B64"/>
                </a:solidFill>
              </a:rPr>
              <a:t>.</a:t>
            </a:r>
            <a:endParaRPr lang="ru-RU" sz="2000" i="1" dirty="0">
              <a:solidFill>
                <a:srgbClr val="B50B64"/>
              </a:solidFill>
            </a:endParaRPr>
          </a:p>
          <a:p>
            <a:pPr>
              <a:buNone/>
            </a:pPr>
            <a:r>
              <a:rPr lang="en-US" sz="2000" b="1" i="1" dirty="0"/>
              <a:t> </a:t>
            </a:r>
            <a:endParaRPr lang="ru-RU" sz="2000" i="1" dirty="0"/>
          </a:p>
          <a:p>
            <a:endParaRPr lang="ru-RU" sz="2000" dirty="0"/>
          </a:p>
        </p:txBody>
      </p:sp>
    </p:spTree>
  </p:cSld>
  <p:clrMapOvr>
    <a:masterClrMapping/>
  </p:clrMapOvr>
  <p:transition spd="slow">
    <p:dissolve/>
    <p:sndAc>
      <p:stSnd>
        <p:snd r:embed="rId2"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5" presetClass="entr" presetSubtype="0"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p:cTn id="13" dur="500" decel="50000" fill="hold">
                                          <p:stCondLst>
                                            <p:cond delay="0"/>
                                          </p:stCondLst>
                                        </p:cTn>
                                        <p:tgtEl>
                                          <p:spTgt spid="3">
                                            <p:bg/>
                                          </p:spTgt>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3">
                                            <p:bg/>
                                          </p:spTgt>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3">
                                            <p:bg/>
                                          </p:spTgt>
                                        </p:tgtEl>
                                        <p:attrNameLst>
                                          <p:attrName>ppt_w</p:attrName>
                                        </p:attrNameLst>
                                      </p:cBhvr>
                                      <p:tavLst>
                                        <p:tav tm="0">
                                          <p:val>
                                            <p:strVal val="#ppt_w*.05"/>
                                          </p:val>
                                        </p:tav>
                                        <p:tav tm="100000">
                                          <p:val>
                                            <p:strVal val="#ppt_w"/>
                                          </p:val>
                                        </p:tav>
                                      </p:tavLst>
                                    </p:anim>
                                    <p:anim calcmode="lin" valueType="num">
                                      <p:cBhvr>
                                        <p:cTn id="16" dur="1000" fill="hold"/>
                                        <p:tgtEl>
                                          <p:spTgt spid="3">
                                            <p:bg/>
                                          </p:spTgt>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3">
                                            <p:bg/>
                                          </p:spTgt>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3">
                                            <p:bg/>
                                          </p:spTgt>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3">
                                            <p:bg/>
                                          </p:spTgt>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3">
                                            <p:bg/>
                                          </p:spTgt>
                                        </p:tgtEl>
                                      </p:cBhvr>
                                    </p:animEffect>
                                  </p:childTnLst>
                                </p:cTn>
                              </p:par>
                            </p:childTnLst>
                          </p:cTn>
                        </p:par>
                      </p:childTnLst>
                    </p:cTn>
                  </p:par>
                  <p:par>
                    <p:cTn id="21" fill="hold">
                      <p:stCondLst>
                        <p:cond delay="indefinite"/>
                      </p:stCondLst>
                      <p:childTnLst>
                        <p:par>
                          <p:cTn id="22" fill="hold">
                            <p:stCondLst>
                              <p:cond delay="0"/>
                            </p:stCondLst>
                            <p:childTnLst>
                              <p:par>
                                <p:cTn id="23" presetID="25"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p:cTn id="25"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8"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3">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5" presetClass="entr" presetSubtype="0" fill="hold" grpId="0"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 calcmode="lin" valueType="num">
                                      <p:cBhvr>
                                        <p:cTn id="37"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40"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3">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5" presetClass="entr" presetSubtype="0" fill="hold" grpId="0" nodeType="clickEffect">
                                  <p:stCondLst>
                                    <p:cond delay="0"/>
                                  </p:stCondLst>
                                  <p:childTnLst>
                                    <p:set>
                                      <p:cBhvr>
                                        <p:cTn id="48" dur="1" fill="hold">
                                          <p:stCondLst>
                                            <p:cond delay="0"/>
                                          </p:stCondLst>
                                        </p:cTn>
                                        <p:tgtEl>
                                          <p:spTgt spid="3">
                                            <p:txEl>
                                              <p:pRg st="3" end="3"/>
                                            </p:txEl>
                                          </p:spTgt>
                                        </p:tgtEl>
                                        <p:attrNameLst>
                                          <p:attrName>style.visibility</p:attrName>
                                        </p:attrNameLst>
                                      </p:cBhvr>
                                      <p:to>
                                        <p:strVal val="visible"/>
                                      </p:to>
                                    </p:set>
                                    <p:anim calcmode="lin" valueType="num">
                                      <p:cBhvr>
                                        <p:cTn id="49" dur="500" decel="50000" fill="hold">
                                          <p:stCondLst>
                                            <p:cond delay="0"/>
                                          </p:stCondLst>
                                        </p:cTn>
                                        <p:tgtEl>
                                          <p:spTgt spid="3">
                                            <p:txEl>
                                              <p:pRg st="3" end="3"/>
                                            </p:txEl>
                                          </p:spTgt>
                                        </p:tgtEl>
                                        <p:attrNameLst>
                                          <p:attrName>style.rotation</p:attrName>
                                        </p:attrNameLst>
                                      </p:cBhvr>
                                      <p:tavLst>
                                        <p:tav tm="0">
                                          <p:val>
                                            <p:fltVal val="-90"/>
                                          </p:val>
                                        </p:tav>
                                        <p:tav tm="100000">
                                          <p:val>
                                            <p:fltVal val="0"/>
                                          </p:val>
                                        </p:tav>
                                      </p:tavLst>
                                    </p:anim>
                                    <p:anim calcmode="lin" valueType="num">
                                      <p:cBhvr>
                                        <p:cTn id="50" dur="500" decel="50000" fill="hold">
                                          <p:stCondLst>
                                            <p:cond delay="0"/>
                                          </p:stCondLst>
                                        </p:cTn>
                                        <p:tgtEl>
                                          <p:spTgt spid="3">
                                            <p:txEl>
                                              <p:pRg st="3" end="3"/>
                                            </p:txEl>
                                          </p:spTgt>
                                        </p:tgtEl>
                                        <p:attrNameLst>
                                          <p:attrName>ppt_w</p:attrName>
                                        </p:attrNameLst>
                                      </p:cBhvr>
                                      <p:tavLst>
                                        <p:tav tm="0">
                                          <p:val>
                                            <p:strVal val="#ppt_w"/>
                                          </p:val>
                                        </p:tav>
                                        <p:tav tm="100000">
                                          <p:val>
                                            <p:strVal val="#ppt_w*.05"/>
                                          </p:val>
                                        </p:tav>
                                      </p:tavLst>
                                    </p:anim>
                                    <p:anim calcmode="lin" valueType="num">
                                      <p:cBhvr>
                                        <p:cTn id="51" dur="500" accel="50000" fill="hold">
                                          <p:stCondLst>
                                            <p:cond delay="500"/>
                                          </p:stCondLst>
                                        </p:cTn>
                                        <p:tgtEl>
                                          <p:spTgt spid="3">
                                            <p:txEl>
                                              <p:pRg st="3" end="3"/>
                                            </p:txEl>
                                          </p:spTgt>
                                        </p:tgtEl>
                                        <p:attrNameLst>
                                          <p:attrName>ppt_w</p:attrName>
                                        </p:attrNameLst>
                                      </p:cBhvr>
                                      <p:tavLst>
                                        <p:tav tm="0">
                                          <p:val>
                                            <p:strVal val="#ppt_w*.05"/>
                                          </p:val>
                                        </p:tav>
                                        <p:tav tm="100000">
                                          <p:val>
                                            <p:strVal val="#ppt_w"/>
                                          </p:val>
                                        </p:tav>
                                      </p:tavLst>
                                    </p:anim>
                                    <p:anim calcmode="lin" valueType="num">
                                      <p:cBhvr>
                                        <p:cTn id="52" dur="1000" fill="hold"/>
                                        <p:tgtEl>
                                          <p:spTgt spid="3">
                                            <p:txEl>
                                              <p:pRg st="3" end="3"/>
                                            </p:txEl>
                                          </p:spTgt>
                                        </p:tgtEl>
                                        <p:attrNameLst>
                                          <p:attrName>ppt_h</p:attrName>
                                        </p:attrNameLst>
                                      </p:cBhvr>
                                      <p:tavLst>
                                        <p:tav tm="0">
                                          <p:val>
                                            <p:strVal val="#ppt_h"/>
                                          </p:val>
                                        </p:tav>
                                        <p:tav tm="100000">
                                          <p:val>
                                            <p:strVal val="#ppt_h"/>
                                          </p:val>
                                        </p:tav>
                                      </p:tavLst>
                                    </p:anim>
                                    <p:anim calcmode="lin" valueType="num">
                                      <p:cBhvr>
                                        <p:cTn id="53" dur="500" decel="50000" fill="hold">
                                          <p:stCondLst>
                                            <p:cond delay="0"/>
                                          </p:stCondLst>
                                        </p:cTn>
                                        <p:tgtEl>
                                          <p:spTgt spid="3">
                                            <p:txEl>
                                              <p:pRg st="3" end="3"/>
                                            </p:txEl>
                                          </p:spTgt>
                                        </p:tgtEl>
                                        <p:attrNameLst>
                                          <p:attrName>ppt_x</p:attrName>
                                        </p:attrNameLst>
                                      </p:cBhvr>
                                      <p:tavLst>
                                        <p:tav tm="0">
                                          <p:val>
                                            <p:strVal val="#ppt_x+.4"/>
                                          </p:val>
                                        </p:tav>
                                        <p:tav tm="100000">
                                          <p:val>
                                            <p:strVal val="#ppt_x"/>
                                          </p:val>
                                        </p:tav>
                                      </p:tavLst>
                                    </p:anim>
                                    <p:anim calcmode="lin" valueType="num">
                                      <p:cBhvr>
                                        <p:cTn id="54" dur="500" decel="50000" fill="hold">
                                          <p:stCondLst>
                                            <p:cond delay="0"/>
                                          </p:stCondLst>
                                        </p:cTn>
                                        <p:tgtEl>
                                          <p:spTgt spid="3">
                                            <p:txEl>
                                              <p:pRg st="3" end="3"/>
                                            </p:txEl>
                                          </p:spTgt>
                                        </p:tgtEl>
                                        <p:attrNameLst>
                                          <p:attrName>ppt_y</p:attrName>
                                        </p:attrNameLst>
                                      </p:cBhvr>
                                      <p:tavLst>
                                        <p:tav tm="0">
                                          <p:val>
                                            <p:strVal val="#ppt_y-.2"/>
                                          </p:val>
                                        </p:tav>
                                        <p:tav tm="100000">
                                          <p:val>
                                            <p:strVal val="#ppt_y+.1"/>
                                          </p:val>
                                        </p:tav>
                                      </p:tavLst>
                                    </p:anim>
                                    <p:anim calcmode="lin" valueType="num">
                                      <p:cBhvr>
                                        <p:cTn id="55" dur="500" accel="50000" fill="hold">
                                          <p:stCondLst>
                                            <p:cond delay="500"/>
                                          </p:stCondLst>
                                        </p:cTn>
                                        <p:tgtEl>
                                          <p:spTgt spid="3">
                                            <p:txEl>
                                              <p:pRg st="3" end="3"/>
                                            </p:txEl>
                                          </p:spTgt>
                                        </p:tgtEl>
                                        <p:attrNameLst>
                                          <p:attrName>ppt_y</p:attrName>
                                        </p:attrNameLst>
                                      </p:cBhvr>
                                      <p:tavLst>
                                        <p:tav tm="0">
                                          <p:val>
                                            <p:strVal val="#ppt_y+.1"/>
                                          </p:val>
                                        </p:tav>
                                        <p:tav tm="100000">
                                          <p:val>
                                            <p:strVal val="#ppt_y"/>
                                          </p:val>
                                        </p:tav>
                                      </p:tavLst>
                                    </p:anim>
                                    <p:animEffect transition="in" filter="fade">
                                      <p:cBhvr>
                                        <p:cTn id="56" dur="1000" decel="50000">
                                          <p:stCondLst>
                                            <p:cond delay="0"/>
                                          </p:stCondLst>
                                        </p:cTn>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5000" b="-25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rot="21190215">
            <a:off x="487228" y="561822"/>
            <a:ext cx="8229600" cy="3092512"/>
          </a:xfrm>
          <a:solidFill>
            <a:srgbClr val="FFFF00"/>
          </a:solidFill>
        </p:spPr>
        <p:style>
          <a:lnRef idx="1">
            <a:schemeClr val="accent2"/>
          </a:lnRef>
          <a:fillRef idx="2">
            <a:schemeClr val="accent2"/>
          </a:fillRef>
          <a:effectRef idx="1">
            <a:schemeClr val="accent2"/>
          </a:effectRef>
          <a:fontRef idx="minor">
            <a:schemeClr val="dk1"/>
          </a:fontRef>
        </p:style>
        <p:txBody>
          <a:bodyPr>
            <a:noAutofit/>
          </a:bodyPr>
          <a:lstStyle/>
          <a:p>
            <a:r>
              <a:rPr lang="en-US" sz="4000" b="1" dirty="0" err="1">
                <a:solidFill>
                  <a:srgbClr val="FF0000"/>
                </a:solidFill>
                <a:latin typeface="Times New Roman" pitchFamily="18" charset="0"/>
                <a:cs typeface="Times New Roman" pitchFamily="18" charset="0"/>
              </a:rPr>
              <a:t>Məlumat</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mübadiləsi</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və</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müzakirəsi</a:t>
            </a:r>
            <a:r>
              <a:rPr lang="en-US" sz="4000" b="1" dirty="0">
                <a:solidFill>
                  <a:srgbClr val="FF0000"/>
                </a:solidFill>
                <a:latin typeface="Times New Roman" pitchFamily="18" charset="0"/>
                <a:cs typeface="Times New Roman" pitchFamily="18" charset="0"/>
              </a:rPr>
              <a:t>: </a:t>
            </a:r>
            <a:r>
              <a:rPr lang="ru-RU" sz="4000" b="1" dirty="0">
                <a:solidFill>
                  <a:schemeClr val="tx1">
                    <a:lumMod val="95000"/>
                    <a:lumOff val="5000"/>
                  </a:schemeClr>
                </a:solidFill>
                <a:latin typeface="Times New Roman" pitchFamily="18" charset="0"/>
                <a:cs typeface="Times New Roman" pitchFamily="18" charset="0"/>
              </a:rPr>
              <a:t/>
            </a:r>
            <a:br>
              <a:rPr lang="ru-RU" sz="4000" b="1" dirty="0">
                <a:solidFill>
                  <a:schemeClr val="tx1">
                    <a:lumMod val="95000"/>
                    <a:lumOff val="5000"/>
                  </a:schemeClr>
                </a:solidFill>
                <a:latin typeface="Times New Roman" pitchFamily="18" charset="0"/>
                <a:cs typeface="Times New Roman" pitchFamily="18" charset="0"/>
              </a:rPr>
            </a:br>
            <a:r>
              <a:rPr lang="az-Latn-AZ" sz="2400" b="1" i="1" dirty="0">
                <a:latin typeface="Times New Roman" pitchFamily="18" charset="0"/>
                <a:cs typeface="Times New Roman" pitchFamily="18" charset="0"/>
              </a:rPr>
              <a:t>Uşaqlardan bir neçəsi yazdıqları mətni oxuyur, digərləri isə lazım gəldikcə qeydlər edirlər. Müəllim sinfə müəyyən suallarla müraciət edə bilər. Məsələn:- Klaviatura</a:t>
            </a:r>
            <a:r>
              <a:rPr lang="ru-RU" sz="2400" b="1" i="1" dirty="0">
                <a:latin typeface="Times New Roman" pitchFamily="18" charset="0"/>
                <a:cs typeface="Times New Roman" pitchFamily="18" charset="0"/>
              </a:rPr>
              <a:t/>
            </a:r>
            <a:br>
              <a:rPr lang="ru-RU" sz="2400" b="1" i="1" dirty="0">
                <a:latin typeface="Times New Roman" pitchFamily="18" charset="0"/>
                <a:cs typeface="Times New Roman" pitchFamily="18" charset="0"/>
              </a:rPr>
            </a:br>
            <a:r>
              <a:rPr lang="az-Latn-AZ" sz="2400" b="1" i="1" dirty="0">
                <a:latin typeface="Times New Roman" pitchFamily="18" charset="0"/>
                <a:cs typeface="Times New Roman" pitchFamily="18" charset="0"/>
              </a:rPr>
              <a:t>olmadan işləmək olarmı? Klaviatura vasitəsilə biz informasiyanı necə daxil edirik? Klaviaturada ən çox hansı klavişlər var? </a:t>
            </a:r>
            <a:r>
              <a:rPr lang="ru-RU" sz="2400" b="1" i="1" dirty="0">
                <a:latin typeface="Times New Roman" pitchFamily="18" charset="0"/>
                <a:cs typeface="Times New Roman" pitchFamily="18" charset="0"/>
              </a:rPr>
              <a:t/>
            </a:r>
            <a:br>
              <a:rPr lang="ru-RU" sz="2400" b="1" i="1" dirty="0">
                <a:latin typeface="Times New Roman" pitchFamily="18" charset="0"/>
                <a:cs typeface="Times New Roman" pitchFamily="18" charset="0"/>
              </a:rPr>
            </a:br>
            <a:endParaRPr lang="ru-RU" sz="2400" b="1" dirty="0">
              <a:latin typeface="Times New Roman" pitchFamily="18" charset="0"/>
              <a:cs typeface="Times New Roman" pitchFamily="18" charset="0"/>
            </a:endParaRPr>
          </a:p>
        </p:txBody>
      </p:sp>
      <p:pic>
        <p:nvPicPr>
          <p:cNvPr id="4" name="Содержимое 3" descr="x_aac3add1.jpg"/>
          <p:cNvPicPr>
            <a:picLocks noGrp="1" noChangeAspect="1"/>
          </p:cNvPicPr>
          <p:nvPr>
            <p:ph idx="1"/>
          </p:nvPr>
        </p:nvPicPr>
        <p:blipFill>
          <a:blip r:embed="rId4"/>
          <a:stretch>
            <a:fillRect/>
          </a:stretch>
        </p:blipFill>
        <p:spPr>
          <a:xfrm rot="273963">
            <a:off x="5357818" y="3946525"/>
            <a:ext cx="3581529" cy="2697185"/>
          </a:xfrm>
        </p:spPr>
      </p:pic>
    </p:spTree>
  </p:cSld>
  <p:clrMapOvr>
    <a:masterClrMapping/>
  </p:clrMapOvr>
  <p:transition spd="slow">
    <p:dissolve/>
    <p:sndAc>
      <p:stSnd>
        <p:snd r:embed="rId2"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5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770" decel="100000"/>
                                        <p:tgtEl>
                                          <p:spTgt spid="4"/>
                                        </p:tgtEl>
                                      </p:cBhvr>
                                    </p:animEffect>
                                    <p:animScale>
                                      <p:cBhvr>
                                        <p:cTn id="16" dur="770" decel="100000"/>
                                        <p:tgtEl>
                                          <p:spTgt spid="4"/>
                                        </p:tgtEl>
                                      </p:cBhvr>
                                      <p:from x="10000" y="10000"/>
                                      <p:to x="200000" y="450000"/>
                                    </p:animScale>
                                    <p:animScale>
                                      <p:cBhvr>
                                        <p:cTn id="17" dur="1230" accel="100000" fill="hold">
                                          <p:stCondLst>
                                            <p:cond delay="770"/>
                                          </p:stCondLst>
                                        </p:cTn>
                                        <p:tgtEl>
                                          <p:spTgt spid="4"/>
                                        </p:tgtEl>
                                      </p:cBhvr>
                                      <p:from x="200000" y="450000"/>
                                      <p:to x="100000" y="100000"/>
                                    </p:animScale>
                                    <p:set>
                                      <p:cBhvr>
                                        <p:cTn id="18" dur="770" fill="hold"/>
                                        <p:tgtEl>
                                          <p:spTgt spid="4"/>
                                        </p:tgtEl>
                                        <p:attrNameLst>
                                          <p:attrName>ppt_x</p:attrName>
                                        </p:attrNameLst>
                                      </p:cBhvr>
                                      <p:to>
                                        <p:strVal val="(0.5)"/>
                                      </p:to>
                                    </p:set>
                                    <p:anim from="(0.5)" to="(#ppt_x)" calcmode="lin" valueType="num">
                                      <p:cBhvr>
                                        <p:cTn id="19" dur="1230" accel="100000" fill="hold">
                                          <p:stCondLst>
                                            <p:cond delay="770"/>
                                          </p:stCondLst>
                                        </p:cTn>
                                        <p:tgtEl>
                                          <p:spTgt spid="4"/>
                                        </p:tgtEl>
                                        <p:attrNameLst>
                                          <p:attrName>ppt_x</p:attrName>
                                        </p:attrNameLst>
                                      </p:cBhvr>
                                    </p:anim>
                                    <p:set>
                                      <p:cBhvr>
                                        <p:cTn id="20" dur="770" fill="hold"/>
                                        <p:tgtEl>
                                          <p:spTgt spid="4"/>
                                        </p:tgtEl>
                                        <p:attrNameLst>
                                          <p:attrName>ppt_y</p:attrName>
                                        </p:attrNameLst>
                                      </p:cBhvr>
                                      <p:to>
                                        <p:strVal val="(#ppt_y+0.4)"/>
                                      </p:to>
                                    </p:set>
                                    <p:anim from="(#ppt_y+0.4)" to="(#ppt_y)" calcmode="lin" valueType="num">
                                      <p:cBhvr>
                                        <p:cTn id="21" dur="1230" accel="100000" fill="hold">
                                          <p:stCondLst>
                                            <p:cond delay="770"/>
                                          </p:stCondLst>
                                        </p:cTn>
                                        <p:tgtEl>
                                          <p:spTgt spid="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2"/>
            </a:gs>
            <a:gs pos="21001">
              <a:srgbClr val="FF0000"/>
            </a:gs>
            <a:gs pos="35001">
              <a:srgbClr val="00B0F0"/>
            </a:gs>
            <a:gs pos="52000">
              <a:srgbClr val="18A88D"/>
            </a:gs>
            <a:gs pos="73000">
              <a:srgbClr val="FFFF00"/>
            </a:gs>
            <a:gs pos="88000">
              <a:srgbClr val="002060"/>
            </a:gs>
            <a:gs pos="100000">
              <a:srgbClr val="A603AB"/>
            </a:gs>
          </a:gsLst>
          <a:lin ang="8100000" scaled="1"/>
          <a:tileRect/>
        </a:gradFill>
        <a:effectLst/>
      </p:bgPr>
    </p:bg>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6154758"/>
          </a:xfrm>
        </p:spPr>
        <p:txBody>
          <a:bodyPr>
            <a:normAutofit fontScale="90000"/>
          </a:bodyPr>
          <a:lstStyle/>
          <a:p>
            <a:r>
              <a:rPr lang="az-Latn-AZ" sz="5400" b="1" i="1" dirty="0">
                <a:ln w="10541" cmpd="sng">
                  <a:solidFill>
                    <a:schemeClr val="accent1">
                      <a:shade val="88000"/>
                      <a:satMod val="110000"/>
                    </a:schemeClr>
                  </a:solidFill>
                  <a:prstDash val="solid"/>
                </a:ln>
                <a:solidFill>
                  <a:srgbClr val="FF0000"/>
                </a:solidFill>
                <a:latin typeface="Times New Roman" pitchFamily="18" charset="0"/>
                <a:cs typeface="Times New Roman" pitchFamily="18" charset="0"/>
              </a:rPr>
              <a:t>Ümumiləşdirmə və nəticə:</a:t>
            </a:r>
            <a:r>
              <a:rPr lang="ru-RU" sz="3200" i="1" dirty="0">
                <a:latin typeface="Times New Roman" pitchFamily="18" charset="0"/>
                <a:cs typeface="Times New Roman" pitchFamily="18" charset="0"/>
              </a:rPr>
              <a:t/>
            </a:r>
            <a:br>
              <a:rPr lang="ru-RU" sz="3200" i="1" dirty="0">
                <a:latin typeface="Times New Roman" pitchFamily="18" charset="0"/>
                <a:cs typeface="Times New Roman" pitchFamily="18" charset="0"/>
              </a:rPr>
            </a:br>
            <a:r>
              <a:rPr lang="az-Latn-AZ" sz="3200" b="1" i="1" dirty="0">
                <a:solidFill>
                  <a:srgbClr val="002060"/>
                </a:solidFill>
                <a:latin typeface="Times New Roman" pitchFamily="18" charset="0"/>
                <a:cs typeface="Times New Roman" pitchFamily="18" charset="0"/>
              </a:rPr>
              <a:t> </a:t>
            </a:r>
            <a:r>
              <a:rPr lang="az-Latn-AZ" sz="3200" i="1" dirty="0">
                <a:solidFill>
                  <a:srgbClr val="002060"/>
                </a:solidFill>
                <a:latin typeface="Times New Roman" pitchFamily="18" charset="0"/>
                <a:cs typeface="Times New Roman" pitchFamily="18" charset="0"/>
              </a:rPr>
              <a:t>Müəllim sinfə müraciət edir:- Uşaqlar, biz bu gün nəyi öyrəndik? Klaviaturanın əsas vəzifəsi nədir? Klavişlərin funksiyaları hansılardır?</a:t>
            </a:r>
            <a:r>
              <a:rPr lang="ru-RU" sz="3200" i="1" dirty="0">
                <a:solidFill>
                  <a:srgbClr val="002060"/>
                </a:solidFill>
                <a:latin typeface="Times New Roman" pitchFamily="18" charset="0"/>
                <a:cs typeface="Times New Roman" pitchFamily="18" charset="0"/>
              </a:rPr>
              <a:t/>
            </a:r>
            <a:br>
              <a:rPr lang="ru-RU" sz="3200" i="1" dirty="0">
                <a:solidFill>
                  <a:srgbClr val="002060"/>
                </a:solidFill>
                <a:latin typeface="Times New Roman" pitchFamily="18" charset="0"/>
                <a:cs typeface="Times New Roman" pitchFamily="18" charset="0"/>
              </a:rPr>
            </a:br>
            <a:r>
              <a:rPr lang="az-Latn-AZ" sz="3200" i="1" dirty="0">
                <a:solidFill>
                  <a:srgbClr val="002060"/>
                </a:solidFill>
                <a:latin typeface="Times New Roman" pitchFamily="18" charset="0"/>
                <a:cs typeface="Times New Roman" pitchFamily="18" charset="0"/>
              </a:rPr>
              <a:t>  Şagirdlərin fikirləri dinlənilir və müəllim onlarla birlikdə aşağıdakı nəticəni çıxarır:</a:t>
            </a:r>
            <a:r>
              <a:rPr lang="ru-RU" sz="3200" i="1" dirty="0">
                <a:solidFill>
                  <a:srgbClr val="002060"/>
                </a:solidFill>
                <a:latin typeface="Times New Roman" pitchFamily="18" charset="0"/>
                <a:cs typeface="Times New Roman" pitchFamily="18" charset="0"/>
              </a:rPr>
              <a:t/>
            </a:r>
            <a:br>
              <a:rPr lang="ru-RU" sz="3200" i="1" dirty="0">
                <a:solidFill>
                  <a:srgbClr val="002060"/>
                </a:solidFill>
                <a:latin typeface="Times New Roman" pitchFamily="18" charset="0"/>
                <a:cs typeface="Times New Roman" pitchFamily="18" charset="0"/>
              </a:rPr>
            </a:br>
            <a:r>
              <a:rPr lang="az-Latn-AZ" sz="3200" i="1" dirty="0">
                <a:solidFill>
                  <a:srgbClr val="002060"/>
                </a:solidFill>
                <a:latin typeface="Times New Roman" pitchFamily="18" charset="0"/>
                <a:cs typeface="Times New Roman" pitchFamily="18" charset="0"/>
              </a:rPr>
              <a:t>-Klaviaturada hər bir rəqəmin və hərfin öz klavişi var. Bir hərf klavişində Azərbaycan, ingilis və rus hərflərini yığmaq olar. Bunun üçün hansı dildə yazmaq istədiyini kompüterə “bildirmək”lazımdır. </a:t>
            </a:r>
            <a:r>
              <a:rPr lang="ru-RU" sz="3200" i="1" dirty="0">
                <a:solidFill>
                  <a:srgbClr val="002060"/>
                </a:solidFill>
                <a:latin typeface="Times New Roman" pitchFamily="18" charset="0"/>
                <a:cs typeface="Times New Roman" pitchFamily="18" charset="0"/>
              </a:rPr>
              <a:t/>
            </a:r>
            <a:br>
              <a:rPr lang="ru-RU" sz="3200" i="1" dirty="0">
                <a:solidFill>
                  <a:srgbClr val="002060"/>
                </a:solidFill>
                <a:latin typeface="Times New Roman" pitchFamily="18" charset="0"/>
                <a:cs typeface="Times New Roman" pitchFamily="18" charset="0"/>
              </a:rPr>
            </a:br>
            <a:endParaRPr lang="ru-RU" sz="3200" dirty="0">
              <a:solidFill>
                <a:srgbClr val="002060"/>
              </a:solidFill>
              <a:latin typeface="Times New Roman" pitchFamily="18" charset="0"/>
              <a:cs typeface="Times New Roman" pitchFamily="18" charset="0"/>
            </a:endParaRPr>
          </a:p>
        </p:txBody>
      </p:sp>
    </p:spTree>
  </p:cSld>
  <p:clrMapOvr>
    <a:masterClrMapping/>
  </p:clrMapOvr>
  <p:transition spd="slow">
    <p:dissolve/>
    <p:sndAc>
      <p:stSnd>
        <p:snd r:embed="rId2"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4"/>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4"/>
                                        </p:tgtEl>
                                        <p:attrNameLst>
                                          <p:attrName>ppt_y</p:attrName>
                                        </p:attrNameLst>
                                      </p:cBhvr>
                                      <p:tavLst>
                                        <p:tav tm="0">
                                          <p:val>
                                            <p:strVal val="#ppt_y"/>
                                          </p:val>
                                        </p:tav>
                                        <p:tav tm="100000">
                                          <p:val>
                                            <p:strVal val="#ppt_y"/>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t="-44000" b="-44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rot="297986">
            <a:off x="466265" y="2429261"/>
            <a:ext cx="8229600" cy="4219701"/>
          </a:xfrm>
          <a:solidFill>
            <a:srgbClr val="FF0066"/>
          </a:solidFill>
        </p:spPr>
        <p:style>
          <a:lnRef idx="1">
            <a:schemeClr val="accent3"/>
          </a:lnRef>
          <a:fillRef idx="2">
            <a:schemeClr val="accent3"/>
          </a:fillRef>
          <a:effectRef idx="1">
            <a:schemeClr val="accent3"/>
          </a:effectRef>
          <a:fontRef idx="minor">
            <a:schemeClr val="dk1"/>
          </a:fontRef>
        </p:style>
        <p:txBody>
          <a:bodyPr>
            <a:normAutofit/>
          </a:bodyPr>
          <a:lstStyle/>
          <a:p>
            <a:r>
              <a:rPr lang="az-Latn-AZ" sz="3200" dirty="0">
                <a:solidFill>
                  <a:schemeClr val="tx1"/>
                </a:solidFill>
                <a:latin typeface="Times New Roman" pitchFamily="18" charset="0"/>
                <a:cs typeface="Times New Roman" pitchFamily="18" charset="0"/>
              </a:rPr>
              <a:t>Siz vərəqdə yazı yazarkən əvvəlcə harada yazacağınız yeri seçir və sonra isə qələmi həmin yerə gətirib yazı </a:t>
            </a:r>
            <a:r>
              <a:rPr lang="az-Latn-AZ" sz="3200" dirty="0" smtClean="0">
                <a:solidFill>
                  <a:schemeClr val="tx1"/>
                </a:solidFill>
                <a:latin typeface="Times New Roman" pitchFamily="18" charset="0"/>
                <a:cs typeface="Times New Roman" pitchFamily="18" charset="0"/>
              </a:rPr>
              <a:t>yazırsınız.Kompüterin ekranında </a:t>
            </a:r>
            <a:r>
              <a:rPr lang="az-Latn-AZ" sz="3200" dirty="0">
                <a:solidFill>
                  <a:schemeClr val="tx1"/>
                </a:solidFill>
                <a:latin typeface="Times New Roman" pitchFamily="18" charset="0"/>
                <a:cs typeface="Times New Roman" pitchFamily="18" charset="0"/>
              </a:rPr>
              <a:t>da mətni yığmazdan əvvəl onun yerini seçmək lazımdır. Bunun üçün ekranda xüsusi işarə- kursor nəzərdə tutulub. O, kiçik şaquli xətt formasında olur. Kursor həmişə ekranda işin icra olunduğu yeri göstərir. </a:t>
            </a:r>
            <a:endParaRPr lang="ru-RU" sz="3200" dirty="0">
              <a:solidFill>
                <a:schemeClr val="tx1"/>
              </a:solidFill>
              <a:latin typeface="Times New Roman" pitchFamily="18" charset="0"/>
              <a:cs typeface="Times New Roman" pitchFamily="18" charset="0"/>
            </a:endParaRPr>
          </a:p>
        </p:txBody>
      </p:sp>
    </p:spTree>
  </p:cSld>
  <p:clrMapOvr>
    <a:masterClrMapping/>
  </p:clrMapOvr>
  <p:transition spd="slow">
    <p:dissolve/>
    <p:sndAc>
      <p:stSnd>
        <p:snd r:embed="rId2"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8000" r="-18000"/>
          </a:stretch>
        </a:blipFill>
        <a:effectLst/>
      </p:bgPr>
    </p:bg>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57158" y="0"/>
            <a:ext cx="8329642" cy="3714752"/>
          </a:xfrm>
        </p:spPr>
        <p:txBody>
          <a:bodyPr>
            <a:noAutofit/>
            <a:scene3d>
              <a:camera prst="perspectiveContrastingRightFacing"/>
              <a:lightRig rig="flat" dir="tl">
                <a:rot lat="0" lon="0" rev="6600000"/>
              </a:lightRig>
            </a:scene3d>
            <a:sp3d extrusionH="25400" contourW="8890">
              <a:bevelT w="38100" h="31750"/>
              <a:contourClr>
                <a:schemeClr val="accent2">
                  <a:shade val="75000"/>
                </a:schemeClr>
              </a:contourClr>
            </a:sp3d>
          </a:bodyPr>
          <a:lstStyle/>
          <a:p>
            <a:r>
              <a:rPr lang="az-Latn-AZ" sz="28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az-Latn-AZ" sz="28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az-Latn-AZ" sz="28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Beləliklə</a:t>
            </a:r>
            <a:r>
              <a:rPr lang="az-Latn-AZ" sz="28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bəzi klavişlərin təyinatını bir də təkrar edək:</a:t>
            </a:r>
            <a:r>
              <a:rPr lang="ru-RU" sz="28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sz="28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az-Latn-AZ" sz="28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1.&lt;ESC&gt; klavişi əməliyyatı ləğv etmək üçündür.</a:t>
            </a:r>
            <a:r>
              <a:rPr lang="ru-RU" sz="28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sz="28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az-Latn-AZ" sz="28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2.&lt;Shift&gt; klavişini basılı saxlamaqla kiçik hərfləri böyük yazmaq olur.</a:t>
            </a:r>
            <a:r>
              <a:rPr lang="ru-RU" sz="28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sz="28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az-Latn-AZ" sz="28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3.Bütün hərfləri böyük yazmaq lazımdırsa , bircə dəfə &lt;Caps Lock&gt; klavişini basıb buraxmaq lazımdır.</a:t>
            </a:r>
            <a:r>
              <a:rPr lang="ru-RU" sz="28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ru-RU" sz="28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ru-RU"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6" name="Содержимое 5" descr="artworks-000052040360-5399sh-original.jpg"/>
          <p:cNvPicPr>
            <a:picLocks noGrp="1" noChangeAspect="1"/>
          </p:cNvPicPr>
          <p:nvPr>
            <p:ph sz="half" idx="1"/>
          </p:nvPr>
        </p:nvPicPr>
        <p:blipFill>
          <a:blip r:embed="rId4"/>
          <a:stretch>
            <a:fillRect/>
          </a:stretch>
        </p:blipFill>
        <p:spPr>
          <a:xfrm rot="390848">
            <a:off x="107532" y="4437624"/>
            <a:ext cx="2785390" cy="20542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Содержимое 6" descr="esc-lamp-300x225.jpg"/>
          <p:cNvPicPr>
            <a:picLocks noGrp="1" noChangeAspect="1"/>
          </p:cNvPicPr>
          <p:nvPr>
            <p:ph sz="half" idx="2"/>
          </p:nvPr>
        </p:nvPicPr>
        <p:blipFill>
          <a:blip r:embed="rId5"/>
          <a:stretch>
            <a:fillRect/>
          </a:stretch>
        </p:blipFill>
        <p:spPr>
          <a:xfrm rot="374129">
            <a:off x="6179699" y="4269715"/>
            <a:ext cx="2892339" cy="216925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8" name="Рисунок 7" descr="caps-lock.jpg"/>
          <p:cNvPicPr>
            <a:picLocks noChangeAspect="1"/>
          </p:cNvPicPr>
          <p:nvPr/>
        </p:nvPicPr>
        <p:blipFill>
          <a:blip r:embed="rId6"/>
          <a:stretch>
            <a:fillRect/>
          </a:stretch>
        </p:blipFill>
        <p:spPr>
          <a:xfrm rot="21304487">
            <a:off x="3135775" y="3635109"/>
            <a:ext cx="2857500" cy="186892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spd="slow">
    <p:dissolve/>
    <p:sndAc>
      <p:stSnd>
        <p:snd r:embed="rId2"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0" fill="hold"/>
                                        <p:tgtEl>
                                          <p:spTgt spid="3"/>
                                        </p:tgtEl>
                                        <p:attrNameLst>
                                          <p:attrName>ppt_w</p:attrName>
                                        </p:attrNameLst>
                                      </p:cBhvr>
                                      <p:tavLst>
                                        <p:tav tm="0" fmla="#ppt_w*sin(2.5*pi*$)">
                                          <p:val>
                                            <p:fltVal val="0"/>
                                          </p:val>
                                        </p:tav>
                                        <p:tav tm="100000">
                                          <p:val>
                                            <p:fltVal val="1"/>
                                          </p:val>
                                        </p:tav>
                                      </p:tavLst>
                                    </p:anim>
                                    <p:anim calcmode="lin" valueType="num">
                                      <p:cBhvr>
                                        <p:cTn id="8" dur="5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 presetClass="exit" presetSubtype="10" fill="hold" nodeType="clickEffect">
                                  <p:stCondLst>
                                    <p:cond delay="0"/>
                                  </p:stCondLst>
                                  <p:childTnLst>
                                    <p:animEffect transition="out" filter="checkerboard(across)">
                                      <p:cBhvr>
                                        <p:cTn id="12" dur="500"/>
                                        <p:tgtEl>
                                          <p:spTgt spid="7"/>
                                        </p:tgtEl>
                                      </p:cBhvr>
                                    </p:animEffect>
                                    <p:set>
                                      <p:cBhvr>
                                        <p:cTn id="13" dur="1" fill="hold">
                                          <p:stCondLst>
                                            <p:cond delay="499"/>
                                          </p:stCondLst>
                                        </p:cTn>
                                        <p:tgtEl>
                                          <p:spTgt spid="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39" presetClass="entr" presetSubtype="0" accel="10000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19"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20"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21"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6" presetClass="exit" presetSubtype="16" fill="hold" nodeType="clickEffect">
                                  <p:stCondLst>
                                    <p:cond delay="0"/>
                                  </p:stCondLst>
                                  <p:childTnLst>
                                    <p:animEffect transition="out" filter="circle(in)">
                                      <p:cBhvr>
                                        <p:cTn id="25" dur="2000"/>
                                        <p:tgtEl>
                                          <p:spTgt spid="6"/>
                                        </p:tgtEl>
                                      </p:cBhvr>
                                    </p:animEffect>
                                    <p:set>
                                      <p:cBhvr>
                                        <p:cTn id="26"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 r="-3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582858"/>
          </a:xfrm>
          <a:solidFill>
            <a:srgbClr val="FFFF00"/>
          </a:solidFill>
        </p:spPr>
        <p:style>
          <a:lnRef idx="1">
            <a:schemeClr val="accent2"/>
          </a:lnRef>
          <a:fillRef idx="2">
            <a:schemeClr val="accent2"/>
          </a:fillRef>
          <a:effectRef idx="1">
            <a:schemeClr val="accent2"/>
          </a:effectRef>
          <a:fontRef idx="minor">
            <a:schemeClr val="dk1"/>
          </a:fontRef>
        </p:style>
        <p:txBody>
          <a:bodyPr>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az-Latn-AZ" sz="2000" b="1" i="1" cap="all" dirty="0" smtClean="0">
                <a:ln w="0"/>
                <a:solidFill>
                  <a:srgbClr val="C00000"/>
                </a:solidFill>
                <a:effectLst>
                  <a:reflection blurRad="12700" stA="50000" endPos="50000" dist="5000" dir="5400000" sy="-100000" rotWithShape="0"/>
                </a:effectLst>
              </a:rPr>
              <a:t/>
            </a:r>
            <a:br>
              <a:rPr lang="az-Latn-AZ" sz="2000" b="1" i="1" cap="all" dirty="0" smtClean="0">
                <a:ln w="0"/>
                <a:solidFill>
                  <a:srgbClr val="C00000"/>
                </a:solidFill>
                <a:effectLst>
                  <a:reflection blurRad="12700" stA="50000" endPos="50000" dist="5000" dir="5400000" sy="-100000" rotWithShape="0"/>
                </a:effectLst>
              </a:rPr>
            </a:br>
            <a:r>
              <a:rPr lang="az-Latn-AZ" sz="2000" b="1" i="1" cap="all" dirty="0" smtClean="0">
                <a:ln w="0"/>
                <a:solidFill>
                  <a:srgbClr val="C00000"/>
                </a:solidFill>
                <a:effectLst>
                  <a:reflection blurRad="12700" stA="50000" endPos="50000" dist="5000" dir="5400000" sy="-100000" rotWithShape="0"/>
                </a:effectLst>
              </a:rPr>
              <a:t>4</a:t>
            </a:r>
            <a:r>
              <a:rPr lang="az-Latn-AZ" sz="2000" b="1" i="1" cap="all" dirty="0">
                <a:ln w="0"/>
                <a:solidFill>
                  <a:srgbClr val="C00000"/>
                </a:solidFill>
                <a:effectLst>
                  <a:reflection blurRad="12700" stA="50000" endPos="50000" dist="5000" dir="5400000" sy="-100000" rotWithShape="0"/>
                </a:effectLst>
              </a:rPr>
              <a:t>.&lt;</a:t>
            </a:r>
            <a:r>
              <a:rPr lang="az-Latn-AZ" sz="2000" b="1" i="1" cap="all" dirty="0" smtClean="0">
                <a:ln w="0"/>
                <a:solidFill>
                  <a:srgbClr val="C00000"/>
                </a:solidFill>
                <a:effectLst>
                  <a:reflection blurRad="12700" stA="50000" endPos="50000" dist="5000" dir="5400000" sy="-100000" rotWithShape="0"/>
                </a:effectLst>
              </a:rPr>
              <a:t>Enter&gt;klavİşİ </a:t>
            </a:r>
            <a:r>
              <a:rPr lang="az-Latn-AZ" sz="2000" b="1" i="1" cap="all" dirty="0">
                <a:ln w="0"/>
                <a:solidFill>
                  <a:srgbClr val="C00000"/>
                </a:solidFill>
                <a:effectLst>
                  <a:reflection blurRad="12700" stA="50000" endPos="50000" dist="5000" dir="5400000" sy="-100000" rotWithShape="0"/>
                </a:effectLst>
              </a:rPr>
              <a:t>ən çox </a:t>
            </a:r>
            <a:r>
              <a:rPr lang="az-Latn-AZ" sz="2000" b="1" i="1" cap="all" dirty="0" smtClean="0">
                <a:ln w="0"/>
                <a:solidFill>
                  <a:srgbClr val="C00000"/>
                </a:solidFill>
                <a:effectLst>
                  <a:reflection blurRad="12700" stA="50000" endPos="50000" dist="5000" dir="5400000" sy="-100000" rotWithShape="0"/>
                </a:effectLst>
              </a:rPr>
              <a:t>İstİfadə </a:t>
            </a:r>
            <a:r>
              <a:rPr lang="az-Latn-AZ" sz="2000" b="1" i="1" cap="all" dirty="0">
                <a:ln w="0"/>
                <a:solidFill>
                  <a:srgbClr val="C00000"/>
                </a:solidFill>
                <a:effectLst>
                  <a:reflection blurRad="12700" stA="50000" endPos="50000" dist="5000" dir="5400000" sy="-100000" rotWithShape="0"/>
                </a:effectLst>
              </a:rPr>
              <a:t>olunan </a:t>
            </a:r>
            <a:r>
              <a:rPr lang="az-Latn-AZ" sz="2000" b="1" i="1" cap="all" dirty="0" smtClean="0">
                <a:ln w="0"/>
                <a:solidFill>
                  <a:srgbClr val="C00000"/>
                </a:solidFill>
                <a:effectLst>
                  <a:reflection blurRad="12700" stA="50000" endPos="50000" dist="5000" dir="5400000" sy="-100000" rotWithShape="0"/>
                </a:effectLst>
              </a:rPr>
              <a:t>klavİşdİr</a:t>
            </a:r>
            <a:r>
              <a:rPr lang="az-Latn-AZ" sz="2000" b="1" i="1" cap="all" dirty="0">
                <a:ln w="0"/>
                <a:solidFill>
                  <a:srgbClr val="C00000"/>
                </a:solidFill>
                <a:effectLst>
                  <a:reflection blurRad="12700" stA="50000" endPos="50000" dist="5000" dir="5400000" sy="-100000" rotWithShape="0"/>
                </a:effectLst>
              </a:rPr>
              <a:t>. O, mətn </a:t>
            </a:r>
            <a:r>
              <a:rPr lang="az-Latn-AZ" sz="2000" b="1" i="1" cap="all" dirty="0" smtClean="0">
                <a:ln w="0"/>
                <a:solidFill>
                  <a:srgbClr val="C00000"/>
                </a:solidFill>
                <a:effectLst>
                  <a:reflection blurRad="12700" stA="50000" endPos="50000" dist="5000" dir="5400000" sy="-100000" rotWithShape="0"/>
                </a:effectLst>
              </a:rPr>
              <a:t>y</a:t>
            </a:r>
            <a:r>
              <a:rPr lang="en-US" sz="2000" b="1" i="1" cap="all" dirty="0" err="1" smtClean="0">
                <a:ln w="0"/>
                <a:solidFill>
                  <a:srgbClr val="C00000"/>
                </a:solidFill>
                <a:effectLst>
                  <a:reflection blurRad="12700" stA="50000" endPos="50000" dist="5000" dir="5400000" sy="-100000" rotWithShape="0"/>
                </a:effectLst>
              </a:rPr>
              <a:t>i</a:t>
            </a:r>
            <a:r>
              <a:rPr lang="az-Latn-AZ" sz="2000" b="1" i="1" cap="all" dirty="0" smtClean="0">
                <a:ln w="0"/>
                <a:solidFill>
                  <a:srgbClr val="C00000"/>
                </a:solidFill>
                <a:effectLst>
                  <a:reflection blurRad="12700" stA="50000" endPos="50000" dist="5000" dir="5400000" sy="-100000" rotWithShape="0"/>
                </a:effectLst>
              </a:rPr>
              <a:t>ğarkən növbətİ </a:t>
            </a:r>
            <a:r>
              <a:rPr lang="az-Latn-AZ" sz="2000" b="1" i="1" cap="all" dirty="0">
                <a:ln w="0"/>
                <a:solidFill>
                  <a:srgbClr val="C00000"/>
                </a:solidFill>
                <a:effectLst>
                  <a:reflection blurRad="12700" stA="50000" endPos="50000" dist="5000" dir="5400000" sy="-100000" rotWithShape="0"/>
                </a:effectLst>
              </a:rPr>
              <a:t>abazasa keçmək üçün və kompüterə </a:t>
            </a:r>
            <a:r>
              <a:rPr lang="az-Latn-AZ" sz="2000" b="1" i="1" cap="all" dirty="0" smtClean="0">
                <a:ln w="0"/>
                <a:solidFill>
                  <a:srgbClr val="C00000"/>
                </a:solidFill>
                <a:effectLst>
                  <a:reflection blurRad="12700" stA="50000" endPos="50000" dist="5000" dir="5400000" sy="-100000" rotWithShape="0"/>
                </a:effectLst>
              </a:rPr>
              <a:t>məlumatlar</a:t>
            </a:r>
            <a:r>
              <a:rPr lang="en-US" sz="2000" b="1" i="1" cap="all" dirty="0" err="1" smtClean="0">
                <a:ln w="0"/>
                <a:solidFill>
                  <a:srgbClr val="C00000"/>
                </a:solidFill>
                <a:effectLst>
                  <a:reflection blurRad="12700" stA="50000" endPos="50000" dist="5000" dir="5400000" sy="-100000" rotWithShape="0"/>
                </a:effectLst>
              </a:rPr>
              <a:t>i</a:t>
            </a:r>
            <a:r>
              <a:rPr lang="az-Latn-AZ" sz="2000" b="1" i="1" cap="all" dirty="0" smtClean="0">
                <a:ln w="0"/>
                <a:solidFill>
                  <a:srgbClr val="C00000"/>
                </a:solidFill>
                <a:effectLst>
                  <a:reflection blurRad="12700" stA="50000" endPos="50000" dist="5000" dir="5400000" sy="-100000" rotWithShape="0"/>
                </a:effectLst>
              </a:rPr>
              <a:t> daxİl </a:t>
            </a:r>
            <a:r>
              <a:rPr lang="az-Latn-AZ" sz="2000" b="1" i="1" cap="all" dirty="0">
                <a:ln w="0"/>
                <a:solidFill>
                  <a:srgbClr val="C00000"/>
                </a:solidFill>
                <a:effectLst>
                  <a:reflection blurRad="12700" stA="50000" endPos="50000" dist="5000" dir="5400000" sy="-100000" rotWithShape="0"/>
                </a:effectLst>
              </a:rPr>
              <a:t>edərkən </a:t>
            </a:r>
            <a:r>
              <a:rPr lang="az-Latn-AZ" sz="2000" b="1" i="1" cap="all" dirty="0" smtClean="0">
                <a:ln w="0"/>
                <a:solidFill>
                  <a:srgbClr val="C00000"/>
                </a:solidFill>
                <a:effectLst>
                  <a:reflection blurRad="12700" stA="50000" endPos="50000" dist="5000" dir="5400000" sy="-100000" rotWithShape="0"/>
                </a:effectLst>
              </a:rPr>
              <a:t>təstİq </a:t>
            </a:r>
            <a:r>
              <a:rPr lang="az-Latn-AZ" sz="2000" b="1" i="1" cap="all" dirty="0">
                <a:ln w="0"/>
                <a:solidFill>
                  <a:srgbClr val="C00000"/>
                </a:solidFill>
                <a:effectLst>
                  <a:reflection blurRad="12700" stA="50000" endPos="50000" dist="5000" dir="5400000" sy="-100000" rotWithShape="0"/>
                </a:effectLst>
              </a:rPr>
              <a:t>etmək üçündür. </a:t>
            </a:r>
            <a:r>
              <a:rPr lang="ru-RU" sz="2000" b="1" i="1" cap="all" dirty="0">
                <a:ln w="0"/>
                <a:solidFill>
                  <a:srgbClr val="C00000"/>
                </a:solidFill>
                <a:effectLst>
                  <a:reflection blurRad="12700" stA="50000" endPos="50000" dist="5000" dir="5400000" sy="-100000" rotWithShape="0"/>
                </a:effectLst>
              </a:rPr>
              <a:t/>
            </a:r>
            <a:br>
              <a:rPr lang="ru-RU" sz="2000" b="1" i="1" cap="all" dirty="0">
                <a:ln w="0"/>
                <a:solidFill>
                  <a:srgbClr val="C00000"/>
                </a:solidFill>
                <a:effectLst>
                  <a:reflection blurRad="12700" stA="50000" endPos="50000" dist="5000" dir="5400000" sy="-100000" rotWithShape="0"/>
                </a:effectLst>
              </a:rPr>
            </a:br>
            <a:r>
              <a:rPr lang="az-Latn-AZ" sz="2000" b="1" i="1" cap="all" dirty="0">
                <a:ln w="0"/>
                <a:solidFill>
                  <a:srgbClr val="C00000"/>
                </a:solidFill>
                <a:effectLst>
                  <a:reflection blurRad="12700" stA="50000" endPos="50000" dist="5000" dir="5400000" sy="-100000" rotWithShape="0"/>
                </a:effectLst>
              </a:rPr>
              <a:t>5.&lt;Boşluq&gt; </a:t>
            </a:r>
            <a:r>
              <a:rPr lang="az-Latn-AZ" sz="2000" b="1" i="1" cap="all" dirty="0" smtClean="0">
                <a:ln w="0"/>
                <a:solidFill>
                  <a:srgbClr val="C00000"/>
                </a:solidFill>
                <a:effectLst>
                  <a:reflection blurRad="12700" stA="50000" endPos="50000" dist="5000" dir="5400000" sy="-100000" rotWithShape="0"/>
                </a:effectLst>
              </a:rPr>
              <a:t>klavİşİ mətn y</a:t>
            </a:r>
            <a:r>
              <a:rPr lang="en-US" sz="2000" b="1" i="1" cap="all" dirty="0" err="1" smtClean="0">
                <a:ln w="0"/>
                <a:solidFill>
                  <a:srgbClr val="C00000"/>
                </a:solidFill>
                <a:effectLst>
                  <a:reflection blurRad="12700" stA="50000" endPos="50000" dist="5000" dir="5400000" sy="-100000" rotWithShape="0"/>
                </a:effectLst>
              </a:rPr>
              <a:t>i</a:t>
            </a:r>
            <a:r>
              <a:rPr lang="az-Latn-AZ" sz="2000" b="1" i="1" cap="all" dirty="0" smtClean="0">
                <a:ln w="0"/>
                <a:solidFill>
                  <a:srgbClr val="C00000"/>
                </a:solidFill>
                <a:effectLst>
                  <a:reflection blurRad="12700" stA="50000" endPos="50000" dist="5000" dir="5400000" sy="-100000" rotWithShape="0"/>
                </a:effectLst>
              </a:rPr>
              <a:t>ğarkən </a:t>
            </a:r>
            <a:r>
              <a:rPr lang="az-Latn-AZ" sz="2000" b="1" i="1" cap="all" dirty="0">
                <a:ln w="0"/>
                <a:solidFill>
                  <a:srgbClr val="C00000"/>
                </a:solidFill>
                <a:effectLst>
                  <a:reflection blurRad="12700" stA="50000" endPos="50000" dist="5000" dir="5400000" sy="-100000" rotWithShape="0"/>
                </a:effectLst>
              </a:rPr>
              <a:t>sözlər </a:t>
            </a:r>
            <a:r>
              <a:rPr lang="az-Latn-AZ" sz="2000" b="1" i="1" cap="all" dirty="0" smtClean="0">
                <a:ln w="0"/>
                <a:solidFill>
                  <a:srgbClr val="C00000"/>
                </a:solidFill>
                <a:effectLst>
                  <a:reflection blurRad="12700" stA="50000" endPos="50000" dist="5000" dir="5400000" sy="-100000" rotWithShape="0"/>
                </a:effectLst>
              </a:rPr>
              <a:t>aras</a:t>
            </a:r>
            <a:r>
              <a:rPr lang="en-US" sz="2000" b="1" i="1" cap="all" dirty="0" err="1" smtClean="0">
                <a:ln w="0"/>
                <a:solidFill>
                  <a:srgbClr val="C00000"/>
                </a:solidFill>
                <a:effectLst>
                  <a:reflection blurRad="12700" stA="50000" endPos="50000" dist="5000" dir="5400000" sy="-100000" rotWithShape="0"/>
                </a:effectLst>
              </a:rPr>
              <a:t>i</a:t>
            </a:r>
            <a:r>
              <a:rPr lang="az-Latn-AZ" sz="2000" b="1" i="1" cap="all" dirty="0" smtClean="0">
                <a:ln w="0"/>
                <a:solidFill>
                  <a:srgbClr val="C00000"/>
                </a:solidFill>
                <a:effectLst>
                  <a:reflection blurRad="12700" stA="50000" endPos="50000" dist="5000" dir="5400000" sy="-100000" rotWithShape="0"/>
                </a:effectLst>
              </a:rPr>
              <a:t>nda </a:t>
            </a:r>
            <a:r>
              <a:rPr lang="az-Latn-AZ" sz="2000" b="1" i="1" cap="all" dirty="0">
                <a:ln w="0"/>
                <a:solidFill>
                  <a:srgbClr val="C00000"/>
                </a:solidFill>
                <a:effectLst>
                  <a:reflection blurRad="12700" stA="50000" endPos="50000" dist="5000" dir="5400000" sy="-100000" rotWithShape="0"/>
                </a:effectLst>
              </a:rPr>
              <a:t>boşluq qoymaq </a:t>
            </a:r>
            <a:r>
              <a:rPr lang="az-Latn-AZ" sz="2000" b="1" i="1" cap="all" dirty="0" smtClean="0">
                <a:ln w="0"/>
                <a:solidFill>
                  <a:srgbClr val="C00000"/>
                </a:solidFill>
                <a:effectLst>
                  <a:reflection blurRad="12700" stA="50000" endPos="50000" dist="5000" dir="5400000" sy="-100000" rotWithShape="0"/>
                </a:effectLst>
              </a:rPr>
              <a:t>üçündür.</a:t>
            </a:r>
            <a:r>
              <a:rPr lang="en-US" sz="2000" b="1" i="1" cap="all" dirty="0" smtClean="0">
                <a:ln w="0"/>
                <a:solidFill>
                  <a:srgbClr val="C00000"/>
                </a:solidFill>
                <a:effectLst>
                  <a:reflection blurRad="12700" stA="50000" endPos="50000" dist="5000" dir="5400000" sy="-100000" rotWithShape="0"/>
                </a:effectLst>
              </a:rPr>
              <a:t/>
            </a:r>
            <a:br>
              <a:rPr lang="en-US" sz="2000" b="1" i="1" cap="all" dirty="0" smtClean="0">
                <a:ln w="0"/>
                <a:solidFill>
                  <a:srgbClr val="C00000"/>
                </a:solidFill>
                <a:effectLst>
                  <a:reflection blurRad="12700" stA="50000" endPos="50000" dist="5000" dir="5400000" sy="-100000" rotWithShape="0"/>
                </a:effectLst>
              </a:rPr>
            </a:br>
            <a:r>
              <a:rPr lang="az-Latn-AZ" sz="2000" b="1" i="1" cap="all" dirty="0" smtClean="0">
                <a:ln w="0"/>
                <a:solidFill>
                  <a:srgbClr val="C00000"/>
                </a:solidFill>
                <a:effectLst>
                  <a:reflection blurRad="12700" stA="50000" endPos="50000" dist="5000" dir="5400000" sy="-100000" rotWithShape="0"/>
                </a:effectLst>
              </a:rPr>
              <a:t>6</a:t>
            </a:r>
            <a:r>
              <a:rPr lang="az-Latn-AZ" sz="2000" b="1" i="1" cap="all" dirty="0">
                <a:ln w="0"/>
                <a:solidFill>
                  <a:srgbClr val="C00000"/>
                </a:solidFill>
                <a:effectLst>
                  <a:reflection blurRad="12700" stA="50000" endPos="50000" dist="5000" dir="5400000" sy="-100000" rotWithShape="0"/>
                </a:effectLst>
              </a:rPr>
              <a:t>. </a:t>
            </a:r>
            <a:r>
              <a:rPr lang="az-Latn-AZ" sz="2000" b="1" i="1" cap="all" dirty="0" smtClean="0">
                <a:ln w="0"/>
                <a:solidFill>
                  <a:srgbClr val="C00000"/>
                </a:solidFill>
                <a:effectLst>
                  <a:reflection blurRad="12700" stA="50000" endPos="50000" dist="5000" dir="5400000" sy="-100000" rotWithShape="0"/>
                </a:effectLst>
              </a:rPr>
              <a:t>Mətnİ y</a:t>
            </a:r>
            <a:r>
              <a:rPr lang="en-US" sz="2000" b="1" i="1" cap="all" dirty="0" err="1" smtClean="0">
                <a:ln w="0"/>
                <a:solidFill>
                  <a:srgbClr val="C00000"/>
                </a:solidFill>
                <a:effectLst>
                  <a:reflection blurRad="12700" stA="50000" endPos="50000" dist="5000" dir="5400000" sy="-100000" rotWithShape="0"/>
                </a:effectLst>
              </a:rPr>
              <a:t>i</a:t>
            </a:r>
            <a:r>
              <a:rPr lang="az-Latn-AZ" sz="2000" b="1" i="1" cap="all" dirty="0" smtClean="0">
                <a:ln w="0"/>
                <a:solidFill>
                  <a:srgbClr val="C00000"/>
                </a:solidFill>
                <a:effectLst>
                  <a:reflection blurRad="12700" stA="50000" endPos="50000" dist="5000" dir="5400000" sy="-100000" rotWithShape="0"/>
                </a:effectLst>
              </a:rPr>
              <a:t>ğarkən </a:t>
            </a:r>
            <a:r>
              <a:rPr lang="az-Latn-AZ" sz="2000" b="1" i="1" cap="all" dirty="0">
                <a:ln w="0"/>
                <a:solidFill>
                  <a:srgbClr val="C00000"/>
                </a:solidFill>
                <a:effectLst>
                  <a:reflection blurRad="12700" stA="50000" endPos="50000" dist="5000" dir="5400000" sy="-100000" rotWithShape="0"/>
                </a:effectLst>
              </a:rPr>
              <a:t>səhv </a:t>
            </a:r>
            <a:r>
              <a:rPr lang="az-Latn-AZ" sz="2000" b="1" i="1" cap="all" dirty="0" smtClean="0">
                <a:ln w="0"/>
                <a:solidFill>
                  <a:srgbClr val="C00000"/>
                </a:solidFill>
                <a:effectLst>
                  <a:reflection blurRad="12700" stA="50000" endPos="50000" dist="5000" dir="5400000" sy="-100000" rotWithShape="0"/>
                </a:effectLst>
              </a:rPr>
              <a:t>etsənİz</a:t>
            </a:r>
            <a:r>
              <a:rPr lang="az-Latn-AZ" sz="2000" b="1" i="1" cap="all" dirty="0">
                <a:ln w="0"/>
                <a:solidFill>
                  <a:srgbClr val="C00000"/>
                </a:solidFill>
                <a:effectLst>
                  <a:reflection blurRad="12700" stA="50000" endPos="50000" dist="5000" dir="5400000" sy="-100000" rotWithShape="0"/>
                </a:effectLst>
              </a:rPr>
              <a:t>, &lt;Backspace&gt; &lt;Delete&gt; </a:t>
            </a:r>
            <a:r>
              <a:rPr lang="az-Latn-AZ" sz="2000" b="1" i="1" cap="all" dirty="0" smtClean="0">
                <a:ln w="0"/>
                <a:solidFill>
                  <a:srgbClr val="C00000"/>
                </a:solidFill>
                <a:effectLst>
                  <a:reflection blurRad="12700" stA="50000" endPos="50000" dist="5000" dir="5400000" sy="-100000" rotWithShape="0"/>
                </a:effectLst>
              </a:rPr>
              <a:t>kalvİşlərİnİn köməyİ İlə sİlə bİlərsİnİz</a:t>
            </a:r>
            <a:r>
              <a:rPr lang="az-Latn-AZ" sz="2000" b="1" i="1" cap="all" dirty="0">
                <a:ln w="0"/>
                <a:solidFill>
                  <a:srgbClr val="C00000"/>
                </a:solidFill>
                <a:effectLst>
                  <a:reflection blurRad="12700" stA="50000" endPos="50000" dist="5000" dir="5400000" sy="-100000" rotWithShape="0"/>
                </a:effectLst>
              </a:rPr>
              <a:t>.</a:t>
            </a:r>
            <a:r>
              <a:rPr lang="ru-RU" sz="2000" b="1" i="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r>
            <a:br>
              <a:rPr lang="ru-RU" sz="2000" b="1" i="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endParaRPr lang="ru-RU" sz="2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5" name="Содержимое 4" descr="backspace_key.jpg"/>
          <p:cNvPicPr>
            <a:picLocks noGrp="1" noChangeAspect="1"/>
          </p:cNvPicPr>
          <p:nvPr>
            <p:ph sz="half" idx="1"/>
          </p:nvPr>
        </p:nvPicPr>
        <p:blipFill>
          <a:blip r:embed="rId4"/>
          <a:stretch>
            <a:fillRect/>
          </a:stretch>
        </p:blipFill>
        <p:spPr>
          <a:xfrm rot="441838">
            <a:off x="933604" y="2730960"/>
            <a:ext cx="2571768" cy="1357322"/>
          </a:xfrm>
          <a:prstGeom prst="rect">
            <a:avLst/>
          </a:prstGeom>
          <a:ln>
            <a:noFill/>
          </a:ln>
          <a:effectLst>
            <a:outerShdw blurRad="292100" dist="139700" dir="2700000" algn="tl" rotWithShape="0">
              <a:srgbClr val="333333">
                <a:alpha val="65000"/>
              </a:srgbClr>
            </a:outerShdw>
          </a:effectLst>
        </p:spPr>
      </p:pic>
      <p:pic>
        <p:nvPicPr>
          <p:cNvPr id="6" name="Содержимое 5" descr="Пробел.jpg"/>
          <p:cNvPicPr>
            <a:picLocks noGrp="1" noChangeAspect="1"/>
          </p:cNvPicPr>
          <p:nvPr>
            <p:ph sz="half" idx="2"/>
          </p:nvPr>
        </p:nvPicPr>
        <p:blipFill>
          <a:blip r:embed="rId5"/>
          <a:stretch>
            <a:fillRect/>
          </a:stretch>
        </p:blipFill>
        <p:spPr>
          <a:xfrm rot="172156">
            <a:off x="5715008" y="4429132"/>
            <a:ext cx="3196690" cy="2214579"/>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7" name="Рисунок 6" descr="images.jpeg"/>
          <p:cNvPicPr>
            <a:picLocks noChangeAspect="1"/>
          </p:cNvPicPr>
          <p:nvPr/>
        </p:nvPicPr>
        <p:blipFill>
          <a:blip r:embed="rId6"/>
          <a:stretch>
            <a:fillRect/>
          </a:stretch>
        </p:blipFill>
        <p:spPr>
          <a:xfrm rot="21110807">
            <a:off x="4249545" y="2993528"/>
            <a:ext cx="3048003" cy="171451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8" name="Рисунок 7" descr="udalenie-denwer.jpg"/>
          <p:cNvPicPr>
            <a:picLocks noChangeAspect="1"/>
          </p:cNvPicPr>
          <p:nvPr/>
        </p:nvPicPr>
        <p:blipFill>
          <a:blip r:embed="rId7"/>
          <a:stretch>
            <a:fillRect/>
          </a:stretch>
        </p:blipFill>
        <p:spPr>
          <a:xfrm rot="21311113">
            <a:off x="285720" y="4214818"/>
            <a:ext cx="3452820" cy="221456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spd="slow">
    <p:dissolve/>
    <p:sndAc>
      <p:stSnd>
        <p:snd r:embed="rId2"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8" presetClass="exit" presetSubtype="0" fill="hold" nodeType="clickEffect">
                                  <p:stCondLst>
                                    <p:cond delay="0"/>
                                  </p:stCondLst>
                                  <p:childTnLst>
                                    <p:anim calcmode="lin" valueType="num">
                                      <p:cBhvr>
                                        <p:cTn id="12" dur="15000"/>
                                        <p:tgtEl>
                                          <p:spTgt spid="5"/>
                                        </p:tgtEl>
                                        <p:attrNameLst>
                                          <p:attrName>ppt_x</p:attrName>
                                        </p:attrNameLst>
                                      </p:cBhvr>
                                      <p:tavLst>
                                        <p:tav tm="0">
                                          <p:val>
                                            <p:strVal val="ppt_x"/>
                                          </p:val>
                                        </p:tav>
                                        <p:tav tm="100000">
                                          <p:val>
                                            <p:strVal val="ppt_x"/>
                                          </p:val>
                                        </p:tav>
                                      </p:tavLst>
                                    </p:anim>
                                    <p:anim calcmode="lin" valueType="num">
                                      <p:cBhvr>
                                        <p:cTn id="13" dur="15000"/>
                                        <p:tgtEl>
                                          <p:spTgt spid="5"/>
                                        </p:tgtEl>
                                        <p:attrNameLst>
                                          <p:attrName>ppt_y</p:attrName>
                                        </p:attrNameLst>
                                      </p:cBhvr>
                                      <p:tavLst>
                                        <p:tav tm="0">
                                          <p:val>
                                            <p:strVal val="ppt_y-1"/>
                                          </p:val>
                                        </p:tav>
                                        <p:tav tm="100000">
                                          <p:val>
                                            <p:strVal val="ppt_y+1"/>
                                          </p:val>
                                        </p:tav>
                                      </p:tavLst>
                                    </p:anim>
                                    <p:set>
                                      <p:cBhvr>
                                        <p:cTn id="14" dur="1" fill="hold">
                                          <p:stCondLst>
                                            <p:cond delay="14999"/>
                                          </p:stCondLst>
                                        </p:cTn>
                                        <p:tgtEl>
                                          <p:spTgt spid="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1" presetClass="exit" presetSubtype="4" fill="hold" nodeType="clickEffect">
                                  <p:stCondLst>
                                    <p:cond delay="0"/>
                                  </p:stCondLst>
                                  <p:childTnLst>
                                    <p:animEffect transition="out" filter="wheel(4)">
                                      <p:cBhvr>
                                        <p:cTn id="18" dur="2000"/>
                                        <p:tgtEl>
                                          <p:spTgt spid="7"/>
                                        </p:tgtEl>
                                      </p:cBhvr>
                                    </p:animEffect>
                                    <p:set>
                                      <p:cBhvr>
                                        <p:cTn id="19" dur="1" fill="hold">
                                          <p:stCondLst>
                                            <p:cond delay="1999"/>
                                          </p:stCondLst>
                                        </p:cTn>
                                        <p:tgtEl>
                                          <p:spTgt spid="7"/>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5"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1000" fill="hold"/>
                                        <p:tgtEl>
                                          <p:spTgt spid="8"/>
                                        </p:tgtEl>
                                        <p:attrNameLst>
                                          <p:attrName>ppt_w</p:attrName>
                                        </p:attrNameLst>
                                      </p:cBhvr>
                                      <p:tavLst>
                                        <p:tav tm="0">
                                          <p:val>
                                            <p:fltVal val="0"/>
                                          </p:val>
                                        </p:tav>
                                        <p:tav tm="100000">
                                          <p:val>
                                            <p:strVal val="#ppt_w"/>
                                          </p:val>
                                        </p:tav>
                                      </p:tavLst>
                                    </p:anim>
                                    <p:anim calcmode="lin" valueType="num">
                                      <p:cBhvr>
                                        <p:cTn id="25" dur="1000" fill="hold"/>
                                        <p:tgtEl>
                                          <p:spTgt spid="8"/>
                                        </p:tgtEl>
                                        <p:attrNameLst>
                                          <p:attrName>ppt_h</p:attrName>
                                        </p:attrNameLst>
                                      </p:cBhvr>
                                      <p:tavLst>
                                        <p:tav tm="0">
                                          <p:val>
                                            <p:fltVal val="0"/>
                                          </p:val>
                                        </p:tav>
                                        <p:tav tm="100000">
                                          <p:val>
                                            <p:strVal val="#ppt_h"/>
                                          </p:val>
                                        </p:tav>
                                      </p:tavLst>
                                    </p:anim>
                                    <p:anim calcmode="lin" valueType="num">
                                      <p:cBhvr>
                                        <p:cTn id="26"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8" fill="hold">
                      <p:stCondLst>
                        <p:cond delay="indefinite"/>
                      </p:stCondLst>
                      <p:childTnLst>
                        <p:par>
                          <p:cTn id="29" fill="hold">
                            <p:stCondLst>
                              <p:cond delay="0"/>
                            </p:stCondLst>
                            <p:childTnLst>
                              <p:par>
                                <p:cTn id="30" presetID="39" presetClass="entr" presetSubtype="0" accel="10000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33"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34"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35"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4000" b="-44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rot="21291791">
            <a:off x="457200" y="274638"/>
            <a:ext cx="8229600" cy="3582990"/>
          </a:xfrm>
          <a:solidFill>
            <a:srgbClr val="FF0066"/>
          </a:solidFill>
        </p:spPr>
        <p:style>
          <a:lnRef idx="2">
            <a:schemeClr val="accent2"/>
          </a:lnRef>
          <a:fillRef idx="1">
            <a:schemeClr val="lt1"/>
          </a:fillRef>
          <a:effectRef idx="0">
            <a:schemeClr val="accent2"/>
          </a:effectRef>
          <a:fontRef idx="minor">
            <a:schemeClr val="dk1"/>
          </a:fontRef>
        </p:style>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az-Latn-AZ" sz="3600" b="1" i="1" dirty="0" smtClean="0">
                <a:ln w="11430"/>
                <a:solidFill>
                  <a:srgbClr val="FFFF00"/>
                </a:solidFill>
                <a:effectLst>
                  <a:outerShdw blurRad="50800" dist="39000" dir="5460000" algn="tl">
                    <a:srgbClr val="000000">
                      <a:alpha val="38000"/>
                    </a:srgbClr>
                  </a:outerShdw>
                </a:effectLst>
                <a:latin typeface="Times New Roman" pitchFamily="18" charset="0"/>
                <a:cs typeface="Times New Roman" pitchFamily="18" charset="0"/>
              </a:rPr>
              <a:t/>
            </a:r>
            <a:br>
              <a:rPr lang="az-Latn-AZ" sz="3600" b="1" i="1" dirty="0" smtClean="0">
                <a:ln w="11430"/>
                <a:solidFill>
                  <a:srgbClr val="FFFF00"/>
                </a:solidFill>
                <a:effectLst>
                  <a:outerShdw blurRad="50800" dist="39000" dir="5460000" algn="tl">
                    <a:srgbClr val="000000">
                      <a:alpha val="38000"/>
                    </a:srgbClr>
                  </a:outerShdw>
                </a:effectLst>
                <a:latin typeface="Times New Roman" pitchFamily="18" charset="0"/>
                <a:cs typeface="Times New Roman" pitchFamily="18" charset="0"/>
              </a:rPr>
            </a:br>
            <a:r>
              <a:rPr lang="az-Latn-AZ" sz="3600" b="1" i="1" dirty="0" smtClean="0">
                <a:ln w="11430"/>
                <a:solidFill>
                  <a:srgbClr val="FFFF00"/>
                </a:solidFill>
                <a:effectLst>
                  <a:outerShdw blurRad="50800" dist="39000" dir="5460000" algn="tl">
                    <a:srgbClr val="000000">
                      <a:alpha val="38000"/>
                    </a:srgbClr>
                  </a:outerShdw>
                </a:effectLst>
                <a:latin typeface="Times New Roman" pitchFamily="18" charset="0"/>
                <a:cs typeface="Times New Roman" pitchFamily="18" charset="0"/>
              </a:rPr>
              <a:t>7.Ədədləri </a:t>
            </a:r>
            <a:r>
              <a:rPr lang="az-Latn-AZ" sz="3600" b="1" i="1" dirty="0">
                <a:ln w="11430"/>
                <a:solidFill>
                  <a:srgbClr val="FFFF00"/>
                </a:solidFill>
                <a:effectLst>
                  <a:outerShdw blurRad="50800" dist="39000" dir="5460000" algn="tl">
                    <a:srgbClr val="000000">
                      <a:alpha val="38000"/>
                    </a:srgbClr>
                  </a:outerShdw>
                </a:effectLst>
                <a:latin typeface="Times New Roman" pitchFamily="18" charset="0"/>
                <a:cs typeface="Times New Roman" pitchFamily="18" charset="0"/>
              </a:rPr>
              <a:t>yığmaq üçün rəqəmlər klavişlərindən istifadə etmək lazımdır. Müəllim şagirdlərin diqqətini dərsin əvvəlində irəli sürülən fərziyyələrə yönəldir və bunları yeni biliklərlə müqayisə edir. </a:t>
            </a:r>
            <a:r>
              <a:rPr lang="ru-RU" sz="3600" b="1" i="1" dirty="0">
                <a:ln w="11430"/>
                <a:solidFill>
                  <a:srgbClr val="FFFF00"/>
                </a:solidFill>
                <a:effectLst>
                  <a:outerShdw blurRad="50800" dist="39000" dir="5460000" algn="tl">
                    <a:srgbClr val="000000">
                      <a:alpha val="38000"/>
                    </a:srgbClr>
                  </a:outerShdw>
                </a:effectLst>
                <a:latin typeface="Times New Roman" pitchFamily="18" charset="0"/>
                <a:cs typeface="Times New Roman" pitchFamily="18" charset="0"/>
              </a:rPr>
              <a:t/>
            </a:r>
            <a:br>
              <a:rPr lang="ru-RU" sz="3600" b="1" i="1" dirty="0">
                <a:ln w="11430"/>
                <a:solidFill>
                  <a:srgbClr val="FFFF00"/>
                </a:solidFill>
                <a:effectLst>
                  <a:outerShdw blurRad="50800" dist="39000" dir="5460000" algn="tl">
                    <a:srgbClr val="000000">
                      <a:alpha val="38000"/>
                    </a:srgbClr>
                  </a:outerShdw>
                </a:effectLst>
                <a:latin typeface="Times New Roman" pitchFamily="18" charset="0"/>
                <a:cs typeface="Times New Roman" pitchFamily="18" charset="0"/>
              </a:rPr>
            </a:br>
            <a:endParaRPr lang="ru-RU" sz="3600" b="1" dirty="0">
              <a:ln w="11430"/>
              <a:solidFill>
                <a:srgbClr val="FFFF00"/>
              </a:solidFill>
              <a:effectLst>
                <a:outerShdw blurRad="50800" dist="39000" dir="5460000" algn="tl">
                  <a:srgbClr val="000000">
                    <a:alpha val="38000"/>
                  </a:srgbClr>
                </a:outerShdw>
              </a:effectLst>
              <a:latin typeface="Times New Roman" pitchFamily="18" charset="0"/>
              <a:cs typeface="Times New Roman" pitchFamily="18" charset="0"/>
            </a:endParaRPr>
          </a:p>
        </p:txBody>
      </p:sp>
      <p:pic>
        <p:nvPicPr>
          <p:cNvPr id="5" name="Содержимое 4" descr="Toetsenbord_numeriek.jpg"/>
          <p:cNvPicPr>
            <a:picLocks noGrp="1" noChangeAspect="1"/>
          </p:cNvPicPr>
          <p:nvPr>
            <p:ph idx="1"/>
          </p:nvPr>
        </p:nvPicPr>
        <p:blipFill>
          <a:blip r:embed="rId4"/>
          <a:stretch>
            <a:fillRect/>
          </a:stretch>
        </p:blipFill>
        <p:spPr>
          <a:xfrm>
            <a:off x="1285852" y="4071942"/>
            <a:ext cx="5357849" cy="2571768"/>
          </a:xfrm>
        </p:spPr>
      </p:pic>
    </p:spTree>
  </p:cSld>
  <p:clrMapOvr>
    <a:masterClrMapping/>
  </p:clrMapOvr>
  <p:transition spd="slow">
    <p:dissolve/>
    <p:sndAc>
      <p:stSnd>
        <p:snd r:embed="rId2"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1"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770" decel="100000"/>
                                        <p:tgtEl>
                                          <p:spTgt spid="5"/>
                                        </p:tgtEl>
                                      </p:cBhvr>
                                    </p:animEffect>
                                    <p:animScale>
                                      <p:cBhvr>
                                        <p:cTn id="19" dur="770" decel="100000"/>
                                        <p:tgtEl>
                                          <p:spTgt spid="5"/>
                                        </p:tgtEl>
                                      </p:cBhvr>
                                      <p:from x="10000" y="10000"/>
                                      <p:to x="200000" y="450000"/>
                                    </p:animScale>
                                    <p:animScale>
                                      <p:cBhvr>
                                        <p:cTn id="20" dur="1230" accel="100000" fill="hold">
                                          <p:stCondLst>
                                            <p:cond delay="770"/>
                                          </p:stCondLst>
                                        </p:cTn>
                                        <p:tgtEl>
                                          <p:spTgt spid="5"/>
                                        </p:tgtEl>
                                      </p:cBhvr>
                                      <p:from x="200000" y="450000"/>
                                      <p:to x="100000" y="100000"/>
                                    </p:animScale>
                                    <p:set>
                                      <p:cBhvr>
                                        <p:cTn id="21" dur="770" fill="hold"/>
                                        <p:tgtEl>
                                          <p:spTgt spid="5"/>
                                        </p:tgtEl>
                                        <p:attrNameLst>
                                          <p:attrName>ppt_x</p:attrName>
                                        </p:attrNameLst>
                                      </p:cBhvr>
                                      <p:to>
                                        <p:strVal val="(0.5)"/>
                                      </p:to>
                                    </p:set>
                                    <p:anim from="(0.5)" to="(#ppt_x)" calcmode="lin" valueType="num">
                                      <p:cBhvr>
                                        <p:cTn id="22" dur="1230" accel="100000" fill="hold">
                                          <p:stCondLst>
                                            <p:cond delay="770"/>
                                          </p:stCondLst>
                                        </p:cTn>
                                        <p:tgtEl>
                                          <p:spTgt spid="5"/>
                                        </p:tgtEl>
                                        <p:attrNameLst>
                                          <p:attrName>ppt_x</p:attrName>
                                        </p:attrNameLst>
                                      </p:cBhvr>
                                    </p:anim>
                                    <p:set>
                                      <p:cBhvr>
                                        <p:cTn id="23" dur="770" fill="hold"/>
                                        <p:tgtEl>
                                          <p:spTgt spid="5"/>
                                        </p:tgtEl>
                                        <p:attrNameLst>
                                          <p:attrName>ppt_y</p:attrName>
                                        </p:attrNameLst>
                                      </p:cBhvr>
                                      <p:to>
                                        <p:strVal val="(#ppt_y+0.4)"/>
                                      </p:to>
                                    </p:set>
                                    <p:anim from="(#ppt_y+0.4)" to="(#ppt_y)" calcmode="lin" valueType="num">
                                      <p:cBhvr>
                                        <p:cTn id="24" dur="1230" accel="100000" fill="hold">
                                          <p:stCondLst>
                                            <p:cond delay="770"/>
                                          </p:stCondLst>
                                        </p:cTn>
                                        <p:tgtEl>
                                          <p:spTgt spid="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011486"/>
          </a:xfrm>
        </p:spPr>
        <p:txBody>
          <a:bodyPr>
            <a:noAutofit/>
          </a:bodyPr>
          <a:lstStyle/>
          <a:p>
            <a:r>
              <a:rPr lang="az-Latn-AZ" sz="5400" b="1" dirty="0">
                <a:ln w="10541" cmpd="sng">
                  <a:solidFill>
                    <a:schemeClr val="accent1">
                      <a:shade val="88000"/>
                      <a:satMod val="110000"/>
                    </a:schemeClr>
                  </a:solidFill>
                  <a:prstDash val="solid"/>
                </a:ln>
                <a:solidFill>
                  <a:srgbClr val="FF0066"/>
                </a:solidFill>
              </a:rPr>
              <a:t>Yaradıcı tətbiqetmə</a:t>
            </a:r>
            <a:r>
              <a:rPr lang="ru-RU" sz="2800" dirty="0"/>
              <a:t/>
            </a:r>
            <a:br>
              <a:rPr lang="ru-RU" sz="2800" dirty="0"/>
            </a:br>
            <a:r>
              <a:rPr lang="az-Latn-AZ" sz="2800" b="1" dirty="0">
                <a:solidFill>
                  <a:srgbClr val="7030A0"/>
                </a:solidFill>
                <a:latin typeface="Times New Roman" pitchFamily="18" charset="0"/>
                <a:cs typeface="Times New Roman" pitchFamily="18" charset="0"/>
              </a:rPr>
              <a:t>Əgər kompüter sinfində dərs keçilirsə “İNFO-KO”diskində klaviatura və siçan bölməsindəki çalışmalar yerinə yetirilir. Sonra isə şagirdlər İş dəftərindəki 2,3,4 və 5 nömrəli tapşırıqları yerinə yetirirlər.</a:t>
            </a:r>
            <a:r>
              <a:rPr lang="ru-RU" sz="2800" i="1" dirty="0"/>
              <a:t/>
            </a:r>
            <a:br>
              <a:rPr lang="ru-RU" sz="2800" i="1" dirty="0"/>
            </a:br>
            <a:endParaRPr lang="ru-RU" sz="2800" dirty="0"/>
          </a:p>
        </p:txBody>
      </p:sp>
      <p:pic>
        <p:nvPicPr>
          <p:cNvPr id="4" name="Содержимое 3" descr="Children-with-computer-010.jpg"/>
          <p:cNvPicPr>
            <a:picLocks noGrp="1" noChangeAspect="1"/>
          </p:cNvPicPr>
          <p:nvPr>
            <p:ph idx="1"/>
          </p:nvPr>
        </p:nvPicPr>
        <p:blipFill>
          <a:blip r:embed="rId4"/>
          <a:stretch>
            <a:fillRect/>
          </a:stretch>
        </p:blipFill>
        <p:spPr>
          <a:xfrm rot="544274">
            <a:off x="3286116" y="3500438"/>
            <a:ext cx="4381500" cy="2700338"/>
          </a:xfrm>
        </p:spPr>
      </p:pic>
    </p:spTree>
  </p:cSld>
  <p:clrMapOvr>
    <a:masterClrMapping/>
  </p:clrMapOvr>
  <p:transition spd="slow">
    <p:dissolve/>
    <p:sndAc>
      <p:stSnd>
        <p:snd r:embed="rId2"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6" presetClass="exit" presetSubtype="0" fill="hold" nodeType="clickEffect">
                                  <p:stCondLst>
                                    <p:cond delay="0"/>
                                  </p:stCondLst>
                                  <p:iterate type="lt">
                                    <p:tmPct val="10000"/>
                                  </p:iterate>
                                  <p:childTnLst>
                                    <p:anim from="(ppt_w)" to="(-ppt_w*2)" calcmode="lin" valueType="num">
                                      <p:cBhvr rctx="PPT">
                                        <p:cTn id="14" dur="500" autoRev="1">
                                          <p:stCondLst>
                                            <p:cond delay="0"/>
                                          </p:stCondLst>
                                        </p:cTn>
                                        <p:tgtEl>
                                          <p:spTgt spid="4"/>
                                        </p:tgtEl>
                                        <p:attrNameLst>
                                          <p:attrName>ppt_w</p:attrName>
                                        </p:attrNameLst>
                                      </p:cBhvr>
                                    </p:anim>
                                    <p:anim by="(ppt_w*0.50)" calcmode="lin" valueType="num">
                                      <p:cBhvr>
                                        <p:cTn id="15" dur="500" decel="50000" autoRev="1">
                                          <p:stCondLst>
                                            <p:cond delay="0"/>
                                          </p:stCondLst>
                                        </p:cTn>
                                        <p:tgtEl>
                                          <p:spTgt spid="4"/>
                                        </p:tgtEl>
                                        <p:attrNameLst>
                                          <p:attrName>ppt_x</p:attrName>
                                        </p:attrNameLst>
                                      </p:cBhvr>
                                    </p:anim>
                                    <p:anim from="(ppt_y)" to="(1+ppt_h/2)" calcmode="lin" valueType="num">
                                      <p:cBhvr>
                                        <p:cTn id="16" dur="1000">
                                          <p:stCondLst>
                                            <p:cond delay="0"/>
                                          </p:stCondLst>
                                        </p:cTn>
                                        <p:tgtEl>
                                          <p:spTgt spid="4"/>
                                        </p:tgtEl>
                                        <p:attrNameLst>
                                          <p:attrName>ppt_y</p:attrName>
                                        </p:attrNameLst>
                                      </p:cBhvr>
                                    </p:anim>
                                    <p:animRot by="21600000">
                                      <p:cBhvr>
                                        <p:cTn id="17" dur="1000">
                                          <p:stCondLst>
                                            <p:cond delay="0"/>
                                          </p:stCondLst>
                                        </p:cTn>
                                        <p:tgtEl>
                                          <p:spTgt spid="4"/>
                                        </p:tgtEl>
                                        <p:attrNameLst>
                                          <p:attrName>r</p:attrName>
                                        </p:attrNameLst>
                                      </p:cBhvr>
                                    </p:animRot>
                                    <p:set>
                                      <p:cBhvr>
                                        <p:cTn id="18"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rot="21364386">
            <a:off x="357158" y="285728"/>
            <a:ext cx="8501122" cy="1428760"/>
          </a:xfrm>
          <a:solidFill>
            <a:srgbClr val="00B0F0"/>
          </a:solidFill>
        </p:spPr>
        <p:style>
          <a:lnRef idx="1">
            <a:schemeClr val="accent3"/>
          </a:lnRef>
          <a:fillRef idx="2">
            <a:schemeClr val="accent3"/>
          </a:fillRef>
          <a:effectRef idx="1">
            <a:schemeClr val="accent3"/>
          </a:effectRef>
          <a:fontRef idx="minor">
            <a:schemeClr val="dk1"/>
          </a:fontRef>
        </p:style>
        <p:txBody>
          <a:bodyPr>
            <a:prstTxWarp prst="textPlain">
              <a:avLst/>
            </a:prstTxWarp>
            <a:noAutofit/>
          </a:bodyPr>
          <a:lstStyle/>
          <a:p>
            <a:r>
              <a:rPr lang="az-Latn-AZ" sz="5400" b="1" dirty="0" smtClean="0">
                <a:solidFill>
                  <a:srgbClr val="FF0000"/>
                </a:solidFill>
              </a:rPr>
              <a:t/>
            </a:r>
            <a:br>
              <a:rPr lang="az-Latn-AZ" sz="5400" b="1" dirty="0" smtClean="0">
                <a:solidFill>
                  <a:srgbClr val="FF0000"/>
                </a:solidFill>
              </a:rPr>
            </a:br>
            <a:r>
              <a:rPr lang="az-Latn-AZ" sz="5400" b="1" dirty="0" smtClean="0">
                <a:solidFill>
                  <a:srgbClr val="FF0000"/>
                </a:solidFill>
              </a:rPr>
              <a:t>Qiymətləndirmə</a:t>
            </a:r>
            <a:r>
              <a:rPr lang="ru-RU" sz="5400" i="1" dirty="0">
                <a:solidFill>
                  <a:srgbClr val="FF0000"/>
                </a:solidFill>
              </a:rPr>
              <a:t/>
            </a:r>
            <a:br>
              <a:rPr lang="ru-RU" sz="5400" i="1" dirty="0">
                <a:solidFill>
                  <a:srgbClr val="FF0000"/>
                </a:solidFill>
              </a:rPr>
            </a:br>
            <a:endParaRPr lang="ru-RU" sz="5400" dirty="0">
              <a:solidFill>
                <a:srgbClr val="FF0000"/>
              </a:solidFill>
            </a:endParaRPr>
          </a:p>
        </p:txBody>
      </p:sp>
      <p:graphicFrame>
        <p:nvGraphicFramePr>
          <p:cNvPr id="4" name="Содержимое 3"/>
          <p:cNvGraphicFramePr>
            <a:graphicFrameLocks noGrp="1"/>
          </p:cNvGraphicFramePr>
          <p:nvPr>
            <p:ph idx="1"/>
          </p:nvPr>
        </p:nvGraphicFramePr>
        <p:xfrm>
          <a:off x="457200" y="2071679"/>
          <a:ext cx="8229600" cy="4286280"/>
        </p:xfrm>
        <a:graphic>
          <a:graphicData uri="http://schemas.openxmlformats.org/drawingml/2006/table">
            <a:tbl>
              <a:tblPr firstRow="1" bandRow="1">
                <a:tableStyleId>{69C7853C-536D-4A76-A0AE-DD22124D55A5}</a:tableStyleId>
              </a:tblPr>
              <a:tblGrid>
                <a:gridCol w="4829180"/>
                <a:gridCol w="1143008"/>
                <a:gridCol w="1000132"/>
                <a:gridCol w="1257280"/>
              </a:tblGrid>
              <a:tr h="592397">
                <a:tc>
                  <a:txBody>
                    <a:bodyPr/>
                    <a:lstStyle/>
                    <a:p>
                      <a:r>
                        <a:rPr lang="az-Latn-AZ" dirty="0" smtClean="0"/>
                        <a:t>Meyarlar</a:t>
                      </a:r>
                      <a:endParaRPr lang="ru-RU" dirty="0"/>
                    </a:p>
                  </a:txBody>
                  <a:tcPr/>
                </a:tc>
                <a:tc>
                  <a:txBody>
                    <a:bodyPr/>
                    <a:lstStyle/>
                    <a:p>
                      <a:r>
                        <a:rPr lang="az-Latn-AZ" dirty="0" smtClean="0"/>
                        <a:t>Yaxşı</a:t>
                      </a:r>
                      <a:endParaRPr lang="ru-RU" dirty="0"/>
                    </a:p>
                  </a:txBody>
                  <a:tcPr/>
                </a:tc>
                <a:tc>
                  <a:txBody>
                    <a:bodyPr/>
                    <a:lstStyle/>
                    <a:p>
                      <a:r>
                        <a:rPr lang="az-Latn-AZ" dirty="0" smtClean="0"/>
                        <a:t>Orta</a:t>
                      </a:r>
                      <a:endParaRPr lang="ru-RU" dirty="0"/>
                    </a:p>
                  </a:txBody>
                  <a:tcPr/>
                </a:tc>
                <a:tc>
                  <a:txBody>
                    <a:bodyPr/>
                    <a:lstStyle/>
                    <a:p>
                      <a:r>
                        <a:rPr lang="az-Latn-AZ" dirty="0" smtClean="0"/>
                        <a:t>Zəif</a:t>
                      </a:r>
                      <a:endParaRPr lang="ru-RU" dirty="0"/>
                    </a:p>
                  </a:txBody>
                  <a:tcPr/>
                </a:tc>
              </a:tr>
              <a:tr h="592397">
                <a:tc>
                  <a:txBody>
                    <a:bodyPr/>
                    <a:lstStyle/>
                    <a:p>
                      <a:r>
                        <a:rPr lang="az-Latn-AZ" sz="2000" dirty="0" smtClean="0">
                          <a:solidFill>
                            <a:srgbClr val="B50B64"/>
                          </a:solidFill>
                        </a:rPr>
                        <a:t>Klaviaturanın</a:t>
                      </a:r>
                      <a:r>
                        <a:rPr lang="az-Latn-AZ" sz="2000" baseline="0" dirty="0" smtClean="0">
                          <a:solidFill>
                            <a:srgbClr val="B50B64"/>
                          </a:solidFill>
                        </a:rPr>
                        <a:t> təyinatını bilirəm</a:t>
                      </a:r>
                      <a:endParaRPr lang="ru-RU" sz="2000" dirty="0">
                        <a:solidFill>
                          <a:srgbClr val="B50B64"/>
                        </a:solidFill>
                      </a:endParaRPr>
                    </a:p>
                  </a:txBody>
                  <a:tcPr/>
                </a:tc>
                <a:tc>
                  <a:txBody>
                    <a:bodyPr/>
                    <a:lstStyle/>
                    <a:p>
                      <a:endParaRPr lang="ru-RU"/>
                    </a:p>
                  </a:txBody>
                  <a:tcPr/>
                </a:tc>
                <a:tc>
                  <a:txBody>
                    <a:bodyPr/>
                    <a:lstStyle/>
                    <a:p>
                      <a:endParaRPr lang="ru-RU"/>
                    </a:p>
                  </a:txBody>
                  <a:tcPr/>
                </a:tc>
                <a:tc>
                  <a:txBody>
                    <a:bodyPr/>
                    <a:lstStyle/>
                    <a:p>
                      <a:endParaRPr lang="ru-RU"/>
                    </a:p>
                  </a:txBody>
                  <a:tcPr/>
                </a:tc>
              </a:tr>
              <a:tr h="592397">
                <a:tc>
                  <a:txBody>
                    <a:bodyPr/>
                    <a:lstStyle/>
                    <a:p>
                      <a:r>
                        <a:rPr lang="az-Latn-AZ" sz="2000" dirty="0" smtClean="0">
                          <a:solidFill>
                            <a:srgbClr val="B50B64"/>
                          </a:solidFill>
                        </a:rPr>
                        <a:t>Monitorda</a:t>
                      </a:r>
                      <a:r>
                        <a:rPr lang="az-Latn-AZ" sz="2000" baseline="0" dirty="0" smtClean="0">
                          <a:solidFill>
                            <a:srgbClr val="B50B64"/>
                          </a:solidFill>
                        </a:rPr>
                        <a:t> kursoru tapa bilirəm</a:t>
                      </a:r>
                      <a:endParaRPr lang="ru-RU" sz="2000" dirty="0">
                        <a:solidFill>
                          <a:srgbClr val="B50B64"/>
                        </a:solidFill>
                      </a:endParaRPr>
                    </a:p>
                  </a:txBody>
                  <a:tcPr/>
                </a:tc>
                <a:tc>
                  <a:txBody>
                    <a:bodyPr/>
                    <a:lstStyle/>
                    <a:p>
                      <a:endParaRPr lang="ru-RU"/>
                    </a:p>
                  </a:txBody>
                  <a:tcPr/>
                </a:tc>
                <a:tc>
                  <a:txBody>
                    <a:bodyPr/>
                    <a:lstStyle/>
                    <a:p>
                      <a:endParaRPr lang="ru-RU"/>
                    </a:p>
                  </a:txBody>
                  <a:tcPr/>
                </a:tc>
                <a:tc>
                  <a:txBody>
                    <a:bodyPr/>
                    <a:lstStyle/>
                    <a:p>
                      <a:endParaRPr lang="ru-RU"/>
                    </a:p>
                  </a:txBody>
                  <a:tcPr/>
                </a:tc>
              </a:tr>
              <a:tr h="592397">
                <a:tc>
                  <a:txBody>
                    <a:bodyPr/>
                    <a:lstStyle/>
                    <a:p>
                      <a:r>
                        <a:rPr lang="az-Latn-AZ" sz="2000" dirty="0" smtClean="0">
                          <a:solidFill>
                            <a:srgbClr val="B50B64"/>
                          </a:solidFill>
                        </a:rPr>
                        <a:t>Klavişləri basmağı</a:t>
                      </a:r>
                      <a:r>
                        <a:rPr lang="az-Latn-AZ" sz="2000" baseline="0" dirty="0" smtClean="0">
                          <a:solidFill>
                            <a:srgbClr val="B50B64"/>
                          </a:solidFill>
                        </a:rPr>
                        <a:t> bacarıram</a:t>
                      </a:r>
                      <a:endParaRPr lang="ru-RU" sz="2000" dirty="0">
                        <a:solidFill>
                          <a:srgbClr val="B50B64"/>
                        </a:solidFill>
                      </a:endParaRPr>
                    </a:p>
                  </a:txBody>
                  <a:tcPr/>
                </a:tc>
                <a:tc>
                  <a:txBody>
                    <a:bodyPr/>
                    <a:lstStyle/>
                    <a:p>
                      <a:endParaRPr lang="ru-RU"/>
                    </a:p>
                  </a:txBody>
                  <a:tcPr/>
                </a:tc>
                <a:tc>
                  <a:txBody>
                    <a:bodyPr/>
                    <a:lstStyle/>
                    <a:p>
                      <a:endParaRPr lang="ru-RU"/>
                    </a:p>
                  </a:txBody>
                  <a:tcPr/>
                </a:tc>
                <a:tc>
                  <a:txBody>
                    <a:bodyPr/>
                    <a:lstStyle/>
                    <a:p>
                      <a:endParaRPr lang="ru-RU"/>
                    </a:p>
                  </a:txBody>
                  <a:tcPr/>
                </a:tc>
              </a:tr>
              <a:tr h="592397">
                <a:tc>
                  <a:txBody>
                    <a:bodyPr/>
                    <a:lstStyle/>
                    <a:p>
                      <a:r>
                        <a:rPr lang="az-Latn-AZ" sz="2000" dirty="0" smtClean="0">
                          <a:solidFill>
                            <a:srgbClr val="B50B64"/>
                          </a:solidFill>
                        </a:rPr>
                        <a:t>Klaviaturada</a:t>
                      </a:r>
                      <a:r>
                        <a:rPr lang="en-US" sz="2000" dirty="0" smtClean="0">
                          <a:solidFill>
                            <a:srgbClr val="B50B64"/>
                          </a:solidFill>
                        </a:rPr>
                        <a:t> &lt;Enter&gt; </a:t>
                      </a:r>
                      <a:r>
                        <a:rPr lang="en-US" sz="2000" dirty="0" err="1" smtClean="0">
                          <a:solidFill>
                            <a:srgbClr val="B50B64"/>
                          </a:solidFill>
                        </a:rPr>
                        <a:t>klavi</a:t>
                      </a:r>
                      <a:r>
                        <a:rPr lang="az-Latn-AZ" sz="2000" dirty="0" smtClean="0">
                          <a:solidFill>
                            <a:srgbClr val="B50B64"/>
                          </a:solidFill>
                        </a:rPr>
                        <a:t>şinin</a:t>
                      </a:r>
                      <a:r>
                        <a:rPr lang="az-Latn-AZ" sz="2000" baseline="0" dirty="0" smtClean="0">
                          <a:solidFill>
                            <a:srgbClr val="B50B64"/>
                          </a:solidFill>
                        </a:rPr>
                        <a:t> yerini bilirəm</a:t>
                      </a:r>
                      <a:endParaRPr lang="ru-RU" sz="2000" dirty="0">
                        <a:solidFill>
                          <a:srgbClr val="B50B64"/>
                        </a:solidFill>
                      </a:endParaRPr>
                    </a:p>
                  </a:txBody>
                  <a:tcPr/>
                </a:tc>
                <a:tc>
                  <a:txBody>
                    <a:bodyPr/>
                    <a:lstStyle/>
                    <a:p>
                      <a:endParaRPr lang="ru-RU" dirty="0"/>
                    </a:p>
                  </a:txBody>
                  <a:tcPr/>
                </a:tc>
                <a:tc>
                  <a:txBody>
                    <a:bodyPr/>
                    <a:lstStyle/>
                    <a:p>
                      <a:endParaRPr lang="ru-RU"/>
                    </a:p>
                  </a:txBody>
                  <a:tcPr/>
                </a:tc>
                <a:tc>
                  <a:txBody>
                    <a:bodyPr/>
                    <a:lstStyle/>
                    <a:p>
                      <a:endParaRPr lang="ru-RU"/>
                    </a:p>
                  </a:txBody>
                  <a:tcPr/>
                </a:tc>
              </a:tr>
              <a:tr h="731898">
                <a:tc>
                  <a:txBody>
                    <a:bodyPr/>
                    <a:lstStyle/>
                    <a:p>
                      <a:r>
                        <a:rPr lang="az-Latn-AZ" sz="2000" dirty="0" smtClean="0">
                          <a:solidFill>
                            <a:srgbClr val="B50B64"/>
                          </a:solidFill>
                        </a:rPr>
                        <a:t>Klaviaturada</a:t>
                      </a:r>
                      <a:r>
                        <a:rPr lang="az-Latn-AZ" sz="2000" baseline="0" dirty="0" smtClean="0">
                          <a:solidFill>
                            <a:srgbClr val="B50B64"/>
                          </a:solidFill>
                        </a:rPr>
                        <a:t> </a:t>
                      </a:r>
                      <a:r>
                        <a:rPr lang="en-US" sz="2000" baseline="0" dirty="0" smtClean="0">
                          <a:solidFill>
                            <a:srgbClr val="B50B64"/>
                          </a:solidFill>
                        </a:rPr>
                        <a:t>&lt;</a:t>
                      </a:r>
                      <a:r>
                        <a:rPr lang="az-Latn-AZ" sz="2000" baseline="0" dirty="0" smtClean="0">
                          <a:solidFill>
                            <a:srgbClr val="B50B64"/>
                          </a:solidFill>
                        </a:rPr>
                        <a:t>Backspace</a:t>
                      </a:r>
                      <a:r>
                        <a:rPr lang="en-US" sz="2000" baseline="0" dirty="0" smtClean="0">
                          <a:solidFill>
                            <a:srgbClr val="B50B64"/>
                          </a:solidFill>
                        </a:rPr>
                        <a:t>&gt; </a:t>
                      </a:r>
                      <a:r>
                        <a:rPr lang="az-Latn-AZ" sz="2000" baseline="0" dirty="0" smtClean="0">
                          <a:solidFill>
                            <a:srgbClr val="B50B64"/>
                          </a:solidFill>
                        </a:rPr>
                        <a:t> və </a:t>
                      </a:r>
                      <a:r>
                        <a:rPr lang="en-US" sz="2000" baseline="0" dirty="0" smtClean="0">
                          <a:solidFill>
                            <a:srgbClr val="B50B64"/>
                          </a:solidFill>
                        </a:rPr>
                        <a:t>&lt;</a:t>
                      </a:r>
                      <a:r>
                        <a:rPr lang="az-Latn-AZ" sz="2000" baseline="0" dirty="0" smtClean="0">
                          <a:solidFill>
                            <a:srgbClr val="B50B64"/>
                          </a:solidFill>
                        </a:rPr>
                        <a:t>Delete</a:t>
                      </a:r>
                      <a:r>
                        <a:rPr lang="en-US" sz="2000" baseline="0" dirty="0" smtClean="0">
                          <a:solidFill>
                            <a:srgbClr val="B50B64"/>
                          </a:solidFill>
                        </a:rPr>
                        <a:t>&gt;</a:t>
                      </a:r>
                      <a:r>
                        <a:rPr lang="az-Latn-AZ" sz="2000" baseline="0" dirty="0" smtClean="0">
                          <a:solidFill>
                            <a:srgbClr val="B50B64"/>
                          </a:solidFill>
                        </a:rPr>
                        <a:t> klavişlərinin yerini bilirəm</a:t>
                      </a:r>
                      <a:endParaRPr lang="ru-RU" sz="2000" dirty="0">
                        <a:solidFill>
                          <a:srgbClr val="B50B64"/>
                        </a:solidFill>
                      </a:endParaRPr>
                    </a:p>
                  </a:txBody>
                  <a:tcPr/>
                </a:tc>
                <a:tc>
                  <a:txBody>
                    <a:bodyPr/>
                    <a:lstStyle/>
                    <a:p>
                      <a:endParaRPr lang="ru-RU"/>
                    </a:p>
                  </a:txBody>
                  <a:tcPr/>
                </a:tc>
                <a:tc>
                  <a:txBody>
                    <a:bodyPr/>
                    <a:lstStyle/>
                    <a:p>
                      <a:endParaRPr lang="ru-RU"/>
                    </a:p>
                  </a:txBody>
                  <a:tcPr/>
                </a:tc>
                <a:tc>
                  <a:txBody>
                    <a:bodyPr/>
                    <a:lstStyle/>
                    <a:p>
                      <a:endParaRPr lang="ru-RU"/>
                    </a:p>
                  </a:txBody>
                  <a:tcPr/>
                </a:tc>
              </a:tr>
              <a:tr h="592397">
                <a:tc>
                  <a:txBody>
                    <a:bodyPr/>
                    <a:lstStyle/>
                    <a:p>
                      <a:r>
                        <a:rPr lang="az-Latn-AZ" sz="2000" dirty="0" smtClean="0">
                          <a:solidFill>
                            <a:srgbClr val="B50B64"/>
                          </a:solidFill>
                        </a:rPr>
                        <a:t>Klaviaturada ədəd və</a:t>
                      </a:r>
                      <a:r>
                        <a:rPr lang="az-Latn-AZ" sz="2000" baseline="0" dirty="0" smtClean="0">
                          <a:solidFill>
                            <a:srgbClr val="B50B64"/>
                          </a:solidFill>
                        </a:rPr>
                        <a:t> hərflərin yerini bilirəm</a:t>
                      </a:r>
                      <a:endParaRPr lang="ru-RU" sz="2000" dirty="0">
                        <a:solidFill>
                          <a:srgbClr val="B50B64"/>
                        </a:solidFill>
                      </a:endParaRPr>
                    </a:p>
                  </a:txBody>
                  <a:tcPr/>
                </a:tc>
                <a:tc>
                  <a:txBody>
                    <a:bodyPr/>
                    <a:lstStyle/>
                    <a:p>
                      <a:endParaRPr lang="ru-RU"/>
                    </a:p>
                  </a:txBody>
                  <a:tcPr/>
                </a:tc>
                <a:tc>
                  <a:txBody>
                    <a:bodyPr/>
                    <a:lstStyle/>
                    <a:p>
                      <a:endParaRPr lang="ru-RU"/>
                    </a:p>
                  </a:txBody>
                  <a:tcPr/>
                </a:tc>
                <a:tc>
                  <a:txBody>
                    <a:bodyPr/>
                    <a:lstStyle/>
                    <a:p>
                      <a:endParaRPr lang="ru-RU" dirty="0"/>
                    </a:p>
                  </a:txBody>
                  <a:tcPr/>
                </a:tc>
              </a:tr>
            </a:tbl>
          </a:graphicData>
        </a:graphic>
      </p:graphicFrame>
    </p:spTree>
  </p:cSld>
  <p:clrMapOvr>
    <a:masterClrMapping/>
  </p:clrMapOvr>
  <p:transition spd="slow">
    <p:dissolve/>
    <p:sndAc>
      <p:stSnd>
        <p:snd r:embed="rId2"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xit" presetSubtype="0" accel="50000" fill="hold" grpId="0" nodeType="clickEffect">
                                  <p:stCondLst>
                                    <p:cond delay="0"/>
                                  </p:stCondLst>
                                  <p:iterate type="lt">
                                    <p:tmPct val="50000"/>
                                  </p:iterate>
                                  <p:childTnLst>
                                    <p:anim calcmode="lin" valueType="num">
                                      <p:cBhvr>
                                        <p:cTn id="6" dur="1000">
                                          <p:stCondLst>
                                            <p:cond delay="0"/>
                                          </p:stCondLst>
                                        </p:cTn>
                                        <p:tgtEl>
                                          <p:spTgt spid="2"/>
                                        </p:tgtEl>
                                        <p:attrNameLst>
                                          <p:attrName>style.rotation</p:attrName>
                                        </p:attrNameLst>
                                      </p:cBhvr>
                                      <p:tavLst>
                                        <p:tav tm="0">
                                          <p:val>
                                            <p:fltVal val="0"/>
                                          </p:val>
                                        </p:tav>
                                        <p:tav tm="100000">
                                          <p:val>
                                            <p:fltVal val="45"/>
                                          </p:val>
                                        </p:tav>
                                      </p:tavLst>
                                    </p:anim>
                                    <p:anim calcmode="lin" valueType="num">
                                      <p:cBhvr>
                                        <p:cTn id="7" dur="1000">
                                          <p:stCondLst>
                                            <p:cond delay="0"/>
                                          </p:stCondLst>
                                        </p:cTn>
                                        <p:tgtEl>
                                          <p:spTgt spid="2"/>
                                        </p:tgtEl>
                                        <p:attrNameLst>
                                          <p:attrName>ppt_y</p:attrName>
                                        </p:attrNameLst>
                                      </p:cBhvr>
                                      <p:tavLst>
                                        <p:tav tm="0">
                                          <p:val>
                                            <p:strVal val="ppt_y"/>
                                          </p:val>
                                        </p:tav>
                                        <p:tav tm="100000">
                                          <p:val>
                                            <p:strVal val="ppt_y+1"/>
                                          </p:val>
                                        </p:tav>
                                      </p:tavLst>
                                    </p:anim>
                                    <p:set>
                                      <p:cBhvr>
                                        <p:cTn id="8" dur="1" fill="hold">
                                          <p:stCondLst>
                                            <p:cond delay="999"/>
                                          </p:stCondLst>
                                        </p:cTn>
                                        <p:tgtEl>
                                          <p:spTgt spid="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5"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6" dur="1000" fill="hold"/>
                                        <p:tgtEl>
                                          <p:spTgt spid="4"/>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az-Latn-AZ" dirty="0" smtClean="0"/>
              <a:t/>
            </a:r>
            <a:br>
              <a:rPr lang="az-Latn-AZ" dirty="0" smtClean="0"/>
            </a:br>
            <a:r>
              <a:rPr lang="az-Latn-AZ" dirty="0" smtClean="0"/>
              <a:t/>
            </a:r>
            <a:br>
              <a:rPr lang="az-Latn-AZ" dirty="0" smtClean="0"/>
            </a:br>
            <a:r>
              <a:rPr lang="az-Latn-AZ" dirty="0" smtClean="0"/>
              <a:t/>
            </a:r>
            <a:br>
              <a:rPr lang="az-Latn-AZ" dirty="0" smtClean="0"/>
            </a:br>
            <a:r>
              <a:rPr lang="az-Latn-AZ" sz="5400" b="1" cap="all" dirty="0" smtClean="0">
                <a:ln w="9000" cmpd="sng">
                  <a:solidFill>
                    <a:schemeClr val="accent4">
                      <a:shade val="50000"/>
                      <a:satMod val="120000"/>
                    </a:schemeClr>
                  </a:solidFill>
                  <a:prstDash val="solid"/>
                </a:ln>
                <a:solidFill>
                  <a:srgbClr val="B50B64"/>
                </a:solidFill>
                <a:effectLst>
                  <a:reflection blurRad="12700" stA="28000" endPos="45000" dist="1000" dir="5400000" sy="-100000" algn="bl" rotWithShape="0"/>
                </a:effectLst>
              </a:rPr>
              <a:t>DİQQƏTİNİZƏ GÖRƏ MİNNƏTDARAM </a:t>
            </a:r>
            <a:endParaRPr lang="ru-RU" sz="5400" dirty="0">
              <a:solidFill>
                <a:srgbClr val="B50B64"/>
              </a:solidFill>
            </a:endParaRPr>
          </a:p>
        </p:txBody>
      </p:sp>
      <p:sp>
        <p:nvSpPr>
          <p:cNvPr id="7" name="Содержимое 6"/>
          <p:cNvSpPr>
            <a:spLocks noGrp="1"/>
          </p:cNvSpPr>
          <p:nvPr>
            <p:ph idx="1"/>
          </p:nvPr>
        </p:nvSpPr>
        <p:spPr/>
        <p:txBody>
          <a:bodyPr/>
          <a:lstStyle/>
          <a:p>
            <a:endParaRPr lang="ru-RU"/>
          </a:p>
        </p:txBody>
      </p:sp>
      <p:pic>
        <p:nvPicPr>
          <p:cNvPr id="10" name="Рисунок 9" descr="Year-5-children-at-Chedda-008.jpg"/>
          <p:cNvPicPr>
            <a:picLocks noChangeAspect="1"/>
          </p:cNvPicPr>
          <p:nvPr/>
        </p:nvPicPr>
        <p:blipFill>
          <a:blip r:embed="rId4"/>
          <a:stretch>
            <a:fillRect/>
          </a:stretch>
        </p:blipFill>
        <p:spPr>
          <a:xfrm rot="152327">
            <a:off x="4543462" y="3857628"/>
            <a:ext cx="4600538" cy="3000372"/>
          </a:xfrm>
          <a:prstGeom prst="rect">
            <a:avLst/>
          </a:prstGeom>
        </p:spPr>
      </p:pic>
      <p:pic>
        <p:nvPicPr>
          <p:cNvPr id="11" name="Рисунок 10" descr="images.jpeg"/>
          <p:cNvPicPr>
            <a:picLocks noChangeAspect="1"/>
          </p:cNvPicPr>
          <p:nvPr/>
        </p:nvPicPr>
        <p:blipFill>
          <a:blip r:embed="rId5"/>
          <a:stretch>
            <a:fillRect/>
          </a:stretch>
        </p:blipFill>
        <p:spPr>
          <a:xfrm>
            <a:off x="0" y="0"/>
            <a:ext cx="3553296" cy="2214554"/>
          </a:xfrm>
          <a:prstGeom prst="rect">
            <a:avLst/>
          </a:prstGeom>
        </p:spPr>
      </p:pic>
    </p:spTree>
  </p:cSld>
  <p:clrMapOvr>
    <a:masterClrMapping/>
  </p:clrMapOvr>
  <p:transition spd="slow">
    <p:dissolve/>
    <p:sndAc>
      <p:stSnd>
        <p:snd r:embed="rId2" name="typ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0" fill="hold"/>
                                        <p:tgtEl>
                                          <p:spTgt spid="11"/>
                                        </p:tgtEl>
                                        <p:attrNameLst>
                                          <p:attrName>ppt_w</p:attrName>
                                        </p:attrNameLst>
                                      </p:cBhvr>
                                      <p:tavLst>
                                        <p:tav tm="0" fmla="#ppt_w*sin(2.5*pi*$)">
                                          <p:val>
                                            <p:fltVal val="0"/>
                                          </p:val>
                                        </p:tav>
                                        <p:tav tm="100000">
                                          <p:val>
                                            <p:fltVal val="1"/>
                                          </p:val>
                                        </p:tav>
                                      </p:tavLst>
                                    </p:anim>
                                    <p:anim calcmode="lin" valueType="num">
                                      <p:cBhvr>
                                        <p:cTn id="8" dur="5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5" presetClass="exit" presetSubtype="0" fill="hold" nodeType="clickEffect">
                                  <p:stCondLst>
                                    <p:cond delay="0"/>
                                  </p:stCondLst>
                                  <p:childTnLst>
                                    <p:animEffect transition="out" filter="fade">
                                      <p:cBhvr>
                                        <p:cTn id="12" dur="2000"/>
                                        <p:tgtEl>
                                          <p:spTgt spid="10"/>
                                        </p:tgtEl>
                                      </p:cBhvr>
                                    </p:animEffect>
                                    <p:anim calcmode="lin" valueType="num">
                                      <p:cBhvr>
                                        <p:cTn id="13" dur="2000"/>
                                        <p:tgtEl>
                                          <p:spTgt spid="10"/>
                                        </p:tgtEl>
                                        <p:attrNameLst>
                                          <p:attrName>style.rotation</p:attrName>
                                        </p:attrNameLst>
                                      </p:cBhvr>
                                      <p:tavLst>
                                        <p:tav tm="0">
                                          <p:val>
                                            <p:fltVal val="0"/>
                                          </p:val>
                                        </p:tav>
                                        <p:tav tm="100000">
                                          <p:val>
                                            <p:fltVal val="720"/>
                                          </p:val>
                                        </p:tav>
                                      </p:tavLst>
                                    </p:anim>
                                    <p:anim calcmode="lin" valueType="num">
                                      <p:cBhvr>
                                        <p:cTn id="14" dur="2000"/>
                                        <p:tgtEl>
                                          <p:spTgt spid="10"/>
                                        </p:tgtEl>
                                        <p:attrNameLst>
                                          <p:attrName>ppt_h</p:attrName>
                                        </p:attrNameLst>
                                      </p:cBhvr>
                                      <p:tavLst>
                                        <p:tav tm="0">
                                          <p:val>
                                            <p:strVal val="ppt_h"/>
                                          </p:val>
                                        </p:tav>
                                        <p:tav tm="100000">
                                          <p:val>
                                            <p:fltVal val="0"/>
                                          </p:val>
                                        </p:tav>
                                      </p:tavLst>
                                    </p:anim>
                                    <p:anim calcmode="lin" valueType="num">
                                      <p:cBhvr>
                                        <p:cTn id="15" dur="2000"/>
                                        <p:tgtEl>
                                          <p:spTgt spid="10"/>
                                        </p:tgtEl>
                                        <p:attrNameLst>
                                          <p:attrName>ppt_w</p:attrName>
                                        </p:attrNameLst>
                                      </p:cBhvr>
                                      <p:tavLst>
                                        <p:tav tm="0">
                                          <p:val>
                                            <p:strVal val="ppt_w"/>
                                          </p:val>
                                        </p:tav>
                                        <p:tav tm="100000">
                                          <p:val>
                                            <p:fltVal val="0"/>
                                          </p:val>
                                        </p:tav>
                                      </p:tavLst>
                                    </p:anim>
                                    <p:set>
                                      <p:cBhvr>
                                        <p:cTn id="16" dur="1" fill="hold">
                                          <p:stCondLst>
                                            <p:cond delay="1999"/>
                                          </p:stCondLst>
                                        </p:cTn>
                                        <p:tgtEl>
                                          <p:spTgt spid="10"/>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8" presetClass="entr" presetSubtype="0" accel="5000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2" dur="1000" fill="hold"/>
                                        <p:tgtEl>
                                          <p:spTgt spid="4"/>
                                        </p:tgtEl>
                                        <p:attrNameLst>
                                          <p:attrName>ppt_x</p:attrName>
                                        </p:attrNameLst>
                                      </p:cBhvr>
                                      <p:tavLst>
                                        <p:tav tm="0">
                                          <p:val>
                                            <p:fltVal val="-1"/>
                                          </p:val>
                                        </p:tav>
                                        <p:tav tm="50000">
                                          <p:val>
                                            <p:fltVal val="0.95"/>
                                          </p:val>
                                        </p:tav>
                                        <p:tav tm="100000">
                                          <p:val>
                                            <p:strVal val="#ppt_x"/>
                                          </p:val>
                                        </p:tav>
                                      </p:tavLst>
                                    </p:anim>
                                    <p:anim calcmode="lin" valueType="num">
                                      <p:cBhvr>
                                        <p:cTn id="23" dur="1000" fill="hold"/>
                                        <p:tgtEl>
                                          <p:spTgt spid="4"/>
                                        </p:tgtEl>
                                        <p:attrNameLst>
                                          <p:attrName>ppt_y</p:attrName>
                                        </p:attrNameLst>
                                      </p:cBhvr>
                                      <p:tavLst>
                                        <p:tav tm="0">
                                          <p:val>
                                            <p:strVal val="#ppt_y"/>
                                          </p:val>
                                        </p:tav>
                                        <p:tav tm="100000">
                                          <p:val>
                                            <p:strVal val="#ppt_y"/>
                                          </p:val>
                                        </p:tav>
                                      </p:tavLst>
                                    </p:anim>
                                    <p:animEffect transition="in" filter="fade">
                                      <p:cBhvr>
                                        <p:cTn id="2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204</TotalTime>
  <Words>205</Words>
  <Application>Microsoft Office PowerPoint</Application>
  <PresentationFormat>Экран (4:3)</PresentationFormat>
  <Paragraphs>29</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Bakı şəhəri N.Nərimanov rayonu, 39 №-li tam orta    məktəbin İnformatika müəllimi Mövsümova Kifayət Ramiz qızı. </vt:lpstr>
      <vt:lpstr>  Mövzu: Klaviatura Məqsəd:  Klaviaturanın təyinatını izah edir. Əsas anlayışlar: Klaviatura, klaviaturanın  klavişləri, xidməti klavişlər, &lt;ESC&gt; klavişi, &lt;Backspace&gt; klavişi, &lt;Delete&gt; klavişi, &lt;Boşluq&gt; klavişi </vt:lpstr>
      <vt:lpstr> Dərsin tipi: Dedukitv, empirik. İstifadə olunan iş formaları: Fərdi iş, bütün siniflə iş İstifadə olunan üsullar: Anlayışın axtarışı.  Fənlərarası inteqrasiya: Tex-2.1.2 </vt:lpstr>
      <vt:lpstr> Təchizat: Kompüter otağı, klaviatura qurğusu, klaviaturanın plakatı. </vt:lpstr>
      <vt:lpstr> MOTİVASİYA: Müəllim sinfə müraciət edir :- Onun vasitəsilə yazırlar, ancaq qələm deyil . Hərflər düzülüb, amma əlifba deyil. Klavişləri var, amma piano deyil. Üstündə rəqəmlər var, amma kalkulyator deyil. -Sİzcə bu nədir? (Müəllim şagirdlərin fərziyyələrini dinləyir və klaviatura anlayışı üzərində dayanaraq tədqiqat sualını lövhədə yazır) Tədqiqat sualı: Klaviatura nə üçün lazımdır və oradakı klavişlərin hansı funksiyaları var ? Şagirdlərin fərziyyələri dinlənilir və lövhədə qeyd edilir.   </vt:lpstr>
      <vt:lpstr>Tədqiqatın aparılması: Müəllim dərslikdəki məlumatı şagirdlərə təqdim edir.Hər bir uşaq fərdi olaraq iş dəftərində   1-ci çalışmanı yerinə yetirir. Nəticədə belə bir mətn alınacaq: </vt:lpstr>
      <vt:lpstr>Məlumat mübadiləsi və müzakirəsi:  Uşaqlardan bir neçəsi yazdıqları mətni oxuyur, digərləri isə lazım gəldikcə qeydlər edirlər. Müəllim sinfə müəyyən suallarla müraciət edə bilər. Məsələn:- Klaviatura olmadan işləmək olarmı? Klaviatura vasitəsilə biz informasiyanı necə daxil edirik? Klaviaturada ən çox hansı klavişlər var?  </vt:lpstr>
      <vt:lpstr>Ümumiləşdirmə və nəticə:  Müəllim sinfə müraciət edir:- Uşaqlar, biz bu gün nəyi öyrəndik? Klaviaturanın əsas vəzifəsi nədir? Klavişlərin funksiyaları hansılardır?   Şagirdlərin fikirləri dinlənilir və müəllim onlarla birlikdə aşağıdakı nəticəni çıxarır: -Klaviaturada hər bir rəqəmin və hərfin öz klavişi var. Bir hərf klavişində Azərbaycan, ingilis və rus hərflərini yığmaq olar. Bunun üçün hansı dildə yazmaq istədiyini kompüterə “bildirmək”lazımdır.  </vt:lpstr>
      <vt:lpstr>Siz vərəqdə yazı yazarkən əvvəlcə harada yazacağınız yeri seçir və sonra isə qələmi həmin yerə gətirib yazı yazırsınız.Kompüterin ekranında da mətni yığmazdan əvvəl onun yerini seçmək lazımdır. Bunun üçün ekranda xüsusi işarə- kursor nəzərdə tutulub. O, kiçik şaquli xətt formasında olur. Kursor həmişə ekranda işin icra olunduğu yeri göstərir. </vt:lpstr>
      <vt:lpstr> Beləliklə, bəzi klavişlərin təyinatını bir də təkrar edək: 1.&lt;ESC&gt; klavişi əməliyyatı ləğv etmək üçündür. 2.&lt;Shift&gt; klavişini basılı saxlamaqla kiçik hərfləri böyük yazmaq olur. 3.Bütün hərfləri böyük yazmaq lazımdırsa , bircə dəfə &lt;Caps Lock&gt; klavişini basıb buraxmaq lazımdır. </vt:lpstr>
      <vt:lpstr> 4.&lt;Enter&gt;klavİşİ ən çox İstİfadə olunan klavİşdİr. O, mətn yiğarkən növbətİ abazasa keçmək üçün və kompüterə məlumatlari daxİl edərkən təstİq etmək üçündür.  5.&lt;Boşluq&gt; klavİşİ mətn yiğarkən sözlər arasinda boşluq qoymaq üçündür. 6. Mətnİ yiğarkən səhv etsənİz, &lt;Backspace&gt; &lt;Delete&gt; kalvİşlərİnİn köməyİ İlə sİlə bİlərsİnİz. </vt:lpstr>
      <vt:lpstr> 7.Ədədləri yığmaq üçün rəqəmlər klavişlərindən istifadə etmək lazımdır. Müəllim şagirdlərin diqqətini dərsin əvvəlində irəli sürülən fərziyyələrə yönəldir və bunları yeni biliklərlə müqayisə edir.  </vt:lpstr>
      <vt:lpstr>Yaradıcı tətbiqetmə Əgər kompüter sinfində dərs keçilirsə “İNFO-KO”diskində klaviatura və siçan bölməsindəki çalışmalar yerinə yetirilir. Sonra isə şagirdlər İş dəftərindəki 2,3,4 və 5 nömrəli tapşırıqları yerinə yetirirlər. </vt:lpstr>
      <vt:lpstr> Qiymətləndirmə </vt:lpstr>
      <vt:lpstr>   DİQQƏTİNİZƏ GÖRƏ MİNNƏTDARAM </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Bakı şəhəri N.Nərimanov rayonu, 39 №-li tam orta    məktəbin İnformatika müəllimi Mövsümova Kifayət Ramiz qızı.</dc:title>
  <dc:creator>TOSHIBA</dc:creator>
  <cp:lastModifiedBy>TOSHIBA</cp:lastModifiedBy>
  <cp:revision>21</cp:revision>
  <dcterms:created xsi:type="dcterms:W3CDTF">2013-12-24T23:24:46Z</dcterms:created>
  <dcterms:modified xsi:type="dcterms:W3CDTF">2013-12-25T12:40:59Z</dcterms:modified>
</cp:coreProperties>
</file>