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1" r:id="rId9"/>
    <p:sldId id="265" r:id="rId10"/>
    <p:sldId id="266" r:id="rId11"/>
    <p:sldId id="268" r:id="rId12"/>
    <p:sldId id="267" r:id="rId1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642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2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3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4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5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6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7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8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9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0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2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/>
          <p:cNvCxnSpPr/>
          <p:nvPr/>
        </p:nvCxnSpPr>
        <p:spPr>
          <a:xfrm>
            <a:off x="146367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4"/>
          <p:cNvCxnSpPr/>
          <p:nvPr/>
        </p:nvCxnSpPr>
        <p:spPr>
          <a:xfrm>
            <a:off x="470852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Овал 5"/>
          <p:cNvSpPr/>
          <p:nvPr/>
        </p:nvSpPr>
        <p:spPr>
          <a:xfrm>
            <a:off x="4540250" y="3525838"/>
            <a:ext cx="46038" cy="46037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7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4E23F5-E637-4E76-BF41-BA9BD800C2A9}" type="datetimeFigureOut">
              <a:rPr lang="en-US"/>
              <a:pPr>
                <a:defRPr/>
              </a:pPr>
              <a:t>9/5/2013</a:t>
            </a:fld>
            <a:endParaRPr lang="en-US"/>
          </a:p>
        </p:txBody>
      </p:sp>
      <p:sp>
        <p:nvSpPr>
          <p:cNvPr id="8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6A6865-40CA-492F-B3DF-BFDD59C4CB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>
    <p:sndAc>
      <p:stSnd>
        <p:snd r:embed="rId1" name="chimes.wav" builtIn="1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840DDD-2258-4231-A85C-C2CABD77FE1D}" type="datetimeFigureOut">
              <a:rPr lang="en-US"/>
              <a:pPr>
                <a:defRPr/>
              </a:pPr>
              <a:t>9/5/2013</a:t>
            </a:fld>
            <a:endParaRPr lang="en-US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0847A6-C17C-4C09-ACA4-792116BC8F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sndAc>
      <p:stSnd>
        <p:snd r:embed="rId1" name="chimes.wav" builtIn="1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/>
          <p:cNvCxnSpPr/>
          <p:nvPr/>
        </p:nvCxnSpPr>
        <p:spPr>
          <a:xfrm>
            <a:off x="685800" y="4916488"/>
            <a:ext cx="7924800" cy="4762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CF28A4-2642-4E7C-B074-FAFE2D466001}" type="datetimeFigureOut">
              <a:rPr lang="en-US"/>
              <a:pPr>
                <a:defRPr/>
              </a:pPr>
              <a:t>9/5/2013</a:t>
            </a:fld>
            <a:endParaRPr lang="en-US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7B7B03-7C04-494D-897B-DFF21CB972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sndAc>
      <p:stSnd>
        <p:snd r:embed="rId1" name="chimes.wav" builtIn="1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4A9B6E-DCDE-4300-9484-6BA5963D2424}" type="datetimeFigureOut">
              <a:rPr lang="en-US"/>
              <a:pPr>
                <a:defRPr/>
              </a:pPr>
              <a:t>9/5/2013</a:t>
            </a:fld>
            <a:endParaRPr lang="en-US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1CE811-B9D9-4821-A9F3-FF97A440E8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sndAc>
      <p:stSnd>
        <p:snd r:embed="rId1" name="chimes.wav" builtIn="1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563563" y="2179638"/>
            <a:ext cx="3748087" cy="158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4754563" y="2179638"/>
            <a:ext cx="3749675" cy="158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30B64E-9106-49E3-8242-7962853423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5F6AB3-A858-4A5D-904F-E550D9294B51}" type="datetimeFigureOut">
              <a:rPr lang="en-US"/>
              <a:pPr>
                <a:defRPr/>
              </a:pPr>
              <a:t>9/5/2013</a:t>
            </a:fld>
            <a:endParaRPr lang="en-US"/>
          </a:p>
        </p:txBody>
      </p:sp>
    </p:spTree>
  </p:cSld>
  <p:clrMapOvr>
    <a:masterClrMapping/>
  </p:clrMapOvr>
  <p:transition>
    <p:sndAc>
      <p:stSnd>
        <p:snd r:embed="rId1" name="chimes.wav" builtIn="1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5A5D57-D9C2-43E1-8065-9117BFF5B43C}" type="datetimeFigureOut">
              <a:rPr lang="en-US"/>
              <a:pPr>
                <a:defRPr/>
              </a:pPr>
              <a:t>9/5/2013</a:t>
            </a:fld>
            <a:endParaRPr lang="en-US"/>
          </a:p>
        </p:txBody>
      </p:sp>
      <p:sp>
        <p:nvSpPr>
          <p:cNvPr id="4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9E33F4-3F9E-4CC4-8370-5F6AD382F0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sndAc>
      <p:stSnd>
        <p:snd r:embed="rId1" name="chimes.wav" builtIn="1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9CF9C1-7714-432A-B8FF-C4490052701B}" type="datetimeFigureOut">
              <a:rPr lang="en-US"/>
              <a:pPr>
                <a:defRPr/>
              </a:pPr>
              <a:t>9/5/2013</a:t>
            </a:fld>
            <a:endParaRPr lang="en-US"/>
          </a:p>
        </p:txBody>
      </p:sp>
      <p:sp>
        <p:nvSpPr>
          <p:cNvPr id="3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54122B-3A12-479A-94A1-3D9754EBC4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sndAc>
      <p:stSnd>
        <p:snd r:embed="rId1" name="chimes.wav" builtIn="1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E47E77-AAF2-4AF5-8DA1-4C011543E271}" type="datetimeFigureOut">
              <a:rPr lang="en-US"/>
              <a:pPr>
                <a:defRPr/>
              </a:pPr>
              <a:t>9/5/2013</a:t>
            </a:fld>
            <a:endParaRPr lang="en-US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DB7EC9-3653-47D6-9CF6-FE3D5849CE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sndAc>
      <p:stSnd>
        <p:snd r:embed="rId1" name="chimes.wav" builtIn="1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FF0F49-21D6-4A61-A1C7-2E54634693B8}" type="datetimeFigureOut">
              <a:rPr lang="en-US"/>
              <a:pPr>
                <a:defRPr/>
              </a:pPr>
              <a:t>9/5/2013</a:t>
            </a:fld>
            <a:endParaRPr lang="en-US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002124-1B48-4EF2-90AD-F65E4DE2FA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sndAc>
      <p:stSnd>
        <p:snd r:embed="rId1" name="chimes.wav" builtIn="1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EE5C8E-3094-49A8-B564-521257E9A29C}" type="datetimeFigureOut">
              <a:rPr lang="en-US"/>
              <a:pPr>
                <a:defRPr/>
              </a:pPr>
              <a:t>9/5/2013</a:t>
            </a:fld>
            <a:endParaRPr lang="en-US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CB8D82-3E99-49E3-A358-A585CA04D9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sndAc>
      <p:stSnd>
        <p:snd r:embed="rId1" name="chimes.wav" builtIn="1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3FE046-33CF-430E-BF57-1BAD9FA908DA}" type="datetimeFigureOut">
              <a:rPr lang="en-US"/>
              <a:pPr>
                <a:defRPr/>
              </a:pPr>
              <a:t>9/5/2013</a:t>
            </a:fld>
            <a:endParaRPr lang="en-US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8E73B0-A15C-4DBB-A8DC-B4D00CAD0B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sndAc>
      <p:stSnd>
        <p:snd r:embed="rId1" name="chimes.wav" builtIn="1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Текст 8"/>
          <p:cNvSpPr>
            <a:spLocks noGrp="1"/>
          </p:cNvSpPr>
          <p:nvPr>
            <p:ph type="body" idx="1"/>
          </p:nvPr>
        </p:nvSpPr>
        <p:spPr bwMode="auto">
          <a:xfrm>
            <a:off x="457200" y="1447800"/>
            <a:ext cx="8229600" cy="467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950"/>
            <a:ext cx="2590800" cy="384175"/>
          </a:xfrm>
          <a:prstGeom prst="rect">
            <a:avLst/>
          </a:prstGeom>
        </p:spPr>
        <p:txBody>
          <a:bodyPr vert="horz" anchor="ctr" anchorCtr="0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5389D339-D31A-47C0-94B8-DCB4ECF72904}" type="datetimeFigureOut">
              <a:rPr lang="en-US"/>
              <a:pPr>
                <a:defRPr/>
              </a:pPr>
              <a:t>9/5/2013</a:t>
            </a:fld>
            <a:endParaRPr lang="en-US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950"/>
            <a:ext cx="3581400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725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600" baseline="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51D73B45-D72F-4358-9CC9-6283BB1FDB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23" r:id="rId1"/>
    <p:sldLayoutId id="2147483915" r:id="rId2"/>
    <p:sldLayoutId id="2147483924" r:id="rId3"/>
    <p:sldLayoutId id="2147483916" r:id="rId4"/>
    <p:sldLayoutId id="2147483925" r:id="rId5"/>
    <p:sldLayoutId id="2147483917" r:id="rId6"/>
    <p:sldLayoutId id="2147483918" r:id="rId7"/>
    <p:sldLayoutId id="2147483919" r:id="rId8"/>
    <p:sldLayoutId id="2147483920" r:id="rId9"/>
    <p:sldLayoutId id="2147483921" r:id="rId10"/>
    <p:sldLayoutId id="2147483922" r:id="rId11"/>
  </p:sldLayoutIdLst>
  <p:transition>
    <p:sndAc>
      <p:stSnd>
        <p:snd r:embed="rId13" name="chimes.wav" builtIn="1"/>
      </p:stSnd>
    </p:sndAc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lang="en-US" sz="4200" kern="1200" spc="-10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2"/>
        </a:buClr>
        <a:buSzPct val="8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ts val="300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4888" indent="-228600" algn="l" rtl="0" eaLnBrk="0" fontAlgn="base" hangingPunct="0">
        <a:spcBef>
          <a:spcPts val="300"/>
        </a:spcBef>
        <a:spcAft>
          <a:spcPct val="0"/>
        </a:spcAft>
        <a:buClr>
          <a:srgbClr val="B37732"/>
        </a:buClr>
        <a:buSzPct val="85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28600" algn="l" rtl="0" eaLnBrk="0" fontAlgn="base" hangingPunct="0">
        <a:spcBef>
          <a:spcPts val="300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163" indent="-228600" algn="l" rtl="0" eaLnBrk="0" fontAlgn="base" hangingPunct="0">
        <a:spcBef>
          <a:spcPts val="338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audio" Target="../media/audio7.wav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audio" Target="../media/audio8.wav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audio" Target="../media/audio8.wav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audio" Target="../media/audio8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audio" Target="../media/audio8.wav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audio" Target="../media/audio8.wav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audio" Target="../media/audio8.wav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71500" y="1571625"/>
            <a:ext cx="8001000" cy="5072063"/>
          </a:xfrm>
        </p:spPr>
        <p:txBody>
          <a:bodyPr>
            <a:normAutofit/>
          </a:bodyPr>
          <a:lstStyle/>
          <a:p>
            <a:pPr algn="l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az-Latn-AZ" dirty="0" smtClean="0">
                <a:solidFill>
                  <a:srgbClr val="FF0000"/>
                </a:solidFill>
              </a:rPr>
              <a:t>Standartlar:</a:t>
            </a:r>
            <a:r>
              <a:rPr lang="az-Latn-AZ" dirty="0" smtClean="0">
                <a:solidFill>
                  <a:srgbClr val="FFFF00"/>
                </a:solidFill>
              </a:rPr>
              <a:t>4.1.1.İnformasiya resurslarını əsas əlamətlərinə görə təsnif edir</a:t>
            </a:r>
          </a:p>
          <a:p>
            <a:pPr algn="l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az-Latn-AZ" dirty="0" smtClean="0">
                <a:solidFill>
                  <a:srgbClr val="FF0000"/>
                </a:solidFill>
              </a:rPr>
              <a:t>Mövzu: </a:t>
            </a:r>
            <a:r>
              <a:rPr lang="az-Latn-AZ" dirty="0" smtClean="0">
                <a:solidFill>
                  <a:srgbClr val="FFFF00"/>
                </a:solidFill>
              </a:rPr>
              <a:t>İnformasiya prosesləri</a:t>
            </a:r>
          </a:p>
          <a:p>
            <a:pPr algn="l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az-Latn-AZ" dirty="0" smtClean="0">
                <a:solidFill>
                  <a:srgbClr val="FF0000"/>
                </a:solidFill>
              </a:rPr>
              <a:t>İnteqrasiya:</a:t>
            </a:r>
            <a:r>
              <a:rPr lang="az-Latn-AZ" dirty="0" smtClean="0">
                <a:solidFill>
                  <a:srgbClr val="FFFF00"/>
                </a:solidFill>
              </a:rPr>
              <a:t>Riyaziyyat</a:t>
            </a:r>
            <a:r>
              <a:rPr lang="en-US" dirty="0" smtClean="0">
                <a:solidFill>
                  <a:srgbClr val="FFFF00"/>
                </a:solidFill>
              </a:rPr>
              <a:t> 3.1.1</a:t>
            </a:r>
            <a:r>
              <a:rPr lang="az-Latn-AZ" dirty="0" smtClean="0">
                <a:solidFill>
                  <a:srgbClr val="FFFF00"/>
                </a:solidFill>
              </a:rPr>
              <a:t>,həyat bilgisi</a:t>
            </a:r>
            <a:r>
              <a:rPr lang="en-US" dirty="0" smtClean="0">
                <a:solidFill>
                  <a:srgbClr val="FFFF00"/>
                </a:solidFill>
              </a:rPr>
              <a:t> 1.1.1</a:t>
            </a:r>
            <a:r>
              <a:rPr lang="az-Latn-AZ" dirty="0" smtClean="0">
                <a:solidFill>
                  <a:srgbClr val="FFFF00"/>
                </a:solidFill>
              </a:rPr>
              <a:t>,təsviri incəsənət</a:t>
            </a:r>
            <a:r>
              <a:rPr lang="en-US" dirty="0" smtClean="0">
                <a:solidFill>
                  <a:srgbClr val="FFFF00"/>
                </a:solidFill>
              </a:rPr>
              <a:t> 1.3.1</a:t>
            </a:r>
            <a:endParaRPr lang="az-Latn-AZ" dirty="0" smtClean="0">
              <a:solidFill>
                <a:srgbClr val="FFFF00"/>
              </a:solidFill>
            </a:endParaRPr>
          </a:p>
          <a:p>
            <a:pPr algn="l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az-Latn-AZ" dirty="0" smtClean="0">
                <a:solidFill>
                  <a:srgbClr val="FF0000"/>
                </a:solidFill>
              </a:rPr>
              <a:t>Texnikalar: </a:t>
            </a:r>
            <a:r>
              <a:rPr lang="az-Latn-AZ" dirty="0" smtClean="0">
                <a:solidFill>
                  <a:srgbClr val="FFFF00"/>
                </a:solidFill>
              </a:rPr>
              <a:t>beyin həmləsi</a:t>
            </a:r>
          </a:p>
          <a:p>
            <a:pPr algn="l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az-Latn-AZ" dirty="0" smtClean="0">
                <a:solidFill>
                  <a:srgbClr val="FF0000"/>
                </a:solidFill>
              </a:rPr>
              <a:t>İş forması: </a:t>
            </a:r>
            <a:r>
              <a:rPr lang="az-Latn-AZ" dirty="0" smtClean="0">
                <a:solidFill>
                  <a:srgbClr val="FFFF00"/>
                </a:solidFill>
              </a:rPr>
              <a:t>qruplarla iş,fərdi iş</a:t>
            </a:r>
          </a:p>
          <a:p>
            <a:pPr algn="l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az-Latn-AZ" dirty="0" smtClean="0">
                <a:solidFill>
                  <a:srgbClr val="FF0000"/>
                </a:solidFill>
              </a:rPr>
              <a:t>Resurslar: </a:t>
            </a:r>
            <a:r>
              <a:rPr lang="az-Latn-AZ" dirty="0" smtClean="0">
                <a:solidFill>
                  <a:srgbClr val="FFFF00"/>
                </a:solidFill>
              </a:rPr>
              <a:t>dərslik,iş vərəqləri</a:t>
            </a:r>
          </a:p>
          <a:p>
            <a:pPr algn="l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az-Latn-AZ" dirty="0" smtClean="0">
                <a:solidFill>
                  <a:srgbClr val="FF0000"/>
                </a:solidFill>
              </a:rPr>
              <a:t>Təlimin nəticələri:</a:t>
            </a:r>
            <a:r>
              <a:rPr lang="az-Latn-AZ" dirty="0" smtClean="0">
                <a:solidFill>
                  <a:srgbClr val="FFFF00"/>
                </a:solidFill>
              </a:rPr>
              <a:t>Motivasiya,tədqiqat sualı,tədqiqatın aparılması,məlumat mübadiləsi,məlumatın müzakirəsi və təşkili,nəticə,yaradıcı tətbiqetmə(dərsdə,evdə),qiymətləndirmə</a:t>
            </a:r>
          </a:p>
          <a:p>
            <a:pPr algn="l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az-Latn-AZ" dirty="0" smtClean="0">
                <a:solidFill>
                  <a:srgbClr val="FFFF00"/>
                </a:solidFill>
              </a:rPr>
              <a:t>(meyarlar və üsullar).</a:t>
            </a: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142852"/>
            <a:ext cx="7358114" cy="1214446"/>
          </a:xfrm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>
            <a:norm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smtClean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In</a:t>
            </a:r>
            <a:r>
              <a:rPr lang="az-Latn-AZ" smtClean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formasiya  prosesləri</a:t>
            </a:r>
            <a:endParaRPr>
              <a:ln w="11430"/>
              <a:solidFill>
                <a:srgbClr val="FF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3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0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7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4770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az-Latn-AZ" sz="2400" smtClean="0">
                <a:solidFill>
                  <a:srgbClr val="FF0000"/>
                </a:solidFill>
              </a:rPr>
              <a:t>Motivasiya:</a:t>
            </a:r>
            <a:r>
              <a:rPr lang="az-Latn-AZ" sz="2400" smtClean="0">
                <a:solidFill>
                  <a:srgbClr val="FFFF00"/>
                </a:solidFill>
              </a:rPr>
              <a:t>İnformasiya ilə bağlı insanın fəaliyyəti coxcəhətlidir.Sizcə bu fəaliyyətə nələr daxildir?Biz informasiya ilə nə edə bilərik?</a:t>
            </a:r>
            <a:endParaRPr sz="2400">
              <a:solidFill>
                <a:srgbClr val="FF0000"/>
              </a:solidFill>
            </a:endParaRPr>
          </a:p>
        </p:txBody>
      </p:sp>
      <p:sp>
        <p:nvSpPr>
          <p:cNvPr id="3" name="Овал 2"/>
          <p:cNvSpPr/>
          <p:nvPr/>
        </p:nvSpPr>
        <p:spPr>
          <a:xfrm>
            <a:off x="3714750" y="2857500"/>
            <a:ext cx="1571625" cy="15716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600" dirty="0">
                <a:solidFill>
                  <a:srgbClr val="FFFF00"/>
                </a:solidFill>
              </a:rPr>
              <a:t>?</a:t>
            </a:r>
          </a:p>
        </p:txBody>
      </p:sp>
      <p:sp>
        <p:nvSpPr>
          <p:cNvPr id="4" name="Овал 3"/>
          <p:cNvSpPr/>
          <p:nvPr/>
        </p:nvSpPr>
        <p:spPr>
          <a:xfrm rot="21231546">
            <a:off x="2706688" y="1819275"/>
            <a:ext cx="1158875" cy="1143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z-Latn-AZ" sz="1400" dirty="0">
                <a:solidFill>
                  <a:srgbClr val="FFFF00"/>
                </a:solidFill>
              </a:rPr>
              <a:t>İnformasiyanın axtarılmas</a:t>
            </a:r>
            <a:r>
              <a:rPr lang="az-Latn-AZ" dirty="0">
                <a:solidFill>
                  <a:srgbClr val="FFFF00"/>
                </a:solidFill>
              </a:rPr>
              <a:t>ı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3857625" y="1571625"/>
            <a:ext cx="1143000" cy="107156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z-Latn-AZ" sz="1400" dirty="0">
                <a:solidFill>
                  <a:srgbClr val="FFFF00"/>
                </a:solidFill>
              </a:rPr>
              <a:t>İnforma-siyanın qəbulu</a:t>
            </a:r>
            <a:endParaRPr lang="en-US" sz="1400" dirty="0">
              <a:solidFill>
                <a:srgbClr val="FFFF00"/>
              </a:solidFill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5572125" y="2786063"/>
            <a:ext cx="1143000" cy="107156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z-Latn-AZ" sz="1400" dirty="0">
                <a:solidFill>
                  <a:srgbClr val="FFFF00"/>
                </a:solidFill>
              </a:rPr>
              <a:t>İnformasiyanın emalı</a:t>
            </a:r>
            <a:endParaRPr lang="en-US" sz="1400" dirty="0">
              <a:solidFill>
                <a:srgbClr val="FFFF00"/>
              </a:solidFill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3357563" y="4643438"/>
            <a:ext cx="1285875" cy="1143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z-Latn-AZ" sz="1400" dirty="0">
                <a:solidFill>
                  <a:srgbClr val="FFFF00"/>
                </a:solidFill>
              </a:rPr>
              <a:t>Surətinin cıxarılması</a:t>
            </a:r>
            <a:endParaRPr lang="en-US" sz="1400" dirty="0">
              <a:solidFill>
                <a:srgbClr val="FFFF00"/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4643438" y="4572000"/>
            <a:ext cx="1214437" cy="1143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z-Latn-AZ" sz="1400" dirty="0">
                <a:solidFill>
                  <a:srgbClr val="FFFF00"/>
                </a:solidFill>
              </a:rPr>
              <a:t>İnformasiyanın kodlaşdırılması</a:t>
            </a:r>
            <a:endParaRPr lang="en-US" sz="1400" dirty="0">
              <a:solidFill>
                <a:srgbClr val="FFFF00"/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5500688" y="3857625"/>
            <a:ext cx="1143000" cy="10001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z-Latn-AZ" sz="1400" dirty="0">
                <a:solidFill>
                  <a:srgbClr val="FFFF00"/>
                </a:solidFill>
              </a:rPr>
              <a:t>İnformasiyanın ötürülməsi</a:t>
            </a:r>
            <a:endParaRPr lang="en-US" sz="1400" dirty="0">
              <a:solidFill>
                <a:srgbClr val="FFFF00"/>
              </a:solidFill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2143125" y="2857500"/>
            <a:ext cx="1214438" cy="107156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z-Latn-AZ" sz="1400" dirty="0">
                <a:solidFill>
                  <a:srgbClr val="FFFF00"/>
                </a:solidFill>
              </a:rPr>
              <a:t>İnformasiyanın toplanması</a:t>
            </a:r>
            <a:endParaRPr lang="en-US" sz="1400" dirty="0">
              <a:solidFill>
                <a:srgbClr val="FFFF00"/>
              </a:solidFill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2357438" y="3929063"/>
            <a:ext cx="1285875" cy="1143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z-Latn-AZ" sz="1400" dirty="0">
                <a:solidFill>
                  <a:srgbClr val="FFFF00"/>
                </a:solidFill>
              </a:rPr>
              <a:t>Silinməsi,ləğv edilməsi</a:t>
            </a:r>
            <a:endParaRPr lang="en-US" sz="1400" dirty="0">
              <a:solidFill>
                <a:srgbClr val="FFFF00"/>
              </a:solidFill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5000625" y="1857375"/>
            <a:ext cx="1143000" cy="10001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z-Latn-AZ" sz="1400" dirty="0">
                <a:solidFill>
                  <a:srgbClr val="FFFF00"/>
                </a:solidFill>
              </a:rPr>
              <a:t>İnformasiyanın saxlanması</a:t>
            </a:r>
            <a:endParaRPr lang="en-US" sz="1400" dirty="0">
              <a:solidFill>
                <a:srgbClr val="FFFF00"/>
              </a:solidFill>
            </a:endParaRPr>
          </a:p>
        </p:txBody>
      </p:sp>
      <p:sp>
        <p:nvSpPr>
          <p:cNvPr id="15" name="Стрелка влево 14"/>
          <p:cNvSpPr/>
          <p:nvPr/>
        </p:nvSpPr>
        <p:spPr>
          <a:xfrm rot="21012697">
            <a:off x="5275263" y="3281363"/>
            <a:ext cx="296862" cy="285750"/>
          </a:xfrm>
          <a:prstGeom prst="leftArrow">
            <a:avLst>
              <a:gd name="adj1" fmla="val 57619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6" name="Стрелка вниз 15"/>
          <p:cNvSpPr/>
          <p:nvPr/>
        </p:nvSpPr>
        <p:spPr>
          <a:xfrm>
            <a:off x="4357688" y="2643188"/>
            <a:ext cx="285750" cy="21431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7" name="Стрелка вверх 16"/>
          <p:cNvSpPr/>
          <p:nvPr/>
        </p:nvSpPr>
        <p:spPr>
          <a:xfrm rot="959274">
            <a:off x="4184650" y="4475163"/>
            <a:ext cx="277813" cy="204787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8" name="Стрелка вверх 17"/>
          <p:cNvSpPr/>
          <p:nvPr/>
        </p:nvSpPr>
        <p:spPr>
          <a:xfrm rot="6070380">
            <a:off x="3368676" y="3376612"/>
            <a:ext cx="322262" cy="360363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9" name="Стрелка влево 18"/>
          <p:cNvSpPr/>
          <p:nvPr/>
        </p:nvSpPr>
        <p:spPr>
          <a:xfrm rot="1646529">
            <a:off x="5214938" y="3929063"/>
            <a:ext cx="334962" cy="28575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0" name="Стрелка вниз 19"/>
          <p:cNvSpPr/>
          <p:nvPr/>
        </p:nvSpPr>
        <p:spPr>
          <a:xfrm rot="2335055">
            <a:off x="5003800" y="2763838"/>
            <a:ext cx="276225" cy="33496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1" name="Стрелка вниз 20"/>
          <p:cNvSpPr/>
          <p:nvPr/>
        </p:nvSpPr>
        <p:spPr>
          <a:xfrm rot="18985176">
            <a:off x="3579813" y="2786063"/>
            <a:ext cx="357187" cy="3746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2" name="Стрелка вниз 21"/>
          <p:cNvSpPr/>
          <p:nvPr/>
        </p:nvSpPr>
        <p:spPr>
          <a:xfrm rot="14393349">
            <a:off x="3537744" y="4044157"/>
            <a:ext cx="357187" cy="2921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3" name="Стрелка вниз 22"/>
          <p:cNvSpPr/>
          <p:nvPr/>
        </p:nvSpPr>
        <p:spPr>
          <a:xfrm rot="8803914">
            <a:off x="4768850" y="4351338"/>
            <a:ext cx="325438" cy="293687"/>
          </a:xfrm>
          <a:prstGeom prst="downArrow">
            <a:avLst>
              <a:gd name="adj1" fmla="val 46495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Ovr>
    <a:masterClrMapping/>
  </p:clrMapOvr>
  <p:transition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457200" y="1285875"/>
            <a:ext cx="8305800" cy="5072063"/>
          </a:xfrm>
        </p:spPr>
        <p:txBody>
          <a:bodyPr>
            <a:normAutofit lnSpcReduction="10000"/>
          </a:bodyPr>
          <a:lstStyle/>
          <a:p>
            <a:pPr algn="l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az-Latn-AZ" b="1" dirty="0" smtClean="0">
                <a:solidFill>
                  <a:srgbClr val="FFFF00"/>
                </a:solidFill>
              </a:rPr>
              <a:t>1.İnformasiya nədir?</a:t>
            </a:r>
          </a:p>
          <a:p>
            <a:pPr algn="l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az-Latn-AZ" b="1" dirty="0" smtClean="0">
                <a:solidFill>
                  <a:srgbClr val="FFFF00"/>
                </a:solidFill>
              </a:rPr>
              <a:t>2.İnformasiya prosesləri nədir?</a:t>
            </a:r>
          </a:p>
          <a:p>
            <a:pPr algn="l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az-Latn-AZ" sz="3600" b="1" dirty="0" smtClean="0">
                <a:solidFill>
                  <a:srgbClr val="FF0000"/>
                </a:solidFill>
              </a:rPr>
              <a:t>               </a:t>
            </a:r>
          </a:p>
          <a:p>
            <a:pPr algn="l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az-Latn-AZ" sz="3600" b="1" dirty="0" smtClean="0">
                <a:solidFill>
                  <a:srgbClr val="FF0000"/>
                </a:solidFill>
              </a:rPr>
              <a:t>Tədqiqatın aparılması</a:t>
            </a:r>
          </a:p>
          <a:p>
            <a:pPr algn="l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az-Latn-AZ" sz="2400" b="1" dirty="0" smtClean="0">
              <a:solidFill>
                <a:srgbClr val="FFFF00"/>
              </a:solidFill>
            </a:endParaRPr>
          </a:p>
          <a:p>
            <a:pPr algn="l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az-Latn-AZ" sz="2400" b="1" dirty="0" smtClean="0">
                <a:solidFill>
                  <a:srgbClr val="FFFF00"/>
                </a:solidFill>
              </a:rPr>
              <a:t>Sinif qruplara   bölünür.Hər qrupa bir tapşırıq verilir.</a:t>
            </a:r>
          </a:p>
          <a:p>
            <a:pPr algn="l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az-Latn-AZ" sz="2400" b="1" dirty="0" smtClean="0">
                <a:solidFill>
                  <a:srgbClr val="FF0000"/>
                </a:solidFill>
              </a:rPr>
              <a:t>I Qrup: </a:t>
            </a:r>
            <a:r>
              <a:rPr lang="az-Latn-AZ" sz="2400" b="1" dirty="0" smtClean="0">
                <a:solidFill>
                  <a:srgbClr val="FFFF00"/>
                </a:solidFill>
              </a:rPr>
              <a:t>Pəncərədən çölə baxın və gördüyünüz mənzərə haqqında iki cümlə yazın.</a:t>
            </a:r>
          </a:p>
          <a:p>
            <a:pPr algn="l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az-Latn-AZ" sz="2400" b="1" dirty="0" smtClean="0">
                <a:solidFill>
                  <a:srgbClr val="FF0000"/>
                </a:solidFill>
              </a:rPr>
              <a:t>II</a:t>
            </a:r>
            <a:r>
              <a:rPr lang="az-Latn-AZ" sz="2400" b="1" dirty="0" smtClean="0">
                <a:solidFill>
                  <a:srgbClr val="FFFF00"/>
                </a:solidFill>
              </a:rPr>
              <a:t> </a:t>
            </a:r>
            <a:r>
              <a:rPr lang="az-Latn-AZ" sz="2400" b="1" dirty="0" smtClean="0">
                <a:solidFill>
                  <a:srgbClr val="FF0000"/>
                </a:solidFill>
              </a:rPr>
              <a:t>Qrup: </a:t>
            </a:r>
            <a:r>
              <a:rPr lang="az-Latn-AZ" sz="2400" b="1" dirty="0" smtClean="0">
                <a:solidFill>
                  <a:srgbClr val="FFFF00"/>
                </a:solidFill>
              </a:rPr>
              <a:t>Sinif otağının şəklini çəkin</a:t>
            </a:r>
          </a:p>
          <a:p>
            <a:pPr algn="l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az-Latn-AZ" sz="2400" b="1" dirty="0" smtClean="0">
                <a:solidFill>
                  <a:srgbClr val="FF0000"/>
                </a:solidFill>
              </a:rPr>
              <a:t>III</a:t>
            </a:r>
            <a:r>
              <a:rPr lang="az-Latn-AZ" sz="2400" b="1" dirty="0" smtClean="0">
                <a:solidFill>
                  <a:srgbClr val="FFFF00"/>
                </a:solidFill>
              </a:rPr>
              <a:t> </a:t>
            </a:r>
            <a:r>
              <a:rPr lang="az-Latn-AZ" sz="2400" b="1" dirty="0" smtClean="0">
                <a:solidFill>
                  <a:srgbClr val="FF0000"/>
                </a:solidFill>
              </a:rPr>
              <a:t>Qrup: </a:t>
            </a:r>
            <a:r>
              <a:rPr lang="az-Latn-AZ" sz="2400" b="1" dirty="0" smtClean="0">
                <a:solidFill>
                  <a:srgbClr val="FFFF00"/>
                </a:solidFill>
              </a:rPr>
              <a:t>Həndəsi fiqurlar çəkin</a:t>
            </a:r>
          </a:p>
          <a:p>
            <a:pPr algn="l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az-Latn-AZ" sz="2400" b="1" dirty="0" smtClean="0">
                <a:solidFill>
                  <a:srgbClr val="FF0000"/>
                </a:solidFill>
              </a:rPr>
              <a:t>IV</a:t>
            </a:r>
            <a:r>
              <a:rPr lang="az-Latn-AZ" sz="2400" b="1" dirty="0" smtClean="0">
                <a:solidFill>
                  <a:srgbClr val="FFFF00"/>
                </a:solidFill>
              </a:rPr>
              <a:t> </a:t>
            </a:r>
            <a:r>
              <a:rPr lang="az-Latn-AZ" sz="2400" b="1" dirty="0" smtClean="0">
                <a:solidFill>
                  <a:srgbClr val="FF0000"/>
                </a:solidFill>
              </a:rPr>
              <a:t>Qrup: </a:t>
            </a:r>
            <a:r>
              <a:rPr lang="az-Latn-AZ" sz="2400" b="1" dirty="0" smtClean="0">
                <a:solidFill>
                  <a:srgbClr val="FFFF00"/>
                </a:solidFill>
              </a:rPr>
              <a:t>Quş şəkli çəkin</a:t>
            </a:r>
            <a:endParaRPr lang="en-US" sz="2400" b="1" dirty="0">
              <a:solidFill>
                <a:srgbClr val="FFFF0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457200" y="214290"/>
            <a:ext cx="8305800" cy="114300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az-Latn-AZ" smtClean="0">
                <a:solidFill>
                  <a:srgbClr val="FF0000"/>
                </a:solidFill>
              </a:rPr>
              <a:t>Tədqiqat  sualı</a:t>
            </a:r>
            <a:endParaRPr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8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5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2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9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6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3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0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7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4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457200" y="1000125"/>
            <a:ext cx="8305800" cy="150018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az-Latn-AZ" sz="2800" dirty="0" smtClean="0">
                <a:solidFill>
                  <a:srgbClr val="FFFF00"/>
                </a:solidFill>
              </a:rPr>
              <a:t>İnformasiya sözü latınca  </a:t>
            </a:r>
            <a:r>
              <a:rPr lang="az-Latn-AZ" sz="2800" dirty="0" smtClean="0">
                <a:solidFill>
                  <a:srgbClr val="FF0000"/>
                </a:solidFill>
              </a:rPr>
              <a:t>“informato”</a:t>
            </a:r>
            <a:r>
              <a:rPr lang="az-Latn-AZ" sz="2800" dirty="0" smtClean="0">
                <a:solidFill>
                  <a:srgbClr val="FFFF00"/>
                </a:solidFill>
              </a:rPr>
              <a:t>sözündən götürülüb </a:t>
            </a:r>
            <a:r>
              <a:rPr lang="az-Latn-AZ" sz="2800" dirty="0" smtClean="0">
                <a:solidFill>
                  <a:srgbClr val="FF0000"/>
                </a:solidFill>
              </a:rPr>
              <a:t>“məlumat”,”izah etmə”,”aydınlaşdırmaq”</a:t>
            </a:r>
            <a:r>
              <a:rPr lang="az-Latn-AZ" sz="2800" dirty="0" smtClean="0">
                <a:solidFill>
                  <a:srgbClr val="FFFF00"/>
                </a:solidFill>
              </a:rPr>
              <a:t>mənalarında işlədilir.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457200" y="214290"/>
            <a:ext cx="8305800" cy="785818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az-Latn-AZ" smtClean="0">
                <a:solidFill>
                  <a:srgbClr val="FF0000"/>
                </a:solidFill>
              </a:rPr>
              <a:t>Müəllimin şərhi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3357563" y="3286125"/>
            <a:ext cx="1928812" cy="18573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z-Latn-AZ" dirty="0">
                <a:solidFill>
                  <a:srgbClr val="FF0000"/>
                </a:solidFill>
              </a:rPr>
              <a:t>İnformasiya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2" name="Облако 11"/>
          <p:cNvSpPr/>
          <p:nvPr/>
        </p:nvSpPr>
        <p:spPr>
          <a:xfrm rot="1236545">
            <a:off x="4660900" y="2390775"/>
            <a:ext cx="2044700" cy="1285875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z-Latn-AZ" dirty="0"/>
              <a:t>   </a:t>
            </a:r>
            <a:r>
              <a:rPr lang="az-Latn-AZ" dirty="0">
                <a:solidFill>
                  <a:srgbClr val="FF0000"/>
                </a:solidFill>
              </a:rPr>
              <a:t>Xəbər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3" name="Облако 12"/>
          <p:cNvSpPr/>
          <p:nvPr/>
        </p:nvSpPr>
        <p:spPr>
          <a:xfrm rot="20774233">
            <a:off x="1919288" y="2433638"/>
            <a:ext cx="2000250" cy="1357312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z-Latn-AZ" dirty="0">
                <a:solidFill>
                  <a:srgbClr val="FF0000"/>
                </a:solidFill>
              </a:rPr>
              <a:t>Məlumat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4" name="Облако 13"/>
          <p:cNvSpPr/>
          <p:nvPr/>
        </p:nvSpPr>
        <p:spPr>
          <a:xfrm>
            <a:off x="1214438" y="4214813"/>
            <a:ext cx="2071687" cy="1285875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z-Latn-AZ" dirty="0">
                <a:solidFill>
                  <a:srgbClr val="FF0000"/>
                </a:solidFill>
              </a:rPr>
              <a:t>Bilgi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5" name="Облако 14"/>
          <p:cNvSpPr/>
          <p:nvPr/>
        </p:nvSpPr>
        <p:spPr>
          <a:xfrm>
            <a:off x="5429250" y="3929063"/>
            <a:ext cx="2000250" cy="1357312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z-Latn-AZ" dirty="0">
                <a:solidFill>
                  <a:srgbClr val="FF0000"/>
                </a:solidFill>
              </a:rPr>
              <a:t>İzah etmə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6" name="Облако 15"/>
          <p:cNvSpPr/>
          <p:nvPr/>
        </p:nvSpPr>
        <p:spPr>
          <a:xfrm>
            <a:off x="2857500" y="5286375"/>
            <a:ext cx="2714625" cy="1357313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z-Latn-AZ" dirty="0">
                <a:solidFill>
                  <a:srgbClr val="FF0000"/>
                </a:solidFill>
              </a:rPr>
              <a:t>Aydınlaşdırmaq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18" name="Прямая со стрелкой 17"/>
          <p:cNvCxnSpPr/>
          <p:nvPr/>
        </p:nvCxnSpPr>
        <p:spPr>
          <a:xfrm>
            <a:off x="3286125" y="3571875"/>
            <a:ext cx="214313" cy="1428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>
            <a:stCxn id="14" idx="0"/>
          </p:cNvCxnSpPr>
          <p:nvPr/>
        </p:nvCxnSpPr>
        <p:spPr>
          <a:xfrm flipV="1">
            <a:off x="3284538" y="4643438"/>
            <a:ext cx="144462" cy="2143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>
            <a:stCxn id="16" idx="3"/>
          </p:cNvCxnSpPr>
          <p:nvPr/>
        </p:nvCxnSpPr>
        <p:spPr>
          <a:xfrm rot="5400000" flipH="1" flipV="1">
            <a:off x="4104481" y="5253832"/>
            <a:ext cx="219075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>
            <a:stCxn id="12" idx="1"/>
          </p:cNvCxnSpPr>
          <p:nvPr/>
        </p:nvCxnSpPr>
        <p:spPr>
          <a:xfrm rot="5400000">
            <a:off x="5295901" y="3552825"/>
            <a:ext cx="80962" cy="2428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>
            <a:stCxn id="15" idx="2"/>
          </p:cNvCxnSpPr>
          <p:nvPr/>
        </p:nvCxnSpPr>
        <p:spPr>
          <a:xfrm rot="10800000">
            <a:off x="5286375" y="4500563"/>
            <a:ext cx="149225" cy="1079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8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 idx="4294967295"/>
          </p:nvPr>
        </p:nvSpPr>
        <p:spPr>
          <a:xfrm>
            <a:off x="838200" y="214313"/>
            <a:ext cx="8305800" cy="10001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az-Latn-AZ" smtClean="0">
                <a:solidFill>
                  <a:srgbClr val="FF0000"/>
                </a:solidFill>
              </a:rPr>
              <a:t>     Tədqiqatın  aparılması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4294967295"/>
          </p:nvPr>
        </p:nvSpPr>
        <p:spPr>
          <a:xfrm>
            <a:off x="571500" y="1643063"/>
            <a:ext cx="8572500" cy="5072062"/>
          </a:xfrm>
        </p:spPr>
        <p:txBody>
          <a:bodyPr>
            <a:normAutofit fontScale="92500" lnSpcReduction="20000"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az-Latn-AZ" sz="3200" dirty="0" smtClean="0">
                <a:solidFill>
                  <a:srgbClr val="FFFF00"/>
                </a:solidFill>
              </a:rPr>
              <a:t>   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az-Latn-AZ" sz="3200" dirty="0" smtClean="0">
                <a:solidFill>
                  <a:srgbClr val="FFFF00"/>
                </a:solidFill>
              </a:rPr>
              <a:t>Tapşırığı yerinə yetirdikdən sonra qruplar suallara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az-Latn-AZ" sz="3200" dirty="0" smtClean="0">
                <a:solidFill>
                  <a:srgbClr val="FFFF00"/>
                </a:solidFill>
              </a:rPr>
              <a:t>cavab yazır.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az-Latn-AZ" sz="3200" dirty="0" smtClean="0">
              <a:solidFill>
                <a:srgbClr val="FFFF00"/>
              </a:solidFill>
            </a:endParaRP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az-Latn-AZ" sz="3200" dirty="0" smtClean="0">
                <a:solidFill>
                  <a:srgbClr val="FF0000"/>
                </a:solidFill>
              </a:rPr>
              <a:t>1.</a:t>
            </a:r>
            <a:r>
              <a:rPr lang="az-Latn-AZ" sz="3200" dirty="0" smtClean="0">
                <a:solidFill>
                  <a:srgbClr val="FFFF00"/>
                </a:solidFill>
              </a:rPr>
              <a:t>İnformasiyanın mənbəyi nədir?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az-Latn-AZ" sz="3200" dirty="0" smtClean="0">
              <a:solidFill>
                <a:srgbClr val="FF0000"/>
              </a:solidFill>
            </a:endParaRP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az-Latn-AZ" sz="3200" dirty="0" smtClean="0">
                <a:solidFill>
                  <a:srgbClr val="FF0000"/>
                </a:solidFill>
              </a:rPr>
              <a:t>2.</a:t>
            </a:r>
            <a:r>
              <a:rPr lang="az-Latn-AZ" sz="3200" dirty="0" smtClean="0">
                <a:solidFill>
                  <a:srgbClr val="FFFF00"/>
                </a:solidFill>
              </a:rPr>
              <a:t>Hansı informasiyanı aldınız?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az-Latn-AZ" sz="3200" dirty="0" smtClean="0">
              <a:solidFill>
                <a:srgbClr val="FF0000"/>
              </a:solidFill>
            </a:endParaRP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az-Latn-AZ" sz="3200" dirty="0" smtClean="0">
                <a:solidFill>
                  <a:srgbClr val="FF0000"/>
                </a:solidFill>
              </a:rPr>
              <a:t>3.</a:t>
            </a:r>
            <a:r>
              <a:rPr lang="az-Latn-AZ" sz="3200" dirty="0" smtClean="0">
                <a:solidFill>
                  <a:srgbClr val="FFFF00"/>
                </a:solidFill>
              </a:rPr>
              <a:t>İnformasiyanı harada saxladınız?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az-Latn-AZ" sz="3200" dirty="0" smtClean="0">
              <a:solidFill>
                <a:srgbClr val="FF0000"/>
              </a:solidFill>
            </a:endParaRP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az-Latn-AZ" sz="3200" dirty="0" smtClean="0">
                <a:solidFill>
                  <a:srgbClr val="FF0000"/>
                </a:solidFill>
              </a:rPr>
              <a:t>4.</a:t>
            </a:r>
            <a:r>
              <a:rPr lang="az-Latn-AZ" sz="3200" dirty="0" smtClean="0">
                <a:solidFill>
                  <a:srgbClr val="FFFF00"/>
                </a:solidFill>
              </a:rPr>
              <a:t>İnformasiyanı necə çatdırdınız?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en-US" dirty="0"/>
          </a:p>
        </p:txBody>
      </p:sp>
    </p:spTree>
  </p:cSld>
  <p:clrMapOvr>
    <a:masterClrMapping/>
  </p:clrMapOvr>
  <p:transition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4294967295"/>
          </p:nvPr>
        </p:nvSpPr>
        <p:spPr>
          <a:xfrm>
            <a:off x="838200" y="1643063"/>
            <a:ext cx="8305800" cy="4929187"/>
          </a:xfrm>
        </p:spPr>
        <p:txBody>
          <a:bodyPr>
            <a:normAutofit fontScale="92500"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az-Latn-AZ" dirty="0" smtClean="0">
                <a:solidFill>
                  <a:srgbClr val="FF0000"/>
                </a:solidFill>
              </a:rPr>
              <a:t>I</a:t>
            </a:r>
            <a:r>
              <a:rPr lang="az-Latn-AZ" dirty="0" smtClean="0"/>
              <a:t> </a:t>
            </a:r>
            <a:r>
              <a:rPr lang="az-Latn-AZ" dirty="0" smtClean="0">
                <a:solidFill>
                  <a:srgbClr val="FF0000"/>
                </a:solidFill>
              </a:rPr>
              <a:t>qrup:</a:t>
            </a:r>
            <a:r>
              <a:rPr lang="az-Latn-AZ" dirty="0" smtClean="0">
                <a:solidFill>
                  <a:schemeClr val="tx2">
                    <a:lumMod val="75000"/>
                  </a:schemeClr>
                </a:solidFill>
              </a:rPr>
              <a:t>İlkin informasiya nədir?Bu informasiyanı başqa cür necə emal etmək olar?Gördüyünüz informasiyanı necə emal etdiniz?(əl və ya fotoaparatla şəklini çəkməklə,sözlərlə söyləmək və s.)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az-Latn-AZ" dirty="0" smtClean="0">
                <a:solidFill>
                  <a:srgbClr val="FF0000"/>
                </a:solidFill>
              </a:rPr>
              <a:t>IIqrup:</a:t>
            </a:r>
            <a:r>
              <a:rPr lang="az-Latn-AZ" dirty="0" smtClean="0">
                <a:solidFill>
                  <a:schemeClr val="tx2">
                    <a:lumMod val="75000"/>
                  </a:schemeClr>
                </a:solidFill>
              </a:rPr>
              <a:t>Daha nəyin şəklini çəkə bilərsiniz?Bu zaman informasiyanı necə saxlamaqolar?(fotoşəkildə,dəftərdə,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az-Latn-AZ" dirty="0" smtClean="0">
                <a:solidFill>
                  <a:schemeClr val="tx2">
                    <a:lumMod val="75000"/>
                  </a:schemeClr>
                </a:solidFill>
              </a:rPr>
              <a:t>yaddaşda)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az-Latn-AZ" dirty="0" smtClean="0">
                <a:solidFill>
                  <a:srgbClr val="FF0000"/>
                </a:solidFill>
              </a:rPr>
              <a:t>IIIqrup:</a:t>
            </a:r>
            <a:r>
              <a:rPr lang="az-Latn-AZ" dirty="0" smtClean="0">
                <a:solidFill>
                  <a:schemeClr val="tx2">
                    <a:lumMod val="75000"/>
                  </a:schemeClr>
                </a:solidFill>
              </a:rPr>
              <a:t>İlkin informasiya nədir?(fiqurlar).Alınmış nəticəni başqasına necə ötürmək olar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?</a:t>
            </a:r>
            <a:r>
              <a:rPr lang="az-Latn-AZ" dirty="0" smtClean="0">
                <a:solidFill>
                  <a:schemeClr val="tx2">
                    <a:lumMod val="75000"/>
                  </a:schemeClr>
                </a:solidFill>
              </a:rPr>
              <a:t>(şəkillə,kvadrat,ücbucaq yazmaqla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)</a:t>
            </a:r>
            <a:endParaRPr lang="az-Latn-AZ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az-Latn-AZ" dirty="0" smtClean="0">
                <a:solidFill>
                  <a:srgbClr val="FF0000"/>
                </a:solidFill>
              </a:rPr>
              <a:t>IVqrup:</a:t>
            </a:r>
            <a:r>
              <a:rPr lang="az-Latn-AZ" dirty="0" smtClean="0">
                <a:solidFill>
                  <a:schemeClr val="tx2">
                    <a:lumMod val="75000"/>
                  </a:schemeClr>
                </a:solidFill>
              </a:rPr>
              <a:t>İlkin inf0rmasiya nədir? (canlı obyekt)Quşu daha necə təsvir etmək olar?(qanadları var,ucur,canlı varlıqdır)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ctrTitle" idx="4294967295"/>
          </p:nvPr>
        </p:nvSpPr>
        <p:spPr>
          <a:xfrm>
            <a:off x="838200" y="357188"/>
            <a:ext cx="8305800" cy="128587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az-Latn-AZ" smtClean="0">
                <a:solidFill>
                  <a:srgbClr val="FF0000"/>
                </a:solidFill>
              </a:rPr>
              <a:t>Məlumat mübadiləsi və müzakirəsi</a:t>
            </a:r>
            <a:endParaRPr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8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5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2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9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6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357188" y="1500188"/>
            <a:ext cx="8501062" cy="4500562"/>
          </a:xfrm>
        </p:spPr>
        <p:txBody>
          <a:bodyPr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az-Latn-AZ" sz="3200" dirty="0" smtClean="0">
                <a:solidFill>
                  <a:srgbClr val="FF0000"/>
                </a:solidFill>
              </a:rPr>
              <a:t>“Proses”sözünü harada eşitmisiniz?</a:t>
            </a:r>
          </a:p>
          <a:p>
            <a:pPr algn="l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az-Latn-AZ" sz="3200" dirty="0" smtClean="0"/>
              <a:t>     </a:t>
            </a:r>
            <a:r>
              <a:rPr lang="az-Latn-AZ" sz="3200" dirty="0" smtClean="0">
                <a:solidFill>
                  <a:srgbClr val="FFFF00"/>
                </a:solidFill>
              </a:rPr>
              <a:t>Ağacın böyüməsi,avtomobilin təmiri,</a:t>
            </a:r>
          </a:p>
          <a:p>
            <a:pPr algn="l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az-Latn-AZ" sz="3200" dirty="0" smtClean="0">
                <a:solidFill>
                  <a:srgbClr val="FFFF00"/>
                </a:solidFill>
              </a:rPr>
              <a:t>binanın tikilməsi,suyun qaynaması, informasiyanın alınması,yaddaşda saxlanması,emal edilməsi müəyyən zaman ərzində baş verir.</a:t>
            </a:r>
          </a:p>
          <a:p>
            <a:pPr algn="l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az-Latn-AZ" sz="3200" dirty="0" smtClean="0">
                <a:solidFill>
                  <a:srgbClr val="FFFF00"/>
                </a:solidFill>
              </a:rPr>
              <a:t>    Deməli </a:t>
            </a:r>
            <a:r>
              <a:rPr lang="az-Latn-AZ" sz="3200" dirty="0" smtClean="0">
                <a:solidFill>
                  <a:srgbClr val="FF0000"/>
                </a:solidFill>
              </a:rPr>
              <a:t>proses</a:t>
            </a:r>
            <a:r>
              <a:rPr lang="az-Latn-AZ" sz="3200" dirty="0" smtClean="0">
                <a:solidFill>
                  <a:srgbClr val="FFFF00"/>
                </a:solidFill>
              </a:rPr>
              <a:t> işin başlanması və davam edilməsidir.</a:t>
            </a:r>
          </a:p>
          <a:p>
            <a:pPr algn="l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az-Latn-AZ" sz="3200" dirty="0" smtClean="0">
                <a:solidFill>
                  <a:srgbClr val="FFFF00"/>
                </a:solidFill>
              </a:rPr>
              <a:t>            </a:t>
            </a:r>
            <a:endParaRPr lang="en-US" sz="3200" dirty="0">
              <a:solidFill>
                <a:srgbClr val="FFFF0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457200" y="285728"/>
            <a:ext cx="8305800" cy="100013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az-Latn-AZ" smtClean="0">
                <a:solidFill>
                  <a:srgbClr val="FF0000"/>
                </a:solidFill>
              </a:rPr>
              <a:t>Ümumiləşdirmə və nəticə</a:t>
            </a:r>
            <a:endParaRPr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457200" y="1142984"/>
            <a:ext cx="8305800" cy="2271948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az-Latn-AZ" smtClean="0">
                <a:solidFill>
                  <a:srgbClr val="FF0000"/>
                </a:solidFill>
              </a:rPr>
              <a:t>İnformasiyalarla bağlı olan proseslər informasiya prosesləri adlanır.</a:t>
            </a:r>
            <a:endParaRPr>
              <a:solidFill>
                <a:srgbClr val="FF0000"/>
              </a:solidFill>
            </a:endParaRPr>
          </a:p>
        </p:txBody>
      </p:sp>
      <p:pic>
        <p:nvPicPr>
          <p:cNvPr id="8" name="Рисунок 7" descr="3944_qite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625" y="4071938"/>
            <a:ext cx="2786063" cy="208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0db183e6fd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43625" y="4143375"/>
            <a:ext cx="2500313" cy="2071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ab1b5b9c77d7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71875" y="4071938"/>
            <a:ext cx="2286000" cy="2147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 descr="int___300.jp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214688" y="428625"/>
            <a:ext cx="2214562" cy="1598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12" descr="ferdi-komp_300.jp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072188" y="428625"/>
            <a:ext cx="2143125" cy="160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13" descr="Information-icon.png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28625" y="214313"/>
            <a:ext cx="2143125" cy="2081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857250" y="3000375"/>
            <a:ext cx="38576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z-Latn-AZ" sz="3600">
                <a:solidFill>
                  <a:srgbClr val="FF0000"/>
                </a:solidFill>
                <a:latin typeface="Constantia" pitchFamily="18" charset="0"/>
              </a:rPr>
              <a:t>İNFORMASİYANI</a:t>
            </a:r>
            <a:endParaRPr lang="en-US" sz="3600">
              <a:solidFill>
                <a:srgbClr val="FF0000"/>
              </a:solidFill>
              <a:latin typeface="Constantia" pitchFamily="18" charset="0"/>
            </a:endParaRP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2571750" y="642938"/>
            <a:ext cx="27146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z-Latn-AZ" sz="2800">
                <a:latin typeface="Constantia" pitchFamily="18" charset="0"/>
              </a:rPr>
              <a:t>Axtarmaq</a:t>
            </a:r>
            <a:endParaRPr lang="en-US" sz="2800">
              <a:latin typeface="Constantia" pitchFamily="18" charset="0"/>
            </a:endParaRP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3214688" y="1143000"/>
            <a:ext cx="18573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z-Latn-AZ" sz="2800">
                <a:latin typeface="Constantia" pitchFamily="18" charset="0"/>
              </a:rPr>
              <a:t>Toplamaq</a:t>
            </a:r>
            <a:endParaRPr lang="en-US" sz="2800">
              <a:latin typeface="Constantia" pitchFamily="18" charset="0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3714750" y="1571625"/>
            <a:ext cx="235743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z-Latn-AZ" sz="2800">
                <a:latin typeface="Constantia" pitchFamily="18" charset="0"/>
              </a:rPr>
              <a:t>Qəbul etmək</a:t>
            </a:r>
            <a:endParaRPr lang="en-US" sz="2800">
              <a:latin typeface="Constantia" pitchFamily="18" charset="0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4214813" y="2143125"/>
            <a:ext cx="17145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z-Latn-AZ" sz="2800">
                <a:latin typeface="Constantia" pitchFamily="18" charset="0"/>
              </a:rPr>
              <a:t>Ötürmək</a:t>
            </a:r>
            <a:endParaRPr lang="en-US" sz="2800">
              <a:latin typeface="Constantia" pitchFamily="18" charset="0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4643438" y="2643188"/>
            <a:ext cx="21431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z-Latn-AZ" sz="2800">
                <a:latin typeface="Constantia" pitchFamily="18" charset="0"/>
              </a:rPr>
              <a:t>Saxlamaq</a:t>
            </a:r>
            <a:endParaRPr lang="en-US" sz="2800">
              <a:latin typeface="Constantia" pitchFamily="18" charset="0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5000625" y="3143250"/>
            <a:ext cx="31432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z-Latn-AZ" sz="2800">
                <a:latin typeface="Constantia" pitchFamily="18" charset="0"/>
              </a:rPr>
              <a:t>Surətini çıxarmaq</a:t>
            </a:r>
            <a:endParaRPr lang="en-US" sz="2800">
              <a:latin typeface="Constantia" pitchFamily="18" charset="0"/>
            </a:endParaRP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4643438" y="3643313"/>
            <a:ext cx="25717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z-Latn-AZ" sz="2800">
                <a:latin typeface="Constantia" pitchFamily="18" charset="0"/>
              </a:rPr>
              <a:t>Kodlaşdırmaq</a:t>
            </a:r>
            <a:endParaRPr lang="en-US" sz="2800">
              <a:latin typeface="Constantia" pitchFamily="18" charset="0"/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4286250" y="4214813"/>
            <a:ext cx="207168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z-Latn-AZ" sz="2800">
                <a:latin typeface="Constantia" pitchFamily="18" charset="0"/>
              </a:rPr>
              <a:t>Emal etmək</a:t>
            </a:r>
            <a:endParaRPr lang="en-US" sz="2800">
              <a:latin typeface="Constantia" pitchFamily="18" charset="0"/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3786188" y="4714875"/>
            <a:ext cx="221456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z-Latn-AZ" sz="2800">
                <a:latin typeface="Constantia" pitchFamily="18" charset="0"/>
              </a:rPr>
              <a:t>Ləğv etmək</a:t>
            </a:r>
            <a:endParaRPr lang="en-US" sz="2800">
              <a:latin typeface="Constantia" pitchFamily="18" charset="0"/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3286125" y="5214938"/>
            <a:ext cx="22860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z-Latn-AZ" sz="2800">
                <a:latin typeface="Constantia" pitchFamily="18" charset="0"/>
              </a:rPr>
              <a:t>Ölçmək</a:t>
            </a:r>
            <a:endParaRPr lang="en-US" sz="2800">
              <a:latin typeface="Constantia" pitchFamily="18" charset="0"/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2786063" y="5643563"/>
            <a:ext cx="28575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z-Latn-AZ" sz="2800">
                <a:latin typeface="Constantia" pitchFamily="18" charset="0"/>
              </a:rPr>
              <a:t>Hissələrə bölmək</a:t>
            </a:r>
            <a:endParaRPr lang="en-US" sz="2800">
              <a:latin typeface="Constantia" pitchFamily="18" charset="0"/>
            </a:endParaRPr>
          </a:p>
        </p:txBody>
      </p:sp>
      <p:pic>
        <p:nvPicPr>
          <p:cNvPr id="15" name="Рисунок 14" descr="Information-icon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3" y="2857500"/>
            <a:ext cx="928687" cy="928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Рисунок 16" descr="beyin_300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15063" y="285750"/>
            <a:ext cx="2500312" cy="1874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Рисунок 17" descr="ferdi-komp_300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500813" y="4643438"/>
            <a:ext cx="2214562" cy="166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2" grpId="0"/>
      <p:bldP spid="13" grpId="0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357313" y="857250"/>
            <a:ext cx="62865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z-Latn-AZ" sz="4000">
                <a:solidFill>
                  <a:srgbClr val="FF0000"/>
                </a:solidFill>
                <a:latin typeface="Constantia" pitchFamily="18" charset="0"/>
              </a:rPr>
              <a:t>YARADICI  TƏTBİQETMƏ</a:t>
            </a:r>
            <a:endParaRPr lang="en-US" sz="4000">
              <a:solidFill>
                <a:srgbClr val="FF0000"/>
              </a:solidFill>
              <a:latin typeface="Constantia" pitchFamily="18" charset="0"/>
            </a:endParaRP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 rot="10800000" flipV="1">
            <a:off x="1500188" y="3733800"/>
            <a:ext cx="6143625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z-Latn-AZ" sz="2800">
                <a:solidFill>
                  <a:srgbClr val="FFFF00"/>
                </a:solidFill>
                <a:latin typeface="Constantia" pitchFamily="18" charset="0"/>
              </a:rPr>
              <a:t>Ev tapşırığı:İş dəftəri,çalışma 4</a:t>
            </a:r>
            <a:endParaRPr lang="en-US" sz="2800">
              <a:solidFill>
                <a:srgbClr val="FFFF00"/>
              </a:solidFill>
              <a:latin typeface="Constantia" pitchFamily="18" charset="0"/>
            </a:endParaRP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1643063" y="2571750"/>
            <a:ext cx="58578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z-Latn-AZ" sz="2800">
                <a:solidFill>
                  <a:srgbClr val="FFFF00"/>
                </a:solidFill>
                <a:latin typeface="Constantia" pitchFamily="18" charset="0"/>
              </a:rPr>
              <a:t>Sinifdə:İş dəftəri,çalışma  1-3</a:t>
            </a:r>
            <a:endParaRPr lang="en-US" sz="2800">
              <a:solidFill>
                <a:srgbClr val="FFFF00"/>
              </a:solidFill>
              <a:latin typeface="Constantia" pitchFamily="18" charset="0"/>
            </a:endParaRPr>
          </a:p>
        </p:txBody>
      </p:sp>
    </p:spTree>
  </p:cSld>
  <p:clrMapOvr>
    <a:masterClrMapping/>
  </p:clrMapOvr>
  <p:transition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357158" y="285728"/>
            <a:ext cx="8229600" cy="1384300"/>
          </a:xfrm>
          <a:prstGeom prst="rect">
            <a:avLst/>
          </a:prstGeom>
          <a:noFill/>
        </p:spPr>
        <p:txBody>
          <a:bodyPr/>
          <a:lstStyle/>
          <a:p>
            <a:pPr algn="ctr" eaLnBrk="0" hangingPunct="0">
              <a:defRPr/>
            </a:pPr>
            <a:r>
              <a:rPr lang="az-Latn-AZ" sz="4200" b="1" spc="-10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F0000"/>
                </a:solidFill>
                <a:latin typeface="+mj-lt"/>
                <a:ea typeface="+mj-ea"/>
                <a:cs typeface="+mj-cs"/>
              </a:rPr>
              <a:t>Qiymətləndirmə meyarları</a:t>
            </a:r>
            <a:endParaRPr lang="ru-RU" sz="4200" spc="-10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3" name="Group 103"/>
          <p:cNvGraphicFramePr>
            <a:graphicFrameLocks/>
          </p:cNvGraphicFramePr>
          <p:nvPr/>
        </p:nvGraphicFramePr>
        <p:xfrm>
          <a:off x="590550" y="1484313"/>
          <a:ext cx="8229600" cy="5137150"/>
        </p:xfrm>
        <a:graphic>
          <a:graphicData uri="http://schemas.openxmlformats.org/drawingml/2006/table">
            <a:tbl>
              <a:tblPr/>
              <a:tblGrid>
                <a:gridCol w="2052624"/>
                <a:gridCol w="1571636"/>
                <a:gridCol w="1571636"/>
                <a:gridCol w="3033704"/>
              </a:tblGrid>
              <a:tr h="5159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az-Latn-A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Qruplar                      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az-Latn-A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                    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az-Latn-A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               </a:t>
                      </a:r>
                      <a:r>
                        <a:rPr kumimoji="0" lang="az-Latn-A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Meyarlar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 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az-Latn-AZ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I qrup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az-Latn-AZ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II qrup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az-Latn-AZ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III qrup</a:t>
                      </a: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    </a:t>
                      </a:r>
                      <a:r>
                        <a:rPr kumimoji="0" lang="en-US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IVqrup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61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az-Latn-A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Nümunələrlə izah etmə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77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az-Latn-A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Şərh etmə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928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az-Latn-A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Təqdim etmə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191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az-Latn-A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Tapşırığı tam və uyğun yerinə yetirmə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928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az-Latn-A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Vaxt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928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az-Latn-A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Əməkdaşlıq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" name="Line 100"/>
          <p:cNvSpPr>
            <a:spLocks noChangeShapeType="1"/>
          </p:cNvSpPr>
          <p:nvPr/>
        </p:nvSpPr>
        <p:spPr bwMode="auto">
          <a:xfrm flipH="1">
            <a:off x="571500" y="1571625"/>
            <a:ext cx="2000250" cy="9286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az-Latn-AZ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 rot="5400000">
            <a:off x="4786313" y="4071938"/>
            <a:ext cx="5145087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2181" y="429670"/>
            <a:ext cx="8265389" cy="2460684"/>
          </a:xfrm>
          <a:prstGeom prst="rect">
            <a:avLst/>
          </a:prstGeom>
          <a:noFill/>
        </p:spPr>
        <p:txBody>
          <a:bodyPr>
            <a:prstTxWarp prst="textFadeUp">
              <a:avLst/>
            </a:prstTxWarp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z-Latn-AZ" sz="4000" b="1" dirty="0">
                <a:ln/>
                <a:solidFill>
                  <a:schemeClr val="accent3"/>
                </a:solidFill>
                <a:latin typeface="+mn-lt"/>
              </a:rPr>
              <a:t>DİQQƏTİNİZƏ GÖRƏ TƏŞƏKKÜR EDİRƏM!</a:t>
            </a:r>
            <a:endParaRPr lang="en-US" sz="4000" b="1" dirty="0">
              <a:ln/>
              <a:solidFill>
                <a:schemeClr val="accent3"/>
              </a:solidFill>
              <a:latin typeface="+mn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428860" y="5000636"/>
            <a:ext cx="6072230" cy="1200329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z-Latn-AZ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Hazırladı: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z-Latn-AZ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94</a:t>
            </a:r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№-</a:t>
            </a:r>
            <a:r>
              <a:rPr lang="az-Latn-AZ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li tam orta məktəbin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z-Latn-AZ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informatika müəllimi: Abbasova Nazilə</a:t>
            </a:r>
            <a:endParaRPr lang="en-US" sz="2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00232" y="3286124"/>
            <a:ext cx="5286412" cy="1428760"/>
          </a:xfrm>
          <a:prstGeom prst="rect">
            <a:avLst/>
          </a:prstGeom>
          <a:noFill/>
        </p:spPr>
        <p:txBody>
          <a:bodyPr>
            <a:prstTxWarp prst="textDeflateTop">
              <a:avLst/>
            </a:prstTxWarp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z-Latn-AZ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</a:rPr>
              <a:t>SON</a:t>
            </a:r>
            <a:endParaRPr lang="en-US" dirty="0">
              <a:latin typeface="+mn-lt"/>
            </a:endParaRPr>
          </a:p>
        </p:txBody>
      </p:sp>
    </p:spTree>
  </p:cSld>
  <p:clrMapOvr>
    <a:masterClrMapping/>
  </p:clrMapOvr>
  <p:transition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8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654</TotalTime>
  <Words>391</Words>
  <Application>Microsoft Office PowerPoint</Application>
  <PresentationFormat>Экран (4:3)</PresentationFormat>
  <Paragraphs>98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Constantia</vt:lpstr>
      <vt:lpstr>Wingdings 2</vt:lpstr>
      <vt:lpstr>Calibri</vt:lpstr>
      <vt:lpstr>Tahoma</vt:lpstr>
      <vt:lpstr>Бумажная</vt:lpstr>
      <vt:lpstr>Informasiya  prosesləri</vt:lpstr>
      <vt:lpstr>Motivasiya:İnformasiya ilə bağlı insanın fəaliyyəti coxcəhətlidir.Sizcə bu fəaliyyətə nələr daxildir?Biz informasiya ilə nə edə bilərik?</vt:lpstr>
      <vt:lpstr>Tədqiqat  sualı</vt:lpstr>
      <vt:lpstr>Müəllimin şərhi</vt:lpstr>
      <vt:lpstr>     Tədqiqatın  aparılması</vt:lpstr>
      <vt:lpstr>Məlumat mübadiləsi və müzakirəsi</vt:lpstr>
      <vt:lpstr>Ümumiləşdirmə və nəticə</vt:lpstr>
      <vt:lpstr>İnformasiyalarla bağlı olan proseslər informasiya prosesləri adlanır.</vt:lpstr>
      <vt:lpstr>Слайд 9</vt:lpstr>
      <vt:lpstr>Слайд 10</vt:lpstr>
      <vt:lpstr>Слайд 11</vt:lpstr>
      <vt:lpstr>Слайд 12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Informasiya prosesləri</dc:title>
  <dc:creator>user</dc:creator>
  <cp:lastModifiedBy>Administrator</cp:lastModifiedBy>
  <cp:revision>59</cp:revision>
  <dcterms:created xsi:type="dcterms:W3CDTF">2012-07-08T17:55:57Z</dcterms:created>
  <dcterms:modified xsi:type="dcterms:W3CDTF">2013-09-05T15:54:43Z</dcterms:modified>
</cp:coreProperties>
</file>