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  <p:sldMasterId id="2147483744" r:id="rId3"/>
    <p:sldMasterId id="2147483768" r:id="rId4"/>
    <p:sldMasterId id="2147483780" r:id="rId5"/>
    <p:sldMasterId id="2147483816" r:id="rId6"/>
    <p:sldMasterId id="2147483864" r:id="rId7"/>
    <p:sldMasterId id="2147483888" r:id="rId8"/>
    <p:sldMasterId id="2147483900" r:id="rId9"/>
  </p:sldMasterIdLst>
  <p:notesMasterIdLst>
    <p:notesMasterId r:id="rId35"/>
  </p:notesMasterIdLst>
  <p:sldIdLst>
    <p:sldId id="282" r:id="rId10"/>
    <p:sldId id="262" r:id="rId11"/>
    <p:sldId id="289" r:id="rId12"/>
    <p:sldId id="257" r:id="rId13"/>
    <p:sldId id="263" r:id="rId14"/>
    <p:sldId id="258" r:id="rId15"/>
    <p:sldId id="259" r:id="rId16"/>
    <p:sldId id="260" r:id="rId17"/>
    <p:sldId id="280" r:id="rId18"/>
    <p:sldId id="261" r:id="rId19"/>
    <p:sldId id="264" r:id="rId20"/>
    <p:sldId id="265" r:id="rId21"/>
    <p:sldId id="266" r:id="rId22"/>
    <p:sldId id="269" r:id="rId23"/>
    <p:sldId id="281" r:id="rId24"/>
    <p:sldId id="272" r:id="rId25"/>
    <p:sldId id="274" r:id="rId26"/>
    <p:sldId id="271" r:id="rId27"/>
    <p:sldId id="273" r:id="rId28"/>
    <p:sldId id="275" r:id="rId29"/>
    <p:sldId id="268" r:id="rId30"/>
    <p:sldId id="277" r:id="rId31"/>
    <p:sldId id="276" r:id="rId32"/>
    <p:sldId id="278" r:id="rId33"/>
    <p:sldId id="27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142F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24" autoAdjust="0"/>
  </p:normalViewPr>
  <p:slideViewPr>
    <p:cSldViewPr>
      <p:cViewPr>
        <p:scale>
          <a:sx n="70" d="100"/>
          <a:sy n="70" d="100"/>
        </p:scale>
        <p:origin x="-13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616EF-84ED-4B76-9259-4D62894B35EA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410DA-357A-4231-ABC0-FD11EBB3AA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410DA-357A-4231-ABC0-FD11EBB3AA5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410DA-357A-4231-ABC0-FD11EBB3AA5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3DBF4-A213-4813-B91A-1062D33A8F26}" type="datetimeFigureOut">
              <a:rPr lang="ru-RU" smtClean="0"/>
              <a:pPr/>
              <a:t>05.09.2013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510FA-3CD1-452C-84D5-DBFE2F4CB3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nacan.az/" TargetMode="External"/><Relationship Id="rId3" Type="http://schemas.openxmlformats.org/officeDocument/2006/relationships/hyperlink" Target="http://www.tqdk.gov.az/" TargetMode="External"/><Relationship Id="rId7" Type="http://schemas.openxmlformats.org/officeDocument/2006/relationships/hyperlink" Target="http://www.balalar-az.com/" TargetMode="External"/><Relationship Id="rId2" Type="http://schemas.openxmlformats.org/officeDocument/2006/relationships/hyperlink" Target="http://www.edu.gov.az/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bala.az/" TargetMode="External"/><Relationship Id="rId11" Type="http://schemas.openxmlformats.org/officeDocument/2006/relationships/image" Target="../media/image21.jpeg"/><Relationship Id="rId5" Type="http://schemas.openxmlformats.org/officeDocument/2006/relationships/hyperlink" Target="http://www.xaricidil.net/" TargetMode="External"/><Relationship Id="rId10" Type="http://schemas.openxmlformats.org/officeDocument/2006/relationships/hyperlink" Target="http://www.stixy.com/guest/257305" TargetMode="External"/><Relationship Id="rId4" Type="http://schemas.openxmlformats.org/officeDocument/2006/relationships/hyperlink" Target="http://www.tehsil.org/" TargetMode="External"/><Relationship Id="rId9" Type="http://schemas.openxmlformats.org/officeDocument/2006/relationships/hyperlink" Target="http://www.childhelpline.az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www.stixy.com/guest/257305" TargetMode="External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5.jpeg"/><Relationship Id="rId11" Type="http://schemas.openxmlformats.org/officeDocument/2006/relationships/image" Target="../media/image29.pn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stixy.com/guest/257305" TargetMode="External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21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17" Type="http://schemas.openxmlformats.org/officeDocument/2006/relationships/image" Target="../media/image44.jpeg"/><Relationship Id="rId2" Type="http://schemas.openxmlformats.org/officeDocument/2006/relationships/hyperlink" Target="http://www.stixy.com/guest/257305" TargetMode="External"/><Relationship Id="rId16" Type="http://schemas.openxmlformats.org/officeDocument/2006/relationships/image" Target="../media/image4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5" Type="http://schemas.openxmlformats.org/officeDocument/2006/relationships/image" Target="../media/image4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1.jpeg"/><Relationship Id="rId7" Type="http://schemas.openxmlformats.org/officeDocument/2006/relationships/image" Target="../media/image48.jpeg"/><Relationship Id="rId2" Type="http://schemas.openxmlformats.org/officeDocument/2006/relationships/hyperlink" Target="http://www.stixy.com/guest/257305" TargetMode="Externa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hyperlink" Target="http://www.stixy.com/guest/257305" TargetMode="External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hyperlink" Target="http://www.azembassy.ae/" TargetMode="External"/><Relationship Id="rId7" Type="http://schemas.openxmlformats.org/officeDocument/2006/relationships/hyperlink" Target="http://www.stixy.com/" TargetMode="External"/><Relationship Id="rId2" Type="http://schemas.openxmlformats.org/officeDocument/2006/relationships/hyperlink" Target="http://www.treasure-hunt.alaska.edu/" TargetMode="Externa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m&#252;sabiqe.edu.az/" TargetMode="External"/><Relationship Id="rId5" Type="http://schemas.openxmlformats.org/officeDocument/2006/relationships/hyperlink" Target="http://www.zaman.az/" TargetMode="External"/><Relationship Id="rId4" Type="http://schemas.openxmlformats.org/officeDocument/2006/relationships/hyperlink" Target="http://www.probel.com.ua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MisterKomp\Desktop\1318503661_azerbqerb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785794"/>
            <a:ext cx="1768866" cy="176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285852" y="2643182"/>
            <a:ext cx="657229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r>
              <a:rPr kumimoji="0" lang="az-Latn-AZ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Şamaxı şəhər 10 saylı tam orta məktəbin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r>
              <a:rPr kumimoji="0" lang="az-Latn-AZ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İnformatika müəllimi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r>
              <a:rPr kumimoji="0" lang="az-Latn-AZ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Qəribova Şəhla Heybət qızı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z-Latn-AZ" sz="40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nformasiya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resurslar</a:t>
            </a:r>
            <a:r>
              <a:rPr lang="az-Latn-AZ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ı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MisterKomp\Desktop\musabiqe\Новая папка\1329211082_university-club-library-new-york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373744" y="1447800"/>
            <a:ext cx="6853711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Standart: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4.1.1.  4.1.2.  4.13.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Dərsin məqsədi:</a:t>
            </a:r>
            <a:r>
              <a:rPr kumimoji="0" lang="az-Latn-A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Resurs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anlayışına n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munələr gətirərək şərh edir.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İnformasiya resursları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anlayışını şərh edir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İnformasiya resurslarını əlamətlərinə g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rə təsnif edir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İnformasiya resurslarını əsas əlamətlərinə g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rə qruplaşdırır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İnteqrasiya: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H-b-2.3.1,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Az-t.2.1.1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Dərsin tipi: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Deduktiv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İstifadə olunan  iş formaları :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siniflə, qruplarla iş.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İstifadə olunan </a:t>
            </a: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sullar :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Beyin həmləsi, ki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ik m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hazirə,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Klaster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Venn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diaqramı, problemin həlli.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b="1" i="1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Texnikalar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A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nlayışın çıxarılması,layihələrin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hazırlanması.diskussiya,yaradıcı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əsərlərin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yaradılması.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Resurslar: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iş vərəqləri,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qiym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ə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tl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ə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ndirm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ə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ə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ə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ql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NewRoman"/>
                <a:cs typeface="Times New Roman" pitchFamily="18" charset="0"/>
              </a:rPr>
              <a:t>ə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ri,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A4 ölçülü vərəq,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az-Latn-A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proyektor, noutbuk, internet.   www.stixy.com</a:t>
            </a:r>
            <a:endParaRPr kumimoji="0" lang="az-Latn-A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MisterKomp\Desktop\kelebek\e5c9ec56077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1785926"/>
            <a:ext cx="2000232" cy="16694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Рисунок 0" descr="2222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0274" y="2000240"/>
            <a:ext cx="6186502" cy="4549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28596" y="428604"/>
            <a:ext cx="692948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İnsanların yaşamaq üçün hansı ehtiyacları var?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sz="2800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 İnsanlara yaşamaq üçün nə lazımdı?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mm.png"/>
          <p:cNvPicPr/>
          <p:nvPr/>
        </p:nvPicPr>
        <p:blipFill>
          <a:blip r:embed="rId2"/>
          <a:srcRect l="2829" t="1700"/>
          <a:stretch>
            <a:fillRect/>
          </a:stretch>
        </p:blipFill>
        <p:spPr>
          <a:xfrm>
            <a:off x="428596" y="785794"/>
            <a:ext cx="8358246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“Resurs” 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fransız sözü olub 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 yardımçı vasitə” 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deməkdir.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Resursları iki qrupa ayırırlar: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maddi və qeyri-maddi resurslar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Maddi resurslar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hər hansı maddədən olub, formaya, rəngə, qoxuya malik ola bilər. 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Qeyri-maddi resurslar 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isə belə xassələrə malik olmur. Onların əsas hissəsini bəşəriyyətin topladığı bilik və mədəniyyət təşkil edir.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Ən vacib qeyri-maddi resurslardan biri 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informasiya resurslarıdır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z-Latn-AZ" sz="28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Maddi </a:t>
            </a:r>
            <a:r>
              <a:rPr lang="az-Latn-AZ" sz="2800" dirty="0">
                <a:latin typeface="Times New Roman" pitchFamily="18" charset="0"/>
                <a:cs typeface="Times New Roman" pitchFamily="18" charset="0"/>
              </a:rPr>
              <a:t>ve qeyri-maddi resurslara nələri nümunə göstərə </a:t>
            </a: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bilərsiz?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əlin dediyiniz bu resursların </a:t>
            </a:r>
            <a:r>
              <a:rPr lang="az-Latn-AZ" sz="2800" dirty="0">
                <a:latin typeface="Times New Roman" pitchFamily="18" charset="0"/>
                <a:cs typeface="Times New Roman" pitchFamily="18" charset="0"/>
              </a:rPr>
              <a:t>oxşar və fərqli </a:t>
            </a: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əlamətlərini </a:t>
            </a:r>
            <a:r>
              <a:rPr lang="az-Latn-AZ" sz="2800" dirty="0">
                <a:latin typeface="Times New Roman" pitchFamily="18" charset="0"/>
                <a:cs typeface="Times New Roman" pitchFamily="18" charset="0"/>
              </a:rPr>
              <a:t>Venn diaqramı vasitəsilə təsvir edək.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357298"/>
            <a:ext cx="6215106" cy="407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282" y="5286388"/>
            <a:ext cx="1857388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Maddi resursların </a:t>
            </a:r>
          </a:p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Əlamətləri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16" y="5143512"/>
            <a:ext cx="200023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z-Latn-AZ" sz="2800" smtClean="0">
                <a:ln>
                  <a:solidFill>
                    <a:srgbClr val="FF0000"/>
                  </a:solidFill>
                </a:ln>
                <a:latin typeface="Times New Roman" pitchFamily="18" charset="0"/>
                <a:cs typeface="Times New Roman" pitchFamily="18" charset="0"/>
              </a:rPr>
              <a:t>Qeyri-maddi resursların</a:t>
            </a:r>
            <a:endParaRPr lang="az-Latn-AZ" sz="2800" dirty="0" smtClean="0">
              <a:ln>
                <a:solidFill>
                  <a:srgbClr val="FF0000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800" dirty="0" smtClean="0">
                <a:ln>
                  <a:solidFill>
                    <a:srgbClr val="FF0000"/>
                  </a:solidFill>
                </a:ln>
                <a:latin typeface="Times New Roman" pitchFamily="18" charset="0"/>
                <a:cs typeface="Times New Roman" pitchFamily="18" charset="0"/>
              </a:rPr>
              <a:t>Əlamətləri</a:t>
            </a:r>
            <a:endParaRPr lang="ru-RU" sz="2800" dirty="0">
              <a:ln>
                <a:solidFill>
                  <a:srgbClr val="FF00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3965571" y="1750207"/>
            <a:ext cx="1642280" cy="143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643306" y="428604"/>
            <a:ext cx="221457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Oxşar əlamətləri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1000100" y="4357694"/>
            <a:ext cx="1214446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6" idx="0"/>
          </p:cNvCxnSpPr>
          <p:nvPr/>
        </p:nvCxnSpPr>
        <p:spPr>
          <a:xfrm rot="16200000" flipV="1">
            <a:off x="7179479" y="4464859"/>
            <a:ext cx="571504" cy="785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57224" y="714356"/>
            <a:ext cx="70723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Tədqiqat sualı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İnformasiya resursları nədir?</a:t>
            </a:r>
            <a:endParaRPr kumimoji="0" lang="az-Latn-A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MisterKomp\Desktop\musabiqe\Новая папка\tedqiqat sek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643050"/>
            <a:ext cx="6290894" cy="48600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5.jpeg"/>
          <p:cNvPicPr/>
          <p:nvPr/>
        </p:nvPicPr>
        <p:blipFill>
          <a:blip r:embed="rId2"/>
          <a:srcRect l="15389" t="13260" r="22273" b="27624"/>
          <a:stretch>
            <a:fillRect/>
          </a:stretch>
        </p:blipFill>
        <p:spPr>
          <a:xfrm>
            <a:off x="500034" y="1714488"/>
            <a:ext cx="2286016" cy="19431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97755.jpeg"/>
          <p:cNvPicPr/>
          <p:nvPr/>
        </p:nvPicPr>
        <p:blipFill>
          <a:blip r:embed="rId3"/>
          <a:srcRect l="11503" t="28779" r="10741" b="13663"/>
          <a:stretch>
            <a:fillRect/>
          </a:stretch>
        </p:blipFill>
        <p:spPr>
          <a:xfrm>
            <a:off x="3357554" y="785794"/>
            <a:ext cx="2571768" cy="20124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images.jpg"/>
          <p:cNvPicPr/>
          <p:nvPr/>
        </p:nvPicPr>
        <p:blipFill>
          <a:blip r:embed="rId4"/>
          <a:srcRect l="15016" t="32302" b="7904"/>
          <a:stretch>
            <a:fillRect/>
          </a:stretch>
        </p:blipFill>
        <p:spPr>
          <a:xfrm>
            <a:off x="6357950" y="1214422"/>
            <a:ext cx="2500330" cy="1744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 descr="1327394124_1227-british-library.jpg"/>
          <p:cNvPicPr/>
          <p:nvPr/>
        </p:nvPicPr>
        <p:blipFill>
          <a:blip r:embed="rId5"/>
          <a:srcRect l="4177" t="10442"/>
          <a:stretch>
            <a:fillRect/>
          </a:stretch>
        </p:blipFill>
        <p:spPr>
          <a:xfrm>
            <a:off x="1357290" y="4000504"/>
            <a:ext cx="3401156" cy="21804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Muzey_1629.jpg"/>
          <p:cNvPicPr/>
          <p:nvPr/>
        </p:nvPicPr>
        <p:blipFill>
          <a:blip r:embed="rId6" cstate="print"/>
          <a:srcRect l="5023" r="2280" b="8387"/>
          <a:stretch>
            <a:fillRect/>
          </a:stretch>
        </p:blipFill>
        <p:spPr>
          <a:xfrm>
            <a:off x="4857752" y="4071942"/>
            <a:ext cx="3000396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71472" y="500042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az-Latn-A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rup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lara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az-Latn-A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ölmə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1802" y="142852"/>
            <a:ext cx="278608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İş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vərəq</a:t>
            </a:r>
            <a:r>
              <a:rPr kumimoji="0" lang="az-Latn-AZ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Kİtabxana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qrupu</a:t>
            </a:r>
            <a:endParaRPr kumimoji="0" lang="en-US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8501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Qrup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üzvlərinin adları</a:t>
            </a: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</a:t>
            </a:r>
            <a:r>
              <a:rPr kumimoji="0" lang="az-Latn-AZ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</a:t>
            </a: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</a:t>
            </a:r>
            <a:endParaRPr kumimoji="0" lang="az-Latn-AZ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Tarix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</a:t>
            </a:r>
            <a:endParaRPr kumimoji="0" lang="az-Latn-A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43174" y="2500306"/>
          <a:ext cx="4396115" cy="1752600"/>
        </p:xfrm>
        <a:graphic>
          <a:graphicData uri="http://schemas.openxmlformats.org/drawingml/2006/table">
            <a:tbl>
              <a:tblPr/>
              <a:tblGrid>
                <a:gridCol w="2197828"/>
                <a:gridCol w="2198287"/>
              </a:tblGrid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Təhsil</a:t>
                      </a:r>
                      <a:r>
                        <a:rPr lang="az-Latn-AZ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bölməsi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Uşaq</a:t>
                      </a:r>
                      <a:r>
                        <a:rPr lang="az-Latn-AZ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bölməsi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4282" y="1928802"/>
            <a:ext cx="65008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Verilmiş informasiyaları bölmələr üzrə qruplaşdırıb cədvəli doldurun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 rot="20505213">
            <a:off x="376678" y="2741389"/>
            <a:ext cx="2000264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www.edu.gov.az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 rot="503683">
            <a:off x="6876674" y="1927520"/>
            <a:ext cx="196912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www.tqdk.gov.az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 rot="20654918">
            <a:off x="500034" y="4357694"/>
            <a:ext cx="1743939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www.tehsil.org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 rot="989078">
            <a:off x="7126140" y="3571876"/>
            <a:ext cx="2017860" cy="40011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/>
              </a:rPr>
              <a:t>www.xaricidil.net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 rot="641922">
            <a:off x="524065" y="3565508"/>
            <a:ext cx="1508105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www.bala.az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 rot="499709">
            <a:off x="2480178" y="4529194"/>
            <a:ext cx="2298065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7"/>
              </a:rPr>
              <a:t>www.balalar-az.com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 rot="21002297">
            <a:off x="7072330" y="2714620"/>
            <a:ext cx="1793440" cy="400110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8"/>
              </a:rPr>
              <a:t>www.anacan.az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 rot="21042691">
            <a:off x="4868734" y="4445712"/>
            <a:ext cx="2417008" cy="40011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9"/>
              </a:rPr>
              <a:t>www.childhelpline.az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5214950"/>
            <a:ext cx="792958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Qrupunuzun adına uyğun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 loqonuzu Paint proqramında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əkib, </a:t>
            </a:r>
            <a:r>
              <a:rPr lang="en-US" sz="2000" dirty="0" smtClean="0">
                <a:hlinkClick r:id="rId10"/>
              </a:rPr>
              <a:t>http://www.stixy.com/guest/257305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nvanına yerləşdirin.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76" name="Picture 12" descr="C:\Users\MisterKomp\Desktop\musabiqe\Новая папка\paint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43768" y="5500702"/>
            <a:ext cx="1190620" cy="1158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28572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İş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vərəqi</a:t>
            </a:r>
            <a:endParaRPr kumimoji="0" lang="az-Latn-AZ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Arxİv Qrupu</a:t>
            </a:r>
            <a:endParaRPr kumimoji="0" lang="az-Latn-AZ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928670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Qrup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üzvlərinin adları</a:t>
            </a:r>
            <a:r>
              <a:rPr lang="az-Latn-AZ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</a:t>
            </a:r>
            <a:endParaRPr kumimoji="0" lang="az-Latn-A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Tarix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</a:t>
            </a:r>
            <a:endParaRPr kumimoji="0" lang="az-Latn-A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282" y="2214554"/>
            <a:ext cx="75724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Verilmiş resursların n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vlərini təyin edin və onları oxlarla birləşdirin.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C:\Users\MisterKomp\Desktop\musabiqe\Новая папка\554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1071538" cy="8026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85720" y="4857760"/>
            <a:ext cx="1000132" cy="40011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Qrafik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000496" y="4786322"/>
            <a:ext cx="1071570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Mətn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7000892" y="4857760"/>
            <a:ext cx="909223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Musiqi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5500702"/>
            <a:ext cx="8429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Qrupunuzun adına uyğun </a:t>
            </a:r>
            <a:r>
              <a:rPr lang="az-Latn-AZ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 loqonuzu Paint proqramında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əkib,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http://www.stixy.com/guest/257305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nvanına yerləşdirin.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4" cstate="print"/>
          <a:srcRect l="22536" t="19169" r="23405" b="11284"/>
          <a:stretch>
            <a:fillRect/>
          </a:stretch>
        </p:blipFill>
        <p:spPr bwMode="auto">
          <a:xfrm>
            <a:off x="1071538" y="2643182"/>
            <a:ext cx="1000132" cy="7858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3558" name="Picture 6" descr="C:\Users\MisterKomp\Desktop\musabiqe\Новая папка\qrp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3286124"/>
            <a:ext cx="928694" cy="6965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3559" name="Picture 7" descr="C:\Users\MisterKomp\Desktop\musabiqe\WWW image 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2643182"/>
            <a:ext cx="1000132" cy="1000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3560" name="Picture 8" descr="C:\Users\MisterKomp\Desktop\musabiqe\Новая папка\genceinformasiya.com-logo-12.jpg"/>
          <p:cNvPicPr>
            <a:picLocks noChangeAspect="1" noChangeArrowheads="1"/>
          </p:cNvPicPr>
          <p:nvPr/>
        </p:nvPicPr>
        <p:blipFill>
          <a:blip r:embed="rId7"/>
          <a:srcRect b="24078"/>
          <a:stretch>
            <a:fillRect/>
          </a:stretch>
        </p:blipFill>
        <p:spPr bwMode="auto">
          <a:xfrm>
            <a:off x="4643438" y="3143248"/>
            <a:ext cx="1012038" cy="7143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Рисунок 13" descr="music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8" y="2714620"/>
            <a:ext cx="785818" cy="8988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2" descr="C:\Users\MisterKomp\Desktop\musabiqe\Новая папка\pain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768" y="5500702"/>
            <a:ext cx="1190620" cy="1158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074" name="Picture 2" descr="C:\Users\MisterKomp\Desktop\musabiqe\Новая папка\4 qrup\25.jpe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00232" y="3500438"/>
            <a:ext cx="1447672" cy="638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075" name="Picture 3" descr="C:\Users\MisterKomp\Desktop\musabiqe\Новая папка\qrp4.png"/>
          <p:cNvPicPr>
            <a:picLocks noChangeAspect="1" noChangeArrowheads="1"/>
          </p:cNvPicPr>
          <p:nvPr/>
        </p:nvPicPr>
        <p:blipFill>
          <a:blip r:embed="rId11" cstate="print"/>
          <a:srcRect l="8867" r="11331" b="2462"/>
          <a:stretch>
            <a:fillRect/>
          </a:stretch>
        </p:blipFill>
        <p:spPr bwMode="auto">
          <a:xfrm>
            <a:off x="7572396" y="2571744"/>
            <a:ext cx="759822" cy="928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357166"/>
            <a:ext cx="3857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İş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vərəq</a:t>
            </a:r>
            <a:r>
              <a:rPr kumimoji="0" lang="az-Latn-AZ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Sərgi Qrupu</a:t>
            </a:r>
            <a:endParaRPr kumimoji="0" lang="az-Latn-AZ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928670"/>
            <a:ext cx="771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Qrup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üzvlərinin adları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______________________________________________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Tarix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214414" y="2071678"/>
            <a:ext cx="60067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Maddi və Qeyri-maddi resursları müəyyən edib yazın</a:t>
            </a:r>
            <a:r>
              <a:rPr kumimoji="0" lang="az-Latn-A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az-Latn-A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786050" y="2857496"/>
          <a:ext cx="4396115" cy="2074990"/>
        </p:xfrm>
        <a:graphic>
          <a:graphicData uri="http://schemas.openxmlformats.org/drawingml/2006/table">
            <a:tbl>
              <a:tblPr/>
              <a:tblGrid>
                <a:gridCol w="2197828"/>
                <a:gridCol w="2198287"/>
              </a:tblGrid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Maddi</a:t>
                      </a:r>
                      <a:r>
                        <a:rPr lang="az-Latn-AZ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resurslar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Qeyri-maddi</a:t>
                      </a:r>
                      <a:r>
                        <a:rPr lang="az-Latn-AZ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resurslar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 rot="21202446">
            <a:off x="1234912" y="2829410"/>
            <a:ext cx="77457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Şəkil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650139">
            <a:off x="1960198" y="3347980"/>
            <a:ext cx="696024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mətn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3857628"/>
            <a:ext cx="642942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ev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29586" y="2500306"/>
            <a:ext cx="78581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Səs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626931">
            <a:off x="8246182" y="3485169"/>
            <a:ext cx="656013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ağac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9835019">
            <a:off x="7115324" y="3113671"/>
            <a:ext cx="857286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kömür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0100" y="5429264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Qrupunuzun adına uyğun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 loqonuzu Paint proqramında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əkib, </a:t>
            </a:r>
            <a:r>
              <a:rPr lang="en-US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http://www.stixy.com/guest/257305</a:t>
            </a:r>
            <a:r>
              <a:rPr lang="az-Latn-AZ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nvanına yerləşdirin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43042" y="4714884"/>
            <a:ext cx="925253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yemək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 rot="20561181">
            <a:off x="7195175" y="4590942"/>
            <a:ext cx="1928826" cy="40011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Video görüntü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2" descr="C:\Users\MisterKomp\Desktop\musabiqe\Новая папка\pai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5643578"/>
            <a:ext cx="1047744" cy="1019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28572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İş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vərəq</a:t>
            </a:r>
            <a:r>
              <a:rPr kumimoji="0" lang="az-Latn-AZ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Muzey Qrupu</a:t>
            </a:r>
            <a:endParaRPr kumimoji="0" lang="az-Latn-AZ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857232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Qrup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üzvlərinin adları________________________________________________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Tarix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5072074"/>
            <a:ext cx="7500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Qrupunuzun adına uyğun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 loqonuzu Paint proqramında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əkib,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http://www.stixy.com/guest/257305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nvanına yerləşdirin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71612"/>
            <a:ext cx="671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1. Verilmiş 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resursların uyğun daşıyıcılarını müəyyən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edib, 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onları oxlarla birləşdirin.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2" descr="C:\Users\MisterKomp\Desktop\musabiqe\Новая папка\pai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5357826"/>
            <a:ext cx="1190620" cy="1158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1746" name="Picture 2" descr="C:\Users\MisterKomp\Desktop\musabiqe\Новая папка\444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571744"/>
            <a:ext cx="928694" cy="677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49" name="Picture 5" descr="C:\Users\MisterKomp\Desktop\musabiqe\Новая папка\06-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214818"/>
            <a:ext cx="1324015" cy="8182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1750" name="Picture 6" descr="C:\Users\MisterKomp\Desktop\musabiqe\Новая папка\razobrannaya-videokasseta-0000209514-preview.jpg"/>
          <p:cNvPicPr>
            <a:picLocks noChangeAspect="1" noChangeArrowheads="1"/>
          </p:cNvPicPr>
          <p:nvPr/>
        </p:nvPicPr>
        <p:blipFill>
          <a:blip r:embed="rId6" cstate="print"/>
          <a:srcRect b="14900"/>
          <a:stretch>
            <a:fillRect/>
          </a:stretch>
        </p:blipFill>
        <p:spPr bwMode="auto">
          <a:xfrm>
            <a:off x="2000232" y="4286256"/>
            <a:ext cx="1153999" cy="7143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1751" name="Picture 7" descr="C:\Users\MisterKomp\Desktop\musabiqe\Новая папка\pice86dae7073e056eb9507ac605c61594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2643182"/>
            <a:ext cx="944206" cy="642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52" name="Picture 8" descr="C:\Users\MisterKomp\Desktop\musabiqe\Новая папка\qrup22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28860" y="2285992"/>
            <a:ext cx="1173310" cy="878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53" name="Picture 9" descr="C:\Users\MisterKomp\Desktop\musabiqe\Новая папка\4 qrup\9894.jpg"/>
          <p:cNvPicPr>
            <a:picLocks noChangeAspect="1" noChangeArrowheads="1"/>
          </p:cNvPicPr>
          <p:nvPr/>
        </p:nvPicPr>
        <p:blipFill>
          <a:blip r:embed="rId9" cstate="print"/>
          <a:srcRect r="47369"/>
          <a:stretch>
            <a:fillRect/>
          </a:stretch>
        </p:blipFill>
        <p:spPr bwMode="auto">
          <a:xfrm>
            <a:off x="4572000" y="2285992"/>
            <a:ext cx="779192" cy="755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54" name="Picture 10" descr="C:\Users\MisterKomp\Desktop\musabiqe\Новая папка\4 qrup\124046-500x500.jpg"/>
          <p:cNvPicPr>
            <a:picLocks noChangeAspect="1" noChangeArrowheads="1"/>
          </p:cNvPicPr>
          <p:nvPr/>
        </p:nvPicPr>
        <p:blipFill>
          <a:blip r:embed="rId10" cstate="print"/>
          <a:srcRect l="13500" t="22500" r="12999" b="25000"/>
          <a:stretch>
            <a:fillRect/>
          </a:stretch>
        </p:blipFill>
        <p:spPr bwMode="auto">
          <a:xfrm>
            <a:off x="3643306" y="4286256"/>
            <a:ext cx="1014420" cy="7245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1755" name="Picture 11" descr="C:\Users\MisterKomp\Desktop\musabiqe\Новая папка\4 qrup\634877164094912477.jpg"/>
          <p:cNvPicPr>
            <a:picLocks noChangeAspect="1" noChangeArrowheads="1"/>
          </p:cNvPicPr>
          <p:nvPr/>
        </p:nvPicPr>
        <p:blipFill>
          <a:blip r:embed="rId11" cstate="print"/>
          <a:srcRect l="4849" t="12253" r="3016" b="8106"/>
          <a:stretch>
            <a:fillRect/>
          </a:stretch>
        </p:blipFill>
        <p:spPr bwMode="auto">
          <a:xfrm>
            <a:off x="5143504" y="4071942"/>
            <a:ext cx="714380" cy="9775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1756" name="Picture 12" descr="C:\Users\MisterKomp\Desktop\musabiqe\Новая папка\4 qrup\526234_363785907008659_1306276170_n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43306" y="2571744"/>
            <a:ext cx="886817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MisterKomp\Desktop\musabiqe\Новая папка\4 qrup\71436.jpg"/>
          <p:cNvPicPr>
            <a:picLocks noChangeAspect="1" noChangeArrowheads="1"/>
          </p:cNvPicPr>
          <p:nvPr/>
        </p:nvPicPr>
        <p:blipFill>
          <a:blip r:embed="rId13" cstate="print"/>
          <a:srcRect l="7692" t="10256" r="3845" b="17948"/>
          <a:stretch>
            <a:fillRect/>
          </a:stretch>
        </p:blipFill>
        <p:spPr bwMode="auto">
          <a:xfrm>
            <a:off x="6143636" y="4214818"/>
            <a:ext cx="954208" cy="6677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7" name="Picture 3" descr="C:\Users\MisterKomp\Desktop\musabiqe\Новая папка\4 qrup\dvd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43834" y="4143380"/>
            <a:ext cx="857256" cy="857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 descr="C:\Users\MisterKomp\Desktop\musabiqe\Новая папка\4 qrup\hayalcikerata_132445062629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1024" y="2357430"/>
            <a:ext cx="785819" cy="730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1" name="Picture 7" descr="C:\Users\MisterKomp\Desktop\musabiqe\Новая папка\4 qrup\1283199085_1283069749_sgspci3jjw4x0a1.jpe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57158" y="2285992"/>
            <a:ext cx="1000131" cy="8232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2" name="Picture 8" descr="C:\Users\MisterKomp\Desktop\musabiqe\Новая папка\4 qrup\menzere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715140" y="2285992"/>
            <a:ext cx="1000132" cy="666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14285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İş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vərəqi</a:t>
            </a:r>
            <a:endParaRPr kumimoji="0" lang="az-Latn-AZ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İnformasİya  Qrupu</a:t>
            </a:r>
            <a:endParaRPr kumimoji="0" lang="az-Latn-AZ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857233"/>
            <a:ext cx="778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Qrup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üzvlərinin adları</a:t>
            </a: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</a:t>
            </a:r>
            <a:r>
              <a:rPr lang="az-Latn-AZ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</a:t>
            </a:r>
            <a:r>
              <a:rPr lang="az-Latn-A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Tarix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5572140"/>
            <a:ext cx="628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Qrupunuzun adına uyğun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 loqonuzu Paint proqramında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əkib,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http://www.stixy.com/guest/257305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nvanına yerləşdirin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2" descr="C:\Users\MisterKomp\Desktop\musabiqe\Новая папка\pai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500702"/>
            <a:ext cx="1190620" cy="1158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285984" y="2571744"/>
          <a:ext cx="4214842" cy="1963104"/>
        </p:xfrm>
        <a:graphic>
          <a:graphicData uri="http://schemas.openxmlformats.org/drawingml/2006/table">
            <a:tbl>
              <a:tblPr/>
              <a:tblGrid>
                <a:gridCol w="1336413"/>
                <a:gridCol w="2878429"/>
              </a:tblGrid>
              <a:tr h="389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Kitabxana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Muzey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Sərgi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Arxiv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İnternet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4282" y="1928802"/>
            <a:ext cx="77153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Aşağıda qeyd olunmuş obyektlərdən insanlar nə üçün istifadə edirlər?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MisterKomp\Desktop\musabiqe\Новая папка\_MG_0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24383">
            <a:off x="273874" y="2379817"/>
            <a:ext cx="1785950" cy="11906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675" name="Picture 3" descr="C:\Users\MisterKomp\Desktop\musabiqe\Новая папка\1457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203174">
            <a:off x="6856974" y="2383422"/>
            <a:ext cx="1768390" cy="1324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676" name="Picture 4" descr="C:\Users\MisterKomp\Desktop\musabiqe\Новая папка\arhi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378964">
            <a:off x="491458" y="4087156"/>
            <a:ext cx="1643359" cy="12334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8677" name="Picture 5" descr="C:\Users\MisterKomp\Desktop\musabiqe\Новая папка\p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89504">
            <a:off x="6609445" y="4070689"/>
            <a:ext cx="1984658" cy="14043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678" name="Picture 6" descr="C:\Users\MisterKomp\Desktop\musabiqe\Новая папка\internett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4714884"/>
            <a:ext cx="1000124" cy="1000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14282" y="357166"/>
            <a:ext cx="8643998" cy="6143654"/>
            <a:chOff x="285720" y="142853"/>
            <a:chExt cx="8643998" cy="614365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5721" y="214289"/>
              <a:ext cx="2714644" cy="2143141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43636" y="142853"/>
              <a:ext cx="2786082" cy="2214578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4214818"/>
              <a:ext cx="2714644" cy="2035983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14678" y="2000240"/>
              <a:ext cx="2714644" cy="224594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143636" y="4196958"/>
              <a:ext cx="2786065" cy="2089549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Прямоугольник 8"/>
          <p:cNvSpPr/>
          <p:nvPr/>
        </p:nvSpPr>
        <p:spPr>
          <a:xfrm>
            <a:off x="3143240" y="500042"/>
            <a:ext cx="27860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İş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vərəq</a:t>
            </a:r>
            <a:r>
              <a:rPr lang="az-Latn-A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LƏRİ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39"/>
          <p:cNvGrpSpPr/>
          <p:nvPr/>
        </p:nvGrpSpPr>
        <p:grpSpPr>
          <a:xfrm>
            <a:off x="113941" y="214290"/>
            <a:ext cx="8887215" cy="6589955"/>
            <a:chOff x="113941" y="214290"/>
            <a:chExt cx="8582931" cy="6589955"/>
          </a:xfrm>
        </p:grpSpPr>
        <p:sp>
          <p:nvSpPr>
            <p:cNvPr id="25601" name="Rectangle 1"/>
            <p:cNvSpPr>
              <a:spLocks noChangeArrowheads="1"/>
            </p:cNvSpPr>
            <p:nvPr/>
          </p:nvSpPr>
          <p:spPr bwMode="auto">
            <a:xfrm>
              <a:off x="1714480" y="214290"/>
              <a:ext cx="600076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z-Latn-AZ" sz="2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İnformasiya resurslarının təsnifatını aparaq.</a:t>
              </a:r>
              <a:endParaRPr kumimoji="0" lang="az-Latn-AZ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3357554" y="2500306"/>
              <a:ext cx="2000264" cy="15716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2000" dirty="0" smtClean="0">
                  <a:latin typeface="Times New Roman" pitchFamily="18" charset="0"/>
                  <a:cs typeface="Times New Roman" pitchFamily="18" charset="0"/>
                </a:rPr>
                <a:t>İnformasiya resursları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" name="Прямая со стрелкой 9"/>
            <p:cNvCxnSpPr>
              <a:stCxn id="4" idx="7"/>
            </p:cNvCxnSpPr>
            <p:nvPr/>
          </p:nvCxnSpPr>
          <p:spPr>
            <a:xfrm rot="5400000" flipH="1" flipV="1">
              <a:off x="5024835" y="2397482"/>
              <a:ext cx="373037" cy="2929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>
              <a:stCxn id="4" idx="5"/>
            </p:cNvCxnSpPr>
            <p:nvPr/>
          </p:nvCxnSpPr>
          <p:spPr>
            <a:xfrm rot="16200000" flipH="1">
              <a:off x="5024834" y="3881833"/>
              <a:ext cx="515915" cy="4358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stCxn id="4" idx="3"/>
            </p:cNvCxnSpPr>
            <p:nvPr/>
          </p:nvCxnSpPr>
          <p:spPr>
            <a:xfrm rot="5400000">
              <a:off x="3174625" y="3738958"/>
              <a:ext cx="373039" cy="5786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>
              <a:stCxn id="4" idx="1"/>
            </p:cNvCxnSpPr>
            <p:nvPr/>
          </p:nvCxnSpPr>
          <p:spPr>
            <a:xfrm rot="16200000" flipV="1">
              <a:off x="3067469" y="2147450"/>
              <a:ext cx="587351" cy="5786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Скругленный прямоугольник 16"/>
            <p:cNvSpPr/>
            <p:nvPr/>
          </p:nvSpPr>
          <p:spPr>
            <a:xfrm>
              <a:off x="5286380" y="1928802"/>
              <a:ext cx="1071570" cy="50006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2000" dirty="0" smtClean="0">
                  <a:latin typeface="Times New Roman" pitchFamily="18" charset="0"/>
                  <a:cs typeface="Times New Roman" pitchFamily="18" charset="0"/>
                </a:rPr>
                <a:t>Muzey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5286380" y="4429132"/>
              <a:ext cx="1143008" cy="4286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2000" dirty="0" smtClean="0">
                  <a:latin typeface="Times New Roman" pitchFamily="18" charset="0"/>
                  <a:cs typeface="Times New Roman" pitchFamily="18" charset="0"/>
                </a:rPr>
                <a:t>İnternet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1928794" y="4214818"/>
              <a:ext cx="1143008" cy="50006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/>
                <a:t>arxiv</a:t>
              </a:r>
              <a:endParaRPr lang="ru-RU" dirty="0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1928794" y="1714488"/>
              <a:ext cx="1428760" cy="50006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2000" dirty="0" smtClean="0">
                  <a:latin typeface="Times New Roman" pitchFamily="18" charset="0"/>
                  <a:cs typeface="Times New Roman" pitchFamily="18" charset="0"/>
                </a:rPr>
                <a:t>Kitabxana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4" name="Прямая со стрелкой 33"/>
            <p:cNvCxnSpPr>
              <a:stCxn id="20" idx="1"/>
            </p:cNvCxnSpPr>
            <p:nvPr/>
          </p:nvCxnSpPr>
          <p:spPr>
            <a:xfrm rot="10800000">
              <a:off x="1285852" y="1928807"/>
              <a:ext cx="642942" cy="357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>
              <a:stCxn id="20" idx="0"/>
            </p:cNvCxnSpPr>
            <p:nvPr/>
          </p:nvCxnSpPr>
          <p:spPr>
            <a:xfrm rot="16200000" flipV="1">
              <a:off x="2250266" y="1321580"/>
              <a:ext cx="357190" cy="4286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>
            <a:xfrm rot="10800000" flipV="1">
              <a:off x="1428728" y="2214554"/>
              <a:ext cx="571504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 rot="5400000">
              <a:off x="2071668" y="2714622"/>
              <a:ext cx="1071571" cy="21431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>
              <a:endCxn id="78" idx="7"/>
            </p:cNvCxnSpPr>
            <p:nvPr/>
          </p:nvCxnSpPr>
          <p:spPr>
            <a:xfrm rot="10800000" flipV="1">
              <a:off x="1467138" y="4393413"/>
              <a:ext cx="461656" cy="4536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>
              <a:endCxn id="83" idx="7"/>
            </p:cNvCxnSpPr>
            <p:nvPr/>
          </p:nvCxnSpPr>
          <p:spPr>
            <a:xfrm rot="5400000">
              <a:off x="5582533" y="5311504"/>
              <a:ext cx="633920" cy="122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>
              <a:endCxn id="84" idx="7"/>
            </p:cNvCxnSpPr>
            <p:nvPr/>
          </p:nvCxnSpPr>
          <p:spPr>
            <a:xfrm>
              <a:off x="2857504" y="4643446"/>
              <a:ext cx="618687" cy="3546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>
            <a:xfrm rot="10800000" flipV="1">
              <a:off x="1857356" y="4786321"/>
              <a:ext cx="428628" cy="3571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 стрелкой 56"/>
            <p:cNvCxnSpPr>
              <a:stCxn id="17" idx="3"/>
              <a:endCxn id="94" idx="7"/>
            </p:cNvCxnSpPr>
            <p:nvPr/>
          </p:nvCxnSpPr>
          <p:spPr>
            <a:xfrm flipV="1">
              <a:off x="6357950" y="1495163"/>
              <a:ext cx="2338922" cy="6836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/>
            <p:cNvCxnSpPr/>
            <p:nvPr/>
          </p:nvCxnSpPr>
          <p:spPr>
            <a:xfrm rot="16200000" flipH="1">
              <a:off x="6179355" y="2393149"/>
              <a:ext cx="1000132" cy="78581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/>
            <p:cNvCxnSpPr/>
            <p:nvPr/>
          </p:nvCxnSpPr>
          <p:spPr>
            <a:xfrm rot="5400000" flipH="1" flipV="1">
              <a:off x="5322099" y="1535893"/>
              <a:ext cx="78581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 стрелкой 59"/>
            <p:cNvCxnSpPr>
              <a:endCxn id="92" idx="7"/>
            </p:cNvCxnSpPr>
            <p:nvPr/>
          </p:nvCxnSpPr>
          <p:spPr>
            <a:xfrm flipV="1">
              <a:off x="6286512" y="2097403"/>
              <a:ext cx="2231476" cy="3314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 стрелкой 60"/>
            <p:cNvCxnSpPr>
              <a:endCxn id="82" idx="7"/>
            </p:cNvCxnSpPr>
            <p:nvPr/>
          </p:nvCxnSpPr>
          <p:spPr>
            <a:xfrm>
              <a:off x="6215074" y="4786322"/>
              <a:ext cx="957858" cy="61760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Капля 73"/>
            <p:cNvSpPr/>
            <p:nvPr/>
          </p:nvSpPr>
          <p:spPr>
            <a:xfrm rot="2764002">
              <a:off x="106124" y="1464882"/>
              <a:ext cx="929988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/>
                <a:t>elmi</a:t>
              </a:r>
              <a:endParaRPr lang="ru-RU" dirty="0"/>
            </a:p>
          </p:txBody>
        </p:sp>
        <p:sp>
          <p:nvSpPr>
            <p:cNvPr id="75" name="Капля 74"/>
            <p:cNvSpPr/>
            <p:nvPr/>
          </p:nvSpPr>
          <p:spPr>
            <a:xfrm rot="828318">
              <a:off x="113941" y="2777600"/>
              <a:ext cx="929988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fərdi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Капля 75"/>
            <p:cNvSpPr/>
            <p:nvPr/>
          </p:nvSpPr>
          <p:spPr>
            <a:xfrm rot="3781365">
              <a:off x="865344" y="558234"/>
              <a:ext cx="1007463" cy="635874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Uşaq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Капля 76"/>
            <p:cNvSpPr/>
            <p:nvPr/>
          </p:nvSpPr>
          <p:spPr>
            <a:xfrm rot="830245">
              <a:off x="424501" y="5115764"/>
              <a:ext cx="1046486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/>
                <a:t>şəhər</a:t>
              </a:r>
              <a:endParaRPr lang="ru-RU" dirty="0"/>
            </a:p>
          </p:txBody>
        </p:sp>
        <p:sp>
          <p:nvSpPr>
            <p:cNvPr id="78" name="Капля 77"/>
            <p:cNvSpPr/>
            <p:nvPr/>
          </p:nvSpPr>
          <p:spPr>
            <a:xfrm rot="2764002">
              <a:off x="106124" y="3943966"/>
              <a:ext cx="929988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/>
                <a:t>ölkə</a:t>
              </a:r>
              <a:endParaRPr lang="ru-RU" dirty="0"/>
            </a:p>
          </p:txBody>
        </p:sp>
        <p:sp>
          <p:nvSpPr>
            <p:cNvPr id="81" name="Капля 80"/>
            <p:cNvSpPr/>
            <p:nvPr/>
          </p:nvSpPr>
          <p:spPr>
            <a:xfrm rot="1168710">
              <a:off x="1107503" y="3231877"/>
              <a:ext cx="1010240" cy="817581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Təşkilat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Капля 81"/>
            <p:cNvSpPr/>
            <p:nvPr/>
          </p:nvSpPr>
          <p:spPr>
            <a:xfrm rot="17664659">
              <a:off x="6899409" y="5946908"/>
              <a:ext cx="929988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təşkilat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Капля 82"/>
            <p:cNvSpPr/>
            <p:nvPr/>
          </p:nvSpPr>
          <p:spPr>
            <a:xfrm rot="111655">
              <a:off x="4511487" y="5803523"/>
              <a:ext cx="1062526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/>
                <a:t>axtarış</a:t>
              </a:r>
              <a:endParaRPr lang="ru-RU" dirty="0"/>
            </a:p>
          </p:txBody>
        </p:sp>
        <p:sp>
          <p:nvSpPr>
            <p:cNvPr id="84" name="Капля 83"/>
            <p:cNvSpPr/>
            <p:nvPr/>
          </p:nvSpPr>
          <p:spPr>
            <a:xfrm rot="18636115">
              <a:off x="2515353" y="5803465"/>
              <a:ext cx="1340476" cy="661083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məktəb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Капля 90"/>
            <p:cNvSpPr/>
            <p:nvPr/>
          </p:nvSpPr>
          <p:spPr>
            <a:xfrm rot="17327900">
              <a:off x="6605531" y="3947353"/>
              <a:ext cx="1287366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sənaye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Капля 91"/>
            <p:cNvSpPr/>
            <p:nvPr/>
          </p:nvSpPr>
          <p:spPr>
            <a:xfrm rot="19554916">
              <a:off x="7603334" y="2666460"/>
              <a:ext cx="1059459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hərbi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Капля 92"/>
            <p:cNvSpPr/>
            <p:nvPr/>
          </p:nvSpPr>
          <p:spPr>
            <a:xfrm rot="2764002">
              <a:off x="4392371" y="729256"/>
              <a:ext cx="929988" cy="690122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err="1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arix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Капля 93"/>
            <p:cNvSpPr/>
            <p:nvPr/>
          </p:nvSpPr>
          <p:spPr>
            <a:xfrm rot="3792846">
              <a:off x="6895911" y="502098"/>
              <a:ext cx="1181330" cy="1131956"/>
            </a:xfrm>
            <a:prstGeom prst="teardrop">
              <a:avLst>
                <a:gd name="adj" fmla="val 156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>
                  <a:latin typeface="Times New Roman" pitchFamily="18" charset="0"/>
                  <a:cs typeface="Times New Roman" pitchFamily="18" charset="0"/>
                </a:rPr>
                <a:t>incəsənət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2" name="Прямая со стрелкой 61"/>
            <p:cNvCxnSpPr/>
            <p:nvPr/>
          </p:nvCxnSpPr>
          <p:spPr>
            <a:xfrm rot="16200000" flipH="1">
              <a:off x="6215868" y="2643976"/>
              <a:ext cx="642942" cy="2127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Капля 68"/>
            <p:cNvSpPr/>
            <p:nvPr/>
          </p:nvSpPr>
          <p:spPr>
            <a:xfrm>
              <a:off x="5572132" y="3143248"/>
              <a:ext cx="928694" cy="1143008"/>
            </a:xfrm>
            <a:prstGeom prst="teardrop">
              <a:avLst>
                <a:gd name="adj" fmla="val 11575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dirty="0" smtClean="0"/>
                <a:t>Şəxsi</a:t>
              </a:r>
              <a:endParaRPr lang="ru-RU" dirty="0"/>
            </a:p>
          </p:txBody>
        </p:sp>
      </p:grp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000232" y="214290"/>
            <a:ext cx="4131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Ümumiləşdirmə və Nəticə</a:t>
            </a:r>
            <a:endParaRPr kumimoji="0" lang="az-Latn-AZ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57158" y="857232"/>
            <a:ext cx="842968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“Resurs”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-vəsait, ehtiyat deməkdir. Resurslar </a:t>
            </a:r>
            <a:r>
              <a:rPr kumimoji="0" lang="az-Latn-AZ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Maddi və Qeyri- maddi resurslara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ayrılır. </a:t>
            </a:r>
            <a:r>
              <a:rPr kumimoji="0" lang="az-Latn-AZ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Maddi resurslara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əmək  alətləri, maliyyə, enerji, xammal və</a:t>
            </a:r>
            <a:r>
              <a:rPr kumimoji="0" lang="az-Latn-AZ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s. aiddir. </a:t>
            </a:r>
            <a:r>
              <a:rPr kumimoji="0" lang="az-Latn-AZ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Qeyri-maddi resursların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əsas hissəsini bəşəriyyətin topladığı bilik və mədəniyyət təşkil edir.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İnformasiya resurslarını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insan yaradır və bu resurslar nəsildən-nəslə ötürülür. Ötürmək üçün insanlar bu resursları müəyyən formalarda və müxtəlif  daşıyıcılarda saxlayırlar.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Məsələn ta qədim zamanlardan informasiyanı gələcək nəsillərə ötürmək üçün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daş 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və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qayaların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gil 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lövhələrin,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perqamentin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kağızın  </a:t>
            </a:r>
            <a:r>
              <a:rPr lang="az-Latn-AZ" sz="2000" dirty="0">
                <a:latin typeface="Times New Roman" pitchFamily="18" charset="0"/>
                <a:cs typeface="Times New Roman" pitchFamily="18" charset="0"/>
              </a:rPr>
              <a:t>üzərində yazaraq indiki nəslə ötürmüşlər.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MisterKomp\Desktop\musabiqe\Новая папка\4 qrup\150px-Ancient_Azerbaijan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14818"/>
            <a:ext cx="2186625" cy="15716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1" name="Picture 3" descr="C:\Users\MisterKomp\Desktop\musabiqe\Новая папка\4 qrup\gil lovh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214818"/>
            <a:ext cx="1982965" cy="16049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2" name="Picture 4" descr="C:\Users\MisterKomp\Desktop\musabiqe\Новая папка\4 qrup\perqam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143380"/>
            <a:ext cx="1642646" cy="16328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3" name="Picture 5" descr="C:\Users\MisterKomp\Desktop\musabiqe\Новая папка\4 qrup\282864_325086947604916_962323602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4143380"/>
            <a:ext cx="1857387" cy="15642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428604"/>
            <a:ext cx="842968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Müasir cəmiyyətdə informasiya resurslarının bir qismi İnternet saytlarında yerləşdirilir. Kağızda saxlanılan resurslarda  elektron informasiyaya çevrilir və onların sayı günü-gündən artır. Buna misal olaraq elektron jurnalları, qəzetləri,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www.youtube.com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saytında yerləşdirilən filmlər və nəhayət son vaxtlar İnternet televiziya kanalları göstərmək olar.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İnformasiya resursları    arxivlər,                        muzeylər,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itabxanalar,                                          elektron</a:t>
            </a:r>
            <a:r>
              <a:rPr kumimoji="0" lang="az-Latn-AZ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informasiya daşıyıcıları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az-Latn-AZ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vasitəsilə toplanılıb gələcək nəsillərə  ötürülür.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MisterKomp\Desktop\musabiqe\Новая папка\1221155.jpeg"/>
          <p:cNvPicPr>
            <a:picLocks noChangeAspect="1" noChangeArrowheads="1"/>
          </p:cNvPicPr>
          <p:nvPr/>
        </p:nvPicPr>
        <p:blipFill>
          <a:blip r:embed="rId3"/>
          <a:srcRect t="3411" r="6945"/>
          <a:stretch>
            <a:fillRect/>
          </a:stretch>
        </p:blipFill>
        <p:spPr bwMode="auto">
          <a:xfrm>
            <a:off x="785786" y="2428868"/>
            <a:ext cx="2436359" cy="1682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28" name="Picture 4" descr="C:\Users\MisterKomp\Desktop\musabiqe\Новая папка\lutfizade_muzey_12.jpg"/>
          <p:cNvPicPr>
            <a:picLocks noChangeAspect="1" noChangeArrowheads="1"/>
          </p:cNvPicPr>
          <p:nvPr/>
        </p:nvPicPr>
        <p:blipFill>
          <a:blip r:embed="rId4"/>
          <a:srcRect b="7247"/>
          <a:stretch>
            <a:fillRect/>
          </a:stretch>
        </p:blipFill>
        <p:spPr bwMode="auto">
          <a:xfrm>
            <a:off x="4643438" y="2428868"/>
            <a:ext cx="2683140" cy="1666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29" name="Picture 5" descr="C:\Users\MisterKomp\Desktop\musabiqe\Новая папка\1_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4572008"/>
            <a:ext cx="2214578" cy="1483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8" name="Picture 2" descr="C:\Users\MisterKomp\Desktop\musabiqe\Новая папка\4 qrup\1237747775hdiIT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4572008"/>
            <a:ext cx="2286015" cy="1519247"/>
          </a:xfrm>
          <a:prstGeom prst="roundRect">
            <a:avLst>
              <a:gd name="adj" fmla="val 16667"/>
            </a:avLst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850112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İnformasiya resursu bir şəxsə və ya quruma, şəhərə və ya bölgəyə aid ola bilər. Məsələn: bütün dünyadan toplanan informasiya </a:t>
            </a:r>
            <a:r>
              <a:rPr lang="az-Latn-AZ" sz="2000" b="1" i="1" dirty="0" smtClean="0">
                <a:latin typeface="Times New Roman" pitchFamily="18" charset="0"/>
                <a:cs typeface="Times New Roman" pitchFamily="18" charset="0"/>
              </a:rPr>
              <a:t>dünya informasiya resursu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 hesab olunur. Başqa sözlə, dünya informasiya resursları dedikdə ayrı-ayrı dövlətlərin informasiya resurslarının toplusu nəzərdə tutulur.</a:t>
            </a:r>
          </a:p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İstifadəsinə qoyulan məhdudiyyətlərə görə informasiya resurslarını fərdi məlumatlar, kommersiya sirri, yaxud dövlət sirri kimi kateqoriyalara ayırmaq olar.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İnformasiya resurslarını mövzular üzrə də qruplaşdırmaq olar: təhsil resursları, qanunlar, statistik və s.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-Resurslar </a:t>
            </a:r>
            <a:r>
              <a:rPr lang="az-Latn-AZ" sz="2000" b="1" i="1" dirty="0" smtClean="0">
                <a:latin typeface="Times New Roman" pitchFamily="18" charset="0"/>
                <a:cs typeface="Times New Roman" pitchFamily="18" charset="0"/>
              </a:rPr>
              <a:t>tükənən və tükənməyən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 olur. Məsələn: neft, təbii qaz, kömür, minerallar və başqa faydalı qazıntılar gec-tez qurtaracaq. Belə resursları bərpa etmək mümkün deyil. Tükənməyən resurslar isə zaman keçdikcə azalmır. Günəş enerjisi, külək, dalğalar belə resurslardandı.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az-Latn-A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Yaradıcı tətbiqetmə.</a:t>
            </a:r>
            <a:endParaRPr lang="ru-RU" sz="2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Ölkəmizdə hansı tükənən təbii resurslar var? Sizcə onların tükənməsinin qarşısını necə almaq olar? Cavablarınızı vərəqlərdə simvollarla təsvir edin.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MisterKomp\Desktop\musabiqe\Новая папка\4 qrup\fiziki_xer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5357826"/>
            <a:ext cx="1832614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785794"/>
          <a:ext cx="8501121" cy="4714908"/>
        </p:xfrm>
        <a:graphic>
          <a:graphicData uri="http://schemas.openxmlformats.org/drawingml/2006/table">
            <a:tbl>
              <a:tblPr/>
              <a:tblGrid>
                <a:gridCol w="1264968"/>
                <a:gridCol w="1257315"/>
                <a:gridCol w="1081341"/>
                <a:gridCol w="1196958"/>
                <a:gridCol w="1322775"/>
                <a:gridCol w="1207160"/>
                <a:gridCol w="1170604"/>
              </a:tblGrid>
              <a:tr h="1769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Meyarlar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az-Latn-AZ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az-Latn-AZ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Qruplar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Əməkdaşlıq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Dinl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Nizam</a:t>
                      </a:r>
                      <a:r>
                        <a:rPr lang="az-Latn-AZ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intizam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Çıxı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ş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ed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 qrupun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qdimatına edil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lav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v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düz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ş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</a:t>
                      </a: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600">
                        <a:latin typeface="Times New Roman" pitchFamily="18" charset="0"/>
                        <a:ea typeface="TimesNew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İşin düzgün yerinə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yetirilməsi və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tamamlanması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Ümumi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tic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 qrup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563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 qrup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III qrup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IV qrup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 qrup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</a:tbl>
          </a:graphicData>
        </a:graphic>
      </p:graphicFrame>
      <p:sp>
        <p:nvSpPr>
          <p:cNvPr id="5121" name="AutoShape 1"/>
          <p:cNvSpPr>
            <a:spLocks noChangeShapeType="1"/>
          </p:cNvSpPr>
          <p:nvPr/>
        </p:nvSpPr>
        <p:spPr bwMode="auto">
          <a:xfrm>
            <a:off x="500034" y="785794"/>
            <a:ext cx="1143008" cy="1785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786050" y="357166"/>
            <a:ext cx="31399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Qiymətləndirmə.</a:t>
            </a:r>
            <a:endParaRPr kumimoji="0" lang="az-Latn-A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500298" y="5500702"/>
            <a:ext cx="802389" cy="58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57752" y="5572140"/>
            <a:ext cx="723920" cy="5714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9520" y="5572140"/>
            <a:ext cx="651486" cy="5871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FF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43042" y="6215082"/>
            <a:ext cx="66437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i="1" dirty="0" smtClean="0">
                <a:solidFill>
                  <a:srgbClr val="00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lang="az-Latn-AZ" sz="2000" i="1" dirty="0" smtClean="0">
                <a:solidFill>
                  <a:srgbClr val="00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ƏLA                         YAXŞI                                 ORTA 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2428868"/>
          <a:ext cx="8072493" cy="4114825"/>
        </p:xfrm>
        <a:graphic>
          <a:graphicData uri="http://schemas.openxmlformats.org/drawingml/2006/table">
            <a:tbl>
              <a:tblPr/>
              <a:tblGrid>
                <a:gridCol w="377426"/>
                <a:gridCol w="3480226"/>
                <a:gridCol w="1177665"/>
                <a:gridCol w="1012392"/>
                <a:gridCol w="1012392"/>
                <a:gridCol w="1012392"/>
              </a:tblGrid>
              <a:tr h="642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           Şagirdlərin soyadı və adı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        Meyarlar üzrə müəllimin qeydləri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/>
                          <a:ea typeface="Calibri"/>
                          <a:cs typeface="Times New Roman"/>
                        </a:rPr>
                        <a:t>...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85786" y="714356"/>
            <a:ext cx="750099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1.Resurs anlayışına nümunələr gətirərək şərh edir.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2.“İnformasiya resursları” anlayışını şərh edir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.İnformasiya resurslarını əlamətlərinə görə təsnif edir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4.İnformasiya resurslarını əsas əlamətlərinə görə qruplaşdırır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428992" y="428604"/>
            <a:ext cx="17171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Refleksiya</a:t>
            </a:r>
            <a:endParaRPr kumimoji="0" lang="az-Latn-A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357290" y="1357298"/>
            <a:ext cx="5979560" cy="4714908"/>
            <a:chOff x="1357290" y="1357298"/>
            <a:chExt cx="5979560" cy="4714908"/>
          </a:xfrm>
        </p:grpSpPr>
        <p:sp>
          <p:nvSpPr>
            <p:cNvPr id="3" name="Овал 2"/>
            <p:cNvSpPr/>
            <p:nvPr/>
          </p:nvSpPr>
          <p:spPr>
            <a:xfrm>
              <a:off x="2928926" y="2214554"/>
              <a:ext cx="3071834" cy="264320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4000" b="1" i="1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Tezarus</a:t>
              </a:r>
              <a:endParaRPr lang="ru-RU" sz="4000" b="1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" name="Прямая со стрелкой 4"/>
            <p:cNvCxnSpPr>
              <a:stCxn id="3" idx="1"/>
            </p:cNvCxnSpPr>
            <p:nvPr/>
          </p:nvCxnSpPr>
          <p:spPr>
            <a:xfrm rot="16200000" flipV="1">
              <a:off x="2210213" y="1433069"/>
              <a:ext cx="1101468" cy="1235678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Прямая со стрелкой 5"/>
            <p:cNvCxnSpPr>
              <a:stCxn id="3" idx="4"/>
            </p:cNvCxnSpPr>
            <p:nvPr/>
          </p:nvCxnSpPr>
          <p:spPr>
            <a:xfrm rot="16200000" flipH="1">
              <a:off x="3946917" y="5375685"/>
              <a:ext cx="1214446" cy="178595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>
              <a:stCxn id="3" idx="5"/>
            </p:cNvCxnSpPr>
            <p:nvPr/>
          </p:nvCxnSpPr>
          <p:spPr>
            <a:xfrm rot="16200000" flipH="1">
              <a:off x="5510848" y="4510724"/>
              <a:ext cx="1387220" cy="1307116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>
              <a:stCxn id="3" idx="3"/>
            </p:cNvCxnSpPr>
            <p:nvPr/>
          </p:nvCxnSpPr>
          <p:spPr>
            <a:xfrm rot="5400000">
              <a:off x="2138775" y="4546443"/>
              <a:ext cx="1315782" cy="116424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>
              <a:stCxn id="3" idx="6"/>
            </p:cNvCxnSpPr>
            <p:nvPr/>
          </p:nvCxnSpPr>
          <p:spPr>
            <a:xfrm>
              <a:off x="6000760" y="3536157"/>
              <a:ext cx="1336090" cy="7725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>
              <a:stCxn id="3" idx="2"/>
            </p:cNvCxnSpPr>
            <p:nvPr/>
          </p:nvCxnSpPr>
          <p:spPr>
            <a:xfrm rot="10800000" flipV="1">
              <a:off x="1357290" y="3536156"/>
              <a:ext cx="1571636" cy="178595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stCxn id="3" idx="7"/>
            </p:cNvCxnSpPr>
            <p:nvPr/>
          </p:nvCxnSpPr>
          <p:spPr>
            <a:xfrm rot="5400000" flipH="1" flipV="1">
              <a:off x="5403691" y="1504507"/>
              <a:ext cx="1244344" cy="949926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214414" y="214290"/>
            <a:ext cx="5786478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Ev tapşırığı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İnternetdən istifadə edərək hər qrupun üzvü öz qrupunun adına  uyğun informasiya resurslarının elektron variantları haqqında məlumat toplayıb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http://www.stixy.com/guest/257305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ünvanına yerləşdirsin.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1" name="Picture 3" descr="C:\Users\MisterKomp\Desktop\musabiqe\Новая папка\4 qrup\children_comput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7" y="2285992"/>
            <a:ext cx="5783043" cy="40481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500034" y="642918"/>
            <a:ext cx="821537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Mənbələr: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V- sinif  İnformatika kitabı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V- sinif  İnformatikadan “Müəllim üçün metodik vəsait”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Osman Gündüz  -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“İNTERNET. AZƏRBAYCAN İNTERNET RESURSLARI”  kitabı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www.treasure-hunt.alaska.edu</a:t>
            </a:r>
            <a:endParaRPr lang="en-US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www.azembassy.ae</a:t>
            </a:r>
            <a:endParaRPr lang="en-US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www.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probel.com.ua</a:t>
            </a:r>
            <a:endParaRPr lang="en-US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142F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www.facebook.com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142F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urun.gittigidiyor.com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5"/>
              </a:rPr>
              <a:t>www.zaman.az</a:t>
            </a:r>
            <a:endParaRPr lang="az-Latn-AZ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www.m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üsabiqe.edu.az</a:t>
            </a:r>
            <a:endParaRPr lang="az-Latn-AZ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z-Latn-AZ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İstifadə olunan </a:t>
            </a:r>
            <a:r>
              <a:rPr lang="en-US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sayt</a:t>
            </a:r>
            <a:r>
              <a:rPr lang="az-Latn-AZ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7"/>
              </a:rPr>
              <a:t>www.stixy.com</a:t>
            </a:r>
            <a:endParaRPr lang="en-US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C:\Users\MisterKomp\Desktop\musabiqe\Новая папка\4 qrup\1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57752" y="1928802"/>
            <a:ext cx="3400424" cy="35306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28794" y="3357562"/>
            <a:ext cx="4648547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i="1" dirty="0" err="1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Diqq</a:t>
            </a:r>
            <a:r>
              <a:rPr lang="az-Latn-AZ" sz="3600" b="1" i="1" dirty="0" smtClean="0">
                <a:ln w="11430"/>
                <a:solidFill>
                  <a:srgbClr val="FF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ətinizə görə  təşəkkür edirəm!</a:t>
            </a:r>
            <a:endParaRPr lang="ru-RU" sz="3600" dirty="0">
              <a:solidFill>
                <a:srgbClr val="FF9900"/>
              </a:solidFill>
            </a:endParaRPr>
          </a:p>
        </p:txBody>
      </p:sp>
      <p:pic>
        <p:nvPicPr>
          <p:cNvPr id="1026" name="Picture 2" descr="C:\Users\MisterKomp\Desktop\musabiqe\2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4143380"/>
            <a:ext cx="2200275" cy="2076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7" name="Picture 3" descr="C:\Users\MisterKomp\Desktop\musabiqe\teacher_at_comput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3000396" cy="23803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раведливость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фициальн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1719</TotalTime>
  <Words>978</Words>
  <Application>Microsoft Office PowerPoint</Application>
  <PresentationFormat>Экран (4:3)</PresentationFormat>
  <Paragraphs>215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Поток</vt:lpstr>
      <vt:lpstr>Справедливость</vt:lpstr>
      <vt:lpstr>1_Справедливость</vt:lpstr>
      <vt:lpstr>Аспект</vt:lpstr>
      <vt:lpstr>Открытая</vt:lpstr>
      <vt:lpstr>Официальная</vt:lpstr>
      <vt:lpstr>2_Справедливость</vt:lpstr>
      <vt:lpstr>Начальная</vt:lpstr>
      <vt:lpstr>Тема Office</vt:lpstr>
      <vt:lpstr>Слайд 1</vt:lpstr>
      <vt:lpstr>İnformasiya resursları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Azərbaycan Respublikası Təhsil Nazirliyi            Şamaxı Rayon Təhsil İdarəsi    Şamaxı rayonu 10 saylı tam orta məktəbin  İnformatika müəllimi Qəribova Şəhla Heybət qızının  Müsabiqə üçün hazırladığı dərs forması   İnformasiya resursları</dc:title>
  <dc:creator>MisterKomp</dc:creator>
  <cp:lastModifiedBy>MisterKomp</cp:lastModifiedBy>
  <cp:revision>209</cp:revision>
  <dcterms:created xsi:type="dcterms:W3CDTF">2013-02-06T13:11:35Z</dcterms:created>
  <dcterms:modified xsi:type="dcterms:W3CDTF">2013-09-05T12:06:22Z</dcterms:modified>
</cp:coreProperties>
</file>