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6"/>
  </p:notesMasterIdLst>
  <p:sldIdLst>
    <p:sldId id="259" r:id="rId2"/>
    <p:sldId id="260" r:id="rId3"/>
    <p:sldId id="261" r:id="rId4"/>
    <p:sldId id="269" r:id="rId5"/>
    <p:sldId id="270" r:id="rId6"/>
    <p:sldId id="275" r:id="rId7"/>
    <p:sldId id="271" r:id="rId8"/>
    <p:sldId id="262" r:id="rId9"/>
    <p:sldId id="272" r:id="rId10"/>
    <p:sldId id="263" r:id="rId11"/>
    <p:sldId id="264" r:id="rId12"/>
    <p:sldId id="273" r:id="rId13"/>
    <p:sldId id="266" r:id="rId14"/>
    <p:sldId id="274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9B51FD"/>
    <a:srgbClr val="FB9DB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294" autoAdjust="0"/>
    <p:restoredTop sz="94626" autoAdjust="0"/>
  </p:normalViewPr>
  <p:slideViewPr>
    <p:cSldViewPr>
      <p:cViewPr varScale="1">
        <p:scale>
          <a:sx n="63" d="100"/>
          <a:sy n="63" d="100"/>
        </p:scale>
        <p:origin x="-154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D6E2F-E5E7-4656-BEB1-53C8CC1BF1AF}" type="datetimeFigureOut">
              <a:rPr lang="ru-RU" smtClean="0"/>
              <a:pPr/>
              <a:t>21.09.2012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66B74-2B2C-4560-8383-5802B07351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8682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4362ACB-6C8D-4453-B3D0-8D7DCD1D05D7}" type="datetimeFigureOut">
              <a:rPr lang="tr-TR" smtClean="0"/>
              <a:pPr/>
              <a:t>21.09.2012</a:t>
            </a:fld>
            <a:endParaRPr lang="tr-TR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264B22-E4D3-4449-9A6D-6CEAF4F7AA4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slow" advClick="0">
    <p:cover dir="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225932"/>
          </a:xfrm>
        </p:spPr>
        <p:txBody>
          <a:bodyPr>
            <a:normAutofit/>
          </a:bodyPr>
          <a:lstStyle/>
          <a:p>
            <a:r>
              <a:rPr lang="az-Latn-AZ" b="1" i="1" dirty="0" smtClean="0">
                <a:solidFill>
                  <a:srgbClr val="0070C0"/>
                </a:solidFill>
              </a:rPr>
              <a:t>İNFORMATİKA</a:t>
            </a:r>
            <a:br>
              <a:rPr lang="az-Latn-AZ" b="1" i="1" dirty="0" smtClean="0">
                <a:solidFill>
                  <a:srgbClr val="0070C0"/>
                </a:solidFill>
              </a:rPr>
            </a:br>
            <a:r>
              <a:rPr lang="az-Latn-AZ" b="1" i="1" dirty="0" smtClean="0">
                <a:solidFill>
                  <a:srgbClr val="0070C0"/>
                </a:solidFill>
              </a:rPr>
              <a:t/>
            </a:r>
            <a:br>
              <a:rPr lang="az-Latn-AZ" b="1" i="1" dirty="0" smtClean="0">
                <a:solidFill>
                  <a:srgbClr val="0070C0"/>
                </a:solidFill>
              </a:rPr>
            </a:br>
            <a:r>
              <a:rPr lang="az-Latn-AZ" b="1" i="1" dirty="0" smtClean="0">
                <a:solidFill>
                  <a:srgbClr val="0070C0"/>
                </a:solidFill>
              </a:rPr>
              <a:t>V SİNİF</a:t>
            </a:r>
            <a:endParaRPr lang="tr-TR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z-Latn-AZ" sz="4400" b="1" i="1" dirty="0" smtClean="0">
                <a:solidFill>
                  <a:srgbClr val="0070C0"/>
                </a:solidFill>
              </a:rPr>
              <a:t>Mövzu: </a:t>
            </a:r>
          </a:p>
          <a:p>
            <a:endParaRPr lang="az-Latn-AZ" b="1" i="1" dirty="0" smtClean="0">
              <a:solidFill>
                <a:srgbClr val="0070C0"/>
              </a:solidFill>
            </a:endParaRPr>
          </a:p>
          <a:p>
            <a:endParaRPr lang="az-Latn-AZ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az-Latn-AZ" dirty="0" smtClean="0">
                <a:solidFill>
                  <a:srgbClr val="0070C0"/>
                </a:solidFill>
              </a:rPr>
              <a:t> </a:t>
            </a:r>
            <a:r>
              <a:rPr lang="az-Latn-AZ" sz="3600" b="1" i="1" dirty="0" smtClean="0">
                <a:solidFill>
                  <a:srgbClr val="0070C0"/>
                </a:solidFill>
              </a:rPr>
              <a:t>Obyektin informasiya modeli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23528" y="0"/>
            <a:ext cx="9467528" cy="6858000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2">
                <a:alpha val="45000"/>
                <a:satMod val="12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bliqueTopRight"/>
            <a:lightRig rig="threePt" dir="t"/>
          </a:scene3d>
          <a:sp3d>
            <a:bevelT w="139700" h="139700" prst="divo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az-Latn-AZ" sz="3600" b="1" i="1" dirty="0" smtClean="0">
                <a:solidFill>
                  <a:schemeClr val="bg2">
                    <a:lumMod val="50000"/>
                  </a:schemeClr>
                </a:solidFill>
              </a:rPr>
              <a:t>Standart:                                                                             </a:t>
            </a:r>
            <a:r>
              <a:rPr lang="az-Latn-AZ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2.1.1</a:t>
            </a:r>
            <a:r>
              <a:rPr lang="az-Latn-AZ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Obyektin informasiya modelini izah edir</a:t>
            </a:r>
          </a:p>
          <a:p>
            <a:pPr>
              <a:buNone/>
            </a:pPr>
            <a:r>
              <a:rPr lang="az-Latn-AZ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2.1.3. Obyektin informasiya modelinin novlərini nümunələrlə şərh edir.</a:t>
            </a:r>
          </a:p>
          <a:p>
            <a:pPr>
              <a:buFont typeface="Wingdings" pitchFamily="2" charset="2"/>
              <a:buChar char="v"/>
            </a:pPr>
            <a:r>
              <a:rPr lang="az-Latn-AZ" b="1" i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Qiymətləndirmə standartları:</a:t>
            </a:r>
          </a:p>
          <a:p>
            <a:pPr>
              <a:buNone/>
            </a:pPr>
            <a:r>
              <a:rPr lang="az-Latn-AZ" b="1" i="1" dirty="0">
                <a:solidFill>
                  <a:srgbClr val="0070C0"/>
                </a:solidFill>
              </a:rPr>
              <a:t> </a:t>
            </a:r>
            <a:r>
              <a:rPr lang="az-Latn-AZ" b="1" i="1" dirty="0" smtClean="0">
                <a:solidFill>
                  <a:srgbClr val="0070C0"/>
                </a:solidFill>
              </a:rPr>
              <a:t>   2.1.1.Q.1 Obyektin  informasiyya modelini sadə formada şərh edir.</a:t>
            </a:r>
          </a:p>
          <a:p>
            <a:pPr>
              <a:buNone/>
            </a:pPr>
            <a:r>
              <a:rPr lang="az-Latn-AZ" b="1" i="1" dirty="0">
                <a:solidFill>
                  <a:srgbClr val="0070C0"/>
                </a:solidFill>
              </a:rPr>
              <a:t> </a:t>
            </a:r>
            <a:r>
              <a:rPr lang="az-Latn-AZ" b="1" i="1" dirty="0" smtClean="0">
                <a:solidFill>
                  <a:srgbClr val="0070C0"/>
                </a:solidFill>
              </a:rPr>
              <a:t>   2.1.3.Q.4 Növünü seçməklə verilmiş obyektin informasiya modelini dəqiq qurur.</a:t>
            </a:r>
          </a:p>
          <a:p>
            <a:pPr>
              <a:buFont typeface="Wingdings" pitchFamily="2" charset="2"/>
              <a:buChar char="v"/>
            </a:pPr>
            <a:r>
              <a:rPr lang="az-Latn-AZ" b="1" i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İnteqrasiya:</a:t>
            </a:r>
            <a:r>
              <a:rPr lang="az-Latn-AZ" b="1" i="1" dirty="0" smtClean="0">
                <a:solidFill>
                  <a:srgbClr val="0070C0"/>
                </a:solidFill>
              </a:rPr>
              <a:t>Riyaziyyat,Təbiətşünaslıq</a:t>
            </a:r>
            <a:endParaRPr lang="tr-TR" b="1" i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az-Latn-AZ" b="1" i="1" dirty="0" smtClean="0">
                <a:solidFill>
                  <a:srgbClr val="0070C0"/>
                </a:solidFill>
              </a:rPr>
              <a:t>  </a:t>
            </a:r>
            <a:r>
              <a:rPr lang="tr-TR" b="1" i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T</a:t>
            </a:r>
            <a:r>
              <a:rPr lang="az-Latn-AZ" b="1" i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əlim </a:t>
            </a:r>
            <a:r>
              <a:rPr lang="az-Latn-AZ" b="1" i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məqsədləri:  </a:t>
            </a:r>
            <a:r>
              <a:rPr lang="az-Latn-AZ" b="1" i="1" dirty="0" smtClean="0">
                <a:solidFill>
                  <a:srgbClr val="0070C0"/>
                </a:solidFill>
              </a:rPr>
              <a:t>Obyektin informasiya modelinin növlərinə dair bacarıqlar nümayiş etdrir</a:t>
            </a:r>
            <a:endParaRPr lang="az-Latn-AZ" b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endParaRPr lang="az-Latn-AZ" sz="24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83122"/>
          </a:xfrm>
        </p:spPr>
        <p:txBody>
          <a:bodyPr>
            <a:normAutofit/>
          </a:bodyPr>
          <a:lstStyle/>
          <a:p>
            <a:pPr algn="l"/>
            <a:r>
              <a:rPr lang="az-Latn-AZ" b="1" i="1" dirty="0" smtClean="0">
                <a:solidFill>
                  <a:srgbClr val="0070C0"/>
                </a:solidFill>
              </a:rPr>
              <a:t>Dərsin tipi: Deduktiv </a:t>
            </a:r>
            <a:br>
              <a:rPr lang="az-Latn-AZ" b="1" i="1" dirty="0" smtClean="0">
                <a:solidFill>
                  <a:srgbClr val="0070C0"/>
                </a:solidFill>
              </a:rPr>
            </a:br>
            <a:r>
              <a:rPr lang="az-Latn-AZ" b="1" i="1" dirty="0" smtClean="0">
                <a:solidFill>
                  <a:srgbClr val="0070C0"/>
                </a:solidFill>
              </a:rPr>
              <a:t>İş forması:  </a:t>
            </a:r>
            <a:r>
              <a:rPr lang="az-Latn-AZ" b="1" dirty="0" smtClean="0">
                <a:solidFill>
                  <a:srgbClr val="0070C0"/>
                </a:solidFill>
              </a:rPr>
              <a:t>Kiçik qrup</a:t>
            </a:r>
            <a:br>
              <a:rPr lang="az-Latn-AZ" b="1" dirty="0" smtClean="0">
                <a:solidFill>
                  <a:srgbClr val="0070C0"/>
                </a:solidFill>
              </a:rPr>
            </a:br>
            <a:r>
              <a:rPr lang="az-Latn-AZ" b="1" i="1" dirty="0" smtClean="0">
                <a:solidFill>
                  <a:srgbClr val="0070C0"/>
                </a:solidFill>
              </a:rPr>
              <a:t>İş üsulları:   </a:t>
            </a:r>
            <a:r>
              <a:rPr lang="az-Latn-AZ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Müzakirə,BİBÖ</a:t>
            </a:r>
            <a:r>
              <a:rPr lang="az-Latn-AZ" b="1" dirty="0" smtClean="0">
                <a:solidFill>
                  <a:srgbClr val="0070C0"/>
                </a:solidFill>
              </a:rPr>
              <a:t/>
            </a:r>
            <a:br>
              <a:rPr lang="az-Latn-AZ" b="1" dirty="0" smtClean="0">
                <a:solidFill>
                  <a:srgbClr val="0070C0"/>
                </a:solidFill>
              </a:rPr>
            </a:br>
            <a:r>
              <a:rPr lang="az-Latn-AZ" b="1" dirty="0" smtClean="0">
                <a:solidFill>
                  <a:srgbClr val="0070C0"/>
                </a:solidFill>
              </a:rPr>
              <a:t>Resurslar:    </a:t>
            </a:r>
            <a:r>
              <a:rPr lang="az-Latn-AZ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İş vərəqləri, dərslik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/>
          </a:solidFill>
          <a:ln>
            <a:solidFill>
              <a:srgbClr val="0070C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z-Latn-AZ" sz="4000" b="1" i="1" dirty="0" smtClean="0">
                <a:solidFill>
                  <a:srgbClr val="0070C0"/>
                </a:solidFill>
              </a:rPr>
              <a:t>MOTİVASİYA</a:t>
            </a:r>
          </a:p>
          <a:p>
            <a:pPr>
              <a:buNone/>
            </a:pPr>
            <a:r>
              <a:rPr lang="az-Latn-AZ" sz="3200" b="1" i="1" dirty="0" smtClean="0">
                <a:solidFill>
                  <a:srgbClr val="0070C0"/>
                </a:solidFill>
              </a:rPr>
              <a:t/>
            </a:r>
            <a:br>
              <a:rPr lang="az-Latn-AZ" sz="3200" b="1" i="1" dirty="0" smtClean="0">
                <a:solidFill>
                  <a:srgbClr val="0070C0"/>
                </a:solidFill>
              </a:rPr>
            </a:br>
            <a:r>
              <a:rPr lang="az-Latn-AZ" b="1" i="1" dirty="0" smtClean="0">
                <a:solidFill>
                  <a:srgbClr val="0070C0"/>
                </a:solidFill>
              </a:rPr>
              <a:t>Şagirdlərə suallarla müraciət edirəm:</a:t>
            </a:r>
          </a:p>
          <a:p>
            <a:pPr>
              <a:buNone/>
            </a:pPr>
            <a:endParaRPr lang="az-Latn-AZ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az-Latn-AZ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az-Latn-AZ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Uşaqlar,gördüyünüz şəkillər sizə nəyi     xatırladır?</a:t>
            </a:r>
          </a:p>
          <a:p>
            <a:pPr>
              <a:buNone/>
            </a:pPr>
            <a:r>
              <a:rPr lang="az-Latn-AZ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Bunlara nə ad verərdiniz?</a:t>
            </a:r>
          </a:p>
          <a:p>
            <a:pPr>
              <a:buNone/>
            </a:pPr>
            <a:r>
              <a:rPr lang="az-Latn-AZ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Hansı obyektləri tanıyırsınız?</a:t>
            </a:r>
            <a:endParaRPr lang="tr-T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428868"/>
            <a:ext cx="8183880" cy="1928826"/>
          </a:xfrm>
        </p:spPr>
        <p:txBody>
          <a:bodyPr/>
          <a:lstStyle/>
          <a:p>
            <a:r>
              <a:rPr lang="az-Latn-AZ" dirty="0" smtClean="0"/>
              <a:t>                      </a:t>
            </a:r>
            <a:r>
              <a:rPr lang="az-Latn-AZ" sz="8800" dirty="0" smtClean="0">
                <a:solidFill>
                  <a:srgbClr val="0070C0"/>
                </a:solidFill>
              </a:rPr>
              <a:t>?</a:t>
            </a:r>
            <a:r>
              <a:rPr lang="az-Latn-AZ" sz="8000" dirty="0" smtClean="0">
                <a:solidFill>
                  <a:srgbClr val="0070C0"/>
                </a:solidFill>
              </a:rPr>
              <a:t> </a:t>
            </a:r>
            <a:endParaRPr lang="ru-RU" sz="80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429132"/>
            <a:ext cx="1643074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500570"/>
            <a:ext cx="2071702" cy="104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1428736"/>
            <a:ext cx="1357322" cy="221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2143116"/>
            <a:ext cx="178595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500042"/>
            <a:ext cx="17859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z-Latn-AZ" sz="4800" b="1" i="1" dirty="0" smtClean="0">
                <a:solidFill>
                  <a:srgbClr val="0070C0"/>
                </a:solidFill>
              </a:rPr>
              <a:t>TƏDQİQAT  SUALİ:</a:t>
            </a:r>
          </a:p>
          <a:p>
            <a:pPr>
              <a:buNone/>
            </a:pPr>
            <a:endParaRPr lang="az-Latn-AZ" sz="48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az-Latn-AZ" sz="3600" dirty="0" smtClean="0">
                <a:solidFill>
                  <a:srgbClr val="0070C0"/>
                </a:solidFill>
              </a:rPr>
              <a:t>Obyektin informasiya modeli nədir?</a:t>
            </a:r>
            <a:endParaRPr lang="ru-RU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72477" cy="1143000"/>
          </a:xfrm>
          <a:solidFill>
            <a:schemeClr val="accent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44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T</a:t>
            </a:r>
            <a:r>
              <a:rPr lang="az-Latn-AZ" sz="44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ədqiqatın aparılması</a:t>
            </a:r>
            <a:endParaRPr lang="tr-TR" sz="44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572560" cy="5143536"/>
          </a:xfr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z-Latn-AZ" sz="3200" dirty="0" smtClean="0"/>
              <a:t>                              </a:t>
            </a:r>
          </a:p>
          <a:p>
            <a:pPr>
              <a:buNone/>
            </a:pPr>
            <a:r>
              <a:rPr lang="az-Latn-AZ" sz="3200" b="1" i="1" dirty="0">
                <a:solidFill>
                  <a:srgbClr val="002060"/>
                </a:solidFill>
              </a:rPr>
              <a:t> </a:t>
            </a:r>
            <a:r>
              <a:rPr lang="az-Latn-AZ" sz="3200" b="1" i="1" dirty="0" smtClean="0">
                <a:solidFill>
                  <a:srgbClr val="002060"/>
                </a:solidFill>
              </a:rPr>
              <a:t>    </a:t>
            </a:r>
          </a:p>
          <a:p>
            <a:pPr>
              <a:buNone/>
            </a:pPr>
            <a:r>
              <a:rPr lang="az-Latn-AZ" sz="3200" b="1" i="1" dirty="0" smtClean="0">
                <a:solidFill>
                  <a:srgbClr val="002060"/>
                </a:solidFill>
              </a:rPr>
              <a:t>  Sagirdlərin tədqiqat aparması üçün sinifi qruplara bölürəm.</a:t>
            </a:r>
          </a:p>
          <a:p>
            <a:pPr>
              <a:buNone/>
            </a:pPr>
            <a:r>
              <a:rPr lang="az-Latn-AZ" sz="3200" b="1" i="1" dirty="0" smtClean="0">
                <a:solidFill>
                  <a:srgbClr val="002060"/>
                </a:solidFill>
              </a:rPr>
              <a:t>Kiçik qrup iş formasından istifadə məqsədəuyğundur.                                                      İş vərqlərində tapşırıqları şagirdlərə təqdim edirəm  </a:t>
            </a:r>
            <a:r>
              <a:rPr lang="az-Latn-AZ" sz="3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az-Latn-AZ" sz="32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2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az-Latn-AZ" sz="32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sz="3200" dirty="0" smtClean="0"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az-Latn-AZ" sz="3200" dirty="0" smtClean="0">
                <a:latin typeface="Arial" pitchFamily="34" charset="0"/>
                <a:cs typeface="Arial" pitchFamily="34" charset="0"/>
              </a:rPr>
              <a:t>		</a:t>
            </a:r>
            <a:endParaRPr lang="az-Latn-AZ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az-Latn-AZ" sz="3200" b="1" i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az-Latn-AZ" sz="3200" b="1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az-Latn-AZ" sz="32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az-Latn-AZ" sz="32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2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32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                      </a:t>
            </a:r>
            <a:endParaRPr lang="az-Latn-AZ" sz="32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az-Latn-AZ" sz="3200" dirty="0" smtClean="0">
                <a:latin typeface="Arial" pitchFamily="34" charset="0"/>
                <a:cs typeface="Arial" pitchFamily="34" charset="0"/>
              </a:rPr>
              <a:t>       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1686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tr-TR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2754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az-Latn-AZ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az-Latn-AZ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az-Latn-AZ" sz="3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3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qrup </a:t>
            </a:r>
            <a:endParaRPr lang="az-Latn-AZ" sz="3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sz="3000" b="1" dirty="0" smtClean="0">
                <a:latin typeface="Arial" pitchFamily="34" charset="0"/>
                <a:cs typeface="Arial" pitchFamily="34" charset="0"/>
              </a:rPr>
              <a:t> 		</a:t>
            </a:r>
            <a:r>
              <a:rPr lang="az-Latn-AZ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Hər hansı bir obyektin informasiya modelini qurun.</a:t>
            </a:r>
          </a:p>
          <a:p>
            <a:pPr>
              <a:buNone/>
            </a:pPr>
            <a:endParaRPr lang="en-US" sz="3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000" b="1" i="1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az-Latn-AZ" sz="3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az-Latn-AZ" sz="3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 qrup</a:t>
            </a:r>
            <a:endParaRPr lang="az-Latn-AZ" sz="3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sz="3000" b="1" dirty="0" smtClean="0">
                <a:latin typeface="Arial" pitchFamily="34" charset="0"/>
                <a:cs typeface="Arial" pitchFamily="34" charset="0"/>
              </a:rPr>
              <a:t> 		</a:t>
            </a:r>
            <a:r>
              <a:rPr lang="az-Latn-AZ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Canlı bir obyektin modelini qurun.</a:t>
            </a:r>
          </a:p>
          <a:p>
            <a:pPr>
              <a:buNone/>
            </a:pPr>
            <a:endParaRPr lang="az-Latn-AZ" sz="3000" b="1" i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sz="3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	            	 III qrup</a:t>
            </a:r>
          </a:p>
          <a:p>
            <a:pPr>
              <a:buNone/>
            </a:pPr>
            <a:r>
              <a:rPr lang="az-Latn-AZ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       Cansız bir obyektin modelini qurun.</a:t>
            </a:r>
          </a:p>
          <a:p>
            <a:pPr>
              <a:buNone/>
            </a:pPr>
            <a:endParaRPr lang="az-Latn-AZ" sz="3000" b="1" i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az-Latn-AZ" sz="3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	                    IVqrup</a:t>
            </a:r>
          </a:p>
          <a:p>
            <a:pPr>
              <a:buNone/>
            </a:pPr>
            <a:r>
              <a:rPr lang="az-Latn-AZ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Sözlə, işarələrlə verilmiş modellərə misal yazın.</a:t>
            </a:r>
          </a:p>
          <a:p>
            <a:pPr>
              <a:buNone/>
            </a:pPr>
            <a:endParaRPr lang="az-Latn-AZ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00042"/>
            <a:ext cx="80724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</a:t>
            </a:r>
            <a:r>
              <a:rPr lang="az-Latn-A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əlumat mübadiləsi və müzakirəsi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2920" y="1714488"/>
            <a:ext cx="8183880" cy="41434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z-Latn-AZ" dirty="0" smtClean="0">
                <a:solidFill>
                  <a:srgbClr val="0070C0"/>
                </a:solidFill>
              </a:rPr>
              <a:t>Qruplar işlərini təqdim edirlər.İnformasiya mübadiləsi prosesi baş verir.Tapşırıqları müzakirə etmək üçün sinfə müraciət edirəm:</a:t>
            </a:r>
          </a:p>
          <a:p>
            <a:pPr marL="0" indent="0">
              <a:buNone/>
            </a:pPr>
            <a:r>
              <a:rPr lang="az-Latn-AZ" dirty="0" smtClean="0">
                <a:solidFill>
                  <a:srgbClr val="0070C0"/>
                </a:solidFill>
              </a:rPr>
              <a:t>Obyekt nədir?</a:t>
            </a:r>
          </a:p>
          <a:p>
            <a:pPr marL="0" indent="0">
              <a:buNone/>
            </a:pPr>
            <a:r>
              <a:rPr lang="az-Latn-AZ" dirty="0" smtClean="0">
                <a:solidFill>
                  <a:srgbClr val="0070C0"/>
                </a:solidFill>
              </a:rPr>
              <a:t>İnformasiya modeli nədir?</a:t>
            </a:r>
          </a:p>
          <a:p>
            <a:pPr marL="0" indent="0">
              <a:buNone/>
            </a:pPr>
            <a:r>
              <a:rPr lang="az-Latn-AZ" dirty="0" smtClean="0">
                <a:solidFill>
                  <a:srgbClr val="0070C0"/>
                </a:solidFill>
              </a:rPr>
              <a:t>Obyektin informasiya modelini necə təqdim etmək olar?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az-Latn-AZ" b="1" i="1" dirty="0" smtClean="0">
                <a:ln/>
                <a:solidFill>
                  <a:schemeClr val="accent1">
                    <a:lumMod val="20000"/>
                    <a:lumOff val="80000"/>
                  </a:schemeClr>
                </a:solidFill>
              </a:rPr>
              <a:t>Nəticənin çıxarılması</a:t>
            </a:r>
            <a:endParaRPr lang="tr-TR" b="1" i="1" dirty="0">
              <a:ln/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487142"/>
            <a:ext cx="8183880" cy="4483063"/>
          </a:xfr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z-Latn-A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pPr>
              <a:buNone/>
            </a:pPr>
            <a:r>
              <a:rPr lang="az-Latn-AZ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az-Latn-A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	 </a:t>
            </a:r>
            <a:r>
              <a:rPr lang="az-Latn-AZ" b="1" i="1" dirty="0" smtClean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Deməli,model-öyrənilən real obyekt,proses və ya hadisənin əsas xüsusiyyətlərini özündə əks etdirən hər  hansı yeni bir obyektdir .</a:t>
            </a:r>
          </a:p>
          <a:p>
            <a:pPr>
              <a:buNone/>
            </a:pPr>
            <a:r>
              <a:rPr lang="az-Latn-AZ" b="1" i="1" dirty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az-Latn-AZ" b="1" i="1" dirty="0" smtClean="0">
                <a:ln w="1905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Modellər təbii və mücərrəd olur .Təbii modellər real obyektə oxşar olan ölçüləri kiçik olan modellərdir.Mücərrəd modellər real obeyktin mücərrəd xassəlrini əks etdirən modellərdir,belə modellər sözlər və işarələrlə verilə bilər </a:t>
            </a: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714488"/>
            <a:ext cx="8183880" cy="4320552"/>
          </a:xfrm>
        </p:spPr>
        <p:txBody>
          <a:bodyPr>
            <a:normAutofit/>
          </a:bodyPr>
          <a:lstStyle/>
          <a:p>
            <a:r>
              <a:rPr lang="az-Latn-AZ" sz="4000" dirty="0" smtClean="0">
                <a:solidFill>
                  <a:srgbClr val="0070C0"/>
                </a:solidFill>
              </a:rPr>
              <a:t>Şagirdlərə  məktəbin və yaşayış evinin modeli haqqında informasiya hazırlamağı tapşırıram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1"/>
            <a:ext cx="8183880" cy="5184665"/>
          </a:xfrm>
        </p:spPr>
        <p:txBody>
          <a:bodyPr>
            <a:normAutofit/>
          </a:bodyPr>
          <a:lstStyle/>
          <a:p>
            <a:endParaRPr lang="az-Latn-AZ" sz="4000" b="1" i="1" dirty="0" smtClean="0">
              <a:solidFill>
                <a:srgbClr val="0070C0"/>
              </a:solidFill>
            </a:endParaRPr>
          </a:p>
          <a:p>
            <a:endParaRPr lang="az-Latn-AZ" sz="4000" b="1" i="1" dirty="0" smtClean="0">
              <a:solidFill>
                <a:srgbClr val="0070C0"/>
              </a:solidFill>
            </a:endParaRPr>
          </a:p>
          <a:p>
            <a:r>
              <a:rPr lang="az-Latn-AZ" sz="4400" b="1" i="1" dirty="0" smtClean="0">
                <a:solidFill>
                  <a:srgbClr val="0070C0"/>
                </a:solidFill>
              </a:rPr>
              <a:t>Yaradıcı Tətbiqetmə</a:t>
            </a:r>
            <a:endParaRPr lang="ru-RU" sz="4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0160909"/>
              </p:ext>
            </p:extLst>
          </p:nvPr>
        </p:nvGraphicFramePr>
        <p:xfrm>
          <a:off x="683568" y="1556792"/>
          <a:ext cx="8001058" cy="419481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14843"/>
                <a:gridCol w="1285884"/>
                <a:gridCol w="1285884"/>
                <a:gridCol w="1214447"/>
              </a:tblGrid>
              <a:tr h="1360170">
                <a:tc>
                  <a:txBody>
                    <a:bodyPr/>
                    <a:lstStyle/>
                    <a:p>
                      <a:r>
                        <a:rPr lang="az-Latn-AZ" sz="1800" dirty="0" smtClean="0">
                          <a:solidFill>
                            <a:srgbClr val="0070C0"/>
                          </a:solidFill>
                        </a:rPr>
                        <a:t>                        </a:t>
                      </a:r>
                      <a:r>
                        <a:rPr lang="az-Latn-AZ" sz="2800" dirty="0" smtClean="0">
                          <a:solidFill>
                            <a:srgbClr val="0070C0"/>
                          </a:solidFill>
                        </a:rPr>
                        <a:t>Meyarlar</a:t>
                      </a:r>
                      <a:endParaRPr lang="tr-TR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2800" dirty="0" smtClean="0">
                          <a:solidFill>
                            <a:srgbClr val="0070C0"/>
                          </a:solidFill>
                        </a:rPr>
                        <a:t>Yaxşı</a:t>
                      </a:r>
                      <a:endParaRPr lang="tr-TR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sz="1800" dirty="0" smtClean="0"/>
                        <a:t>     </a:t>
                      </a:r>
                    </a:p>
                    <a:p>
                      <a:endParaRPr lang="az-Latn-AZ" sz="1800" dirty="0" smtClean="0"/>
                    </a:p>
                    <a:p>
                      <a:r>
                        <a:rPr lang="az-Latn-AZ" sz="2800" dirty="0" smtClean="0">
                          <a:solidFill>
                            <a:srgbClr val="0070C0"/>
                          </a:solidFill>
                        </a:rPr>
                        <a:t>Orta</a:t>
                      </a:r>
                      <a:endParaRPr lang="tr-TR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z-Latn-AZ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z-Latn-AZ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1800" dirty="0" smtClean="0"/>
                        <a:t>  </a:t>
                      </a:r>
                      <a:r>
                        <a:rPr lang="az-Latn-AZ" sz="2800" dirty="0" smtClean="0">
                          <a:solidFill>
                            <a:srgbClr val="0070C0"/>
                          </a:solidFill>
                        </a:rPr>
                        <a:t>Zəif</a:t>
                      </a:r>
                      <a:endParaRPr lang="tr-TR" sz="280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solidFill>
                            <a:srgbClr val="0070C0"/>
                          </a:solidFill>
                        </a:rPr>
                        <a:t>Obyekt haqqında məlumatı var</a:t>
                      </a:r>
                      <a:endParaRPr lang="tr-TR" sz="2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/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solidFill>
                            <a:srgbClr val="0070C0"/>
                          </a:solidFill>
                        </a:rPr>
                        <a:t>Obyektin</a:t>
                      </a:r>
                      <a:r>
                        <a:rPr lang="az-Latn-AZ" sz="24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az-Latn-AZ" sz="2400" dirty="0" smtClean="0">
                          <a:solidFill>
                            <a:srgbClr val="0070C0"/>
                          </a:solidFill>
                        </a:rPr>
                        <a:t>növlərini fərqləndirir</a:t>
                      </a:r>
                      <a:endParaRPr lang="tr-TR" sz="2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az-Latn-AZ" sz="2400" baseline="0" dirty="0" smtClean="0">
                          <a:solidFill>
                            <a:srgbClr val="0070C0"/>
                          </a:solidFill>
                        </a:rPr>
                        <a:t>Obyektin informasiya modelini qura bilir</a:t>
                      </a:r>
                      <a:endParaRPr lang="tr-TR" sz="2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500042"/>
            <a:ext cx="8183880" cy="1051560"/>
          </a:xfrm>
        </p:spPr>
        <p:txBody>
          <a:bodyPr>
            <a:normAutofit/>
          </a:bodyPr>
          <a:lstStyle/>
          <a:p>
            <a:r>
              <a:rPr lang="az-Latn-AZ" sz="4400" dirty="0" smtClean="0">
                <a:solidFill>
                  <a:srgbClr val="0070C0"/>
                </a:solidFill>
              </a:rPr>
              <a:t>Qiymətləndirmə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az-Latn-AZ" sz="3200" i="1" dirty="0" smtClean="0">
                <a:solidFill>
                  <a:srgbClr val="0070C0"/>
                </a:solidFill>
              </a:rPr>
              <a:t>Dəyanət Fərzəliyev,</a:t>
            </a:r>
          </a:p>
          <a:p>
            <a:endParaRPr lang="az-Latn-AZ" sz="3200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az-Latn-AZ" sz="3200" i="1" dirty="0" smtClean="0">
                <a:solidFill>
                  <a:srgbClr val="0070C0"/>
                </a:solidFill>
              </a:rPr>
              <a:t>Ağcabədi rayonu </a:t>
            </a:r>
          </a:p>
          <a:p>
            <a:pPr>
              <a:buNone/>
            </a:pPr>
            <a:r>
              <a:rPr lang="az-Latn-AZ" sz="3200" i="1" dirty="0" smtClean="0">
                <a:solidFill>
                  <a:srgbClr val="0070C0"/>
                </a:solidFill>
              </a:rPr>
              <a:t>Hindarx qəsəbə 1 saylı tam orta məktəbin informatika müəllimi</a:t>
            </a:r>
            <a:endParaRPr lang="ru-RU" sz="32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>
    <p:cover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1071</TotalTime>
  <Words>194</Words>
  <Application>Microsoft Office PowerPoint</Application>
  <PresentationFormat>Экран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İNFORMATİKA  V SİNİF</vt:lpstr>
      <vt:lpstr>Слайд 2</vt:lpstr>
      <vt:lpstr>Слайд 3</vt:lpstr>
      <vt:lpstr>Dərsin tipi: Deduktiv  İş forması:  Kiçik qrup İş üsulları:   Müzakirə,BİBÖ Resurslar:    İş vərəqləri, dərslik</vt:lpstr>
      <vt:lpstr>Слайд 5</vt:lpstr>
      <vt:lpstr>                      ? </vt:lpstr>
      <vt:lpstr>Слайд 7</vt:lpstr>
      <vt:lpstr>Tədqiqatın aparılması</vt:lpstr>
      <vt:lpstr>Слайд 9</vt:lpstr>
      <vt:lpstr>Слайд 10</vt:lpstr>
      <vt:lpstr>Nəticənin çıxarılması</vt:lpstr>
      <vt:lpstr>Şagirdlərə  məktəbin və yaşayış evinin modeli haqqında informasiya hazırlamağı tapşırıram</vt:lpstr>
      <vt:lpstr>Qiymətləndirmə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Dərsin mərhələləri </dc:title>
  <dc:creator>PC</dc:creator>
  <cp:lastModifiedBy>samsung</cp:lastModifiedBy>
  <cp:revision>172</cp:revision>
  <dcterms:created xsi:type="dcterms:W3CDTF">2012-08-31T17:40:51Z</dcterms:created>
  <dcterms:modified xsi:type="dcterms:W3CDTF">2012-09-21T18:36:51Z</dcterms:modified>
</cp:coreProperties>
</file>