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96" r:id="rId1"/>
  </p:sldMasterIdLst>
  <p:notesMasterIdLst>
    <p:notesMasterId r:id="rId17"/>
  </p:notesMasterIdLst>
  <p:sldIdLst>
    <p:sldId id="264" r:id="rId2"/>
    <p:sldId id="266" r:id="rId3"/>
    <p:sldId id="256" r:id="rId4"/>
    <p:sldId id="278" r:id="rId5"/>
    <p:sldId id="265" r:id="rId6"/>
    <p:sldId id="263" r:id="rId7"/>
    <p:sldId id="272" r:id="rId8"/>
    <p:sldId id="274" r:id="rId9"/>
    <p:sldId id="267" r:id="rId10"/>
    <p:sldId id="273" r:id="rId11"/>
    <p:sldId id="268" r:id="rId12"/>
    <p:sldId id="275" r:id="rId13"/>
    <p:sldId id="276" r:id="rId14"/>
    <p:sldId id="269" r:id="rId15"/>
    <p:sldId id="277" r:id="rId16"/>
  </p:sldIdLst>
  <p:sldSz cx="9144000" cy="6858000" type="screen4x3"/>
  <p:notesSz cx="6881813" cy="97107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872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97313" y="0"/>
            <a:ext cx="2982912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64EF1A-EC93-4BB1-ADEB-5B37ADA72249}" type="datetimeFigureOut">
              <a:rPr lang="ru-RU" smtClean="0"/>
              <a:pPr/>
              <a:t>19.09.2012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14413" y="728663"/>
            <a:ext cx="4854575" cy="3641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613275"/>
            <a:ext cx="5505450" cy="436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23375"/>
            <a:ext cx="2982913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97313" y="9223375"/>
            <a:ext cx="2982912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A8ED56-1B64-4855-8F42-AC67F4A1335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A8ED56-1B64-4855-8F42-AC67F4A13355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19.09.2012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19.09.2012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19.09.2012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hyperlink" Target="http://www.google.az/imgres?imgurl=http://olaylar.az/haber_resim/az_aile_her_nir_.jpg&amp;imgrefurl=http://olaylar.az/haber/az_aile_her_nir_.html&amp;usg=__c_TKJOKbLxRsx2STbDFki8_rZCc=&amp;h=283&amp;w=300&amp;sz=39&amp;hl=az&amp;start=2&amp;zoom=1&amp;tbnid=DWczCcHRz9cxaM:&amp;tbnh=109&amp;tbnw=116&amp;ei=Epd-TebzGsez8QPyutTjCA&amp;prev=/images?q=KOMPUTER&amp;hl=az&amp;gbv=2&amp;tbs=isch:1&amp;itbs=1" TargetMode="Externa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Admin\&#1056;&#1072;&#1073;&#1086;&#1095;&#1080;&#1081;%20&#1089;&#1090;&#1086;&#1083;\yaal\multimedia_clip_4.mp3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g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Ramochk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9" descr="cveta-987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00788" y="4149725"/>
            <a:ext cx="23717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10" descr="cedea8846ab8fa420c8ee6a80126b022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95079">
            <a:off x="2555573" y="2217766"/>
            <a:ext cx="1800225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11" descr="cveta-1057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2492375"/>
            <a:ext cx="12192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12" descr="cveta-1057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67625" y="1268413"/>
            <a:ext cx="12192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14" descr="cveta-974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86527" y="2"/>
            <a:ext cx="822325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0" name="Picture 15" descr="cveta-974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57422" y="1071546"/>
            <a:ext cx="895351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1" name="Picture 16" descr="a231b5f150153d60ea39aa7ed0e4de20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2997760">
            <a:off x="5389564" y="1314451"/>
            <a:ext cx="1135062" cy="10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WordArt 5"/>
          <p:cNvSpPr>
            <a:spLocks noChangeArrowheads="1" noChangeShapeType="1" noTextEdit="1"/>
          </p:cNvSpPr>
          <p:nvPr/>
        </p:nvSpPr>
        <p:spPr bwMode="auto">
          <a:xfrm rot="21294773">
            <a:off x="4903099" y="2568636"/>
            <a:ext cx="3240904" cy="1166787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az-Latn-AZ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İnformatika</a:t>
            </a:r>
          </a:p>
          <a:p>
            <a:pPr algn="ctr"/>
            <a:r>
              <a:rPr lang="az-Latn-AZ" sz="3600" kern="10" dirty="0" smtClean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V sinif </a:t>
            </a:r>
            <a:endParaRPr lang="ru-RU" sz="3600" kern="10" dirty="0">
              <a:ln w="9525">
                <a:noFill/>
                <a:round/>
                <a:headEnd/>
                <a:tailEnd/>
              </a:ln>
              <a:solidFill>
                <a:srgbClr val="FF00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3" name="WordArt 7"/>
          <p:cNvSpPr>
            <a:spLocks noChangeArrowheads="1" noChangeShapeType="1" noTextEdit="1"/>
          </p:cNvSpPr>
          <p:nvPr/>
        </p:nvSpPr>
        <p:spPr bwMode="auto">
          <a:xfrm rot="20955372">
            <a:off x="4355356" y="1691316"/>
            <a:ext cx="4697136" cy="2749254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20000"/>
                <a:gd name="adj2" fmla="val -5781"/>
              </a:avLst>
            </a:prstTxWarp>
          </a:bodyPr>
          <a:lstStyle/>
          <a:p>
            <a:pPr algn="ctr"/>
            <a:endParaRPr lang="ru-RU" sz="3600" kern="10" dirty="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714612" y="5000636"/>
            <a:ext cx="52864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4800" b="1" i="1" dirty="0" smtClean="0">
                <a:solidFill>
                  <a:schemeClr val="tx2"/>
                </a:solidFill>
              </a:rPr>
              <a:t>MÖVZU:</a:t>
            </a:r>
          </a:p>
          <a:p>
            <a:r>
              <a:rPr lang="az-Latn-AZ" sz="48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İNTERNET</a:t>
            </a:r>
            <a:endParaRPr lang="az-Latn-AZ" sz="4800" b="1" i="1" dirty="0" smtClean="0">
              <a:solidFill>
                <a:schemeClr val="tx2"/>
              </a:solidFill>
            </a:endParaRPr>
          </a:p>
          <a:p>
            <a:endParaRPr lang="az-Latn-AZ" sz="4800" b="1" i="1" dirty="0" smtClean="0">
              <a:solidFill>
                <a:schemeClr val="tx2"/>
              </a:solidFill>
            </a:endParaRPr>
          </a:p>
          <a:p>
            <a:endParaRPr lang="az-Latn-AZ" sz="4800" b="1" i="1" dirty="0" smtClean="0">
              <a:solidFill>
                <a:schemeClr val="tx2"/>
              </a:solidFill>
            </a:endParaRPr>
          </a:p>
          <a:p>
            <a:endParaRPr lang="az-Latn-AZ" sz="4800" b="1" i="1" dirty="0" smtClean="0">
              <a:solidFill>
                <a:schemeClr val="tx2"/>
              </a:solidFill>
            </a:endParaRPr>
          </a:p>
          <a:p>
            <a:endParaRPr lang="ru-RU" sz="4800" b="1" i="1" dirty="0">
              <a:solidFill>
                <a:schemeClr val="tx2"/>
              </a:solidFill>
            </a:endParaRPr>
          </a:p>
        </p:txBody>
      </p:sp>
      <p:pic>
        <p:nvPicPr>
          <p:cNvPr id="4" name="Picture 4" descr="Ramochk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500042"/>
            <a:ext cx="6215106" cy="429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Ramochk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52566" y="652442"/>
            <a:ext cx="6215106" cy="429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3000364" y="214290"/>
            <a:ext cx="3143272" cy="164307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0" y="1428736"/>
            <a:ext cx="3143272" cy="164307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642910" y="4572008"/>
            <a:ext cx="3143272" cy="164307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6000728" y="1643050"/>
            <a:ext cx="3143272" cy="164307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5357818" y="4572008"/>
            <a:ext cx="3143272" cy="1643074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3357554" y="2786058"/>
            <a:ext cx="2786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4800" dirty="0" smtClean="0"/>
              <a:t>             </a:t>
            </a:r>
            <a:endParaRPr lang="ru-RU" sz="4800" dirty="0"/>
          </a:p>
        </p:txBody>
      </p:sp>
      <p:sp>
        <p:nvSpPr>
          <p:cNvPr id="26" name="TextBox 25"/>
          <p:cNvSpPr txBox="1"/>
          <p:nvPr/>
        </p:nvSpPr>
        <p:spPr>
          <a:xfrm>
            <a:off x="3500430" y="500042"/>
            <a:ext cx="25003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800" dirty="0" smtClean="0"/>
              <a:t>Danışmaq </a:t>
            </a:r>
          </a:p>
          <a:p>
            <a:r>
              <a:rPr lang="az-Latn-AZ" sz="2800" dirty="0" smtClean="0"/>
              <a:t>Görmək </a:t>
            </a:r>
            <a:endParaRPr lang="ru-RU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6429388" y="1857364"/>
            <a:ext cx="3143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800" dirty="0" smtClean="0"/>
              <a:t>Məktub göndərib almaq</a:t>
            </a:r>
            <a:endParaRPr lang="ru-RU" sz="2800" dirty="0"/>
          </a:p>
        </p:txBody>
      </p:sp>
      <p:sp>
        <p:nvSpPr>
          <p:cNvPr id="28" name="TextBox 27"/>
          <p:cNvSpPr txBox="1"/>
          <p:nvPr/>
        </p:nvSpPr>
        <p:spPr>
          <a:xfrm>
            <a:off x="5715008" y="4786322"/>
            <a:ext cx="27146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3200" dirty="0" smtClean="0"/>
              <a:t>Ünsiyyət yaradılır  </a:t>
            </a:r>
            <a:endParaRPr lang="ru-RU" sz="3200" dirty="0"/>
          </a:p>
        </p:txBody>
      </p:sp>
      <p:sp>
        <p:nvSpPr>
          <p:cNvPr id="29" name="TextBox 28"/>
          <p:cNvSpPr txBox="1"/>
          <p:nvPr/>
        </p:nvSpPr>
        <p:spPr>
          <a:xfrm>
            <a:off x="1071538" y="5000636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O</a:t>
            </a:r>
            <a:r>
              <a:rPr lang="az-Latn-AZ" sz="2800" dirty="0" smtClean="0"/>
              <a:t>yun oynamaq</a:t>
            </a:r>
            <a:endParaRPr lang="ru-RU" sz="2800" dirty="0"/>
          </a:p>
        </p:txBody>
      </p:sp>
      <p:sp>
        <p:nvSpPr>
          <p:cNvPr id="30" name="TextBox 29"/>
          <p:cNvSpPr txBox="1"/>
          <p:nvPr/>
        </p:nvSpPr>
        <p:spPr>
          <a:xfrm>
            <a:off x="428596" y="2000240"/>
            <a:ext cx="2643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2400" dirty="0" smtClean="0"/>
              <a:t>İnformasiya</a:t>
            </a:r>
          </a:p>
          <a:p>
            <a:r>
              <a:rPr lang="az-Latn-AZ" sz="2400" dirty="0" smtClean="0"/>
              <a:t>toplamaq</a:t>
            </a:r>
            <a:endParaRPr lang="ru-RU" sz="2400" dirty="0"/>
          </a:p>
        </p:txBody>
      </p:sp>
      <p:pic>
        <p:nvPicPr>
          <p:cNvPr id="1029" name="Picture 5" descr="I:\gh\earth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7554" y="1928802"/>
            <a:ext cx="2438400" cy="264318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25" grpId="0" build="allAtOnce"/>
      <p:bldP spid="26" grpId="0" build="p"/>
      <p:bldP spid="27" grpId="0" build="p"/>
      <p:bldP spid="28" grpId="0" build="allAtOnce"/>
      <p:bldP spid="29" grpId="0" build="allAtOnce"/>
      <p:bldP spid="30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357166"/>
            <a:ext cx="5114778" cy="1071570"/>
          </a:xfrm>
        </p:spPr>
        <p:txBody>
          <a:bodyPr>
            <a:normAutofit fontScale="25000" lnSpcReduction="20000"/>
          </a:bodyPr>
          <a:lstStyle/>
          <a:p>
            <a:r>
              <a:rPr lang="en-US" sz="24000" dirty="0" smtClean="0">
                <a:solidFill>
                  <a:schemeClr val="accent1">
                    <a:lumMod val="50000"/>
                  </a:schemeClr>
                </a:solidFill>
              </a:rPr>
              <a:t>MOTI</a:t>
            </a:r>
            <a:r>
              <a:rPr lang="az-Latn-AZ" sz="24000" dirty="0" smtClean="0">
                <a:solidFill>
                  <a:schemeClr val="accent1">
                    <a:lumMod val="50000"/>
                  </a:schemeClr>
                </a:solidFill>
              </a:rPr>
              <a:t>VASİYA</a:t>
            </a:r>
          </a:p>
          <a:p>
            <a:endParaRPr lang="az-Latn-AZ" sz="240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az-Latn-AZ" sz="12800" dirty="0" smtClean="0">
                <a:solidFill>
                  <a:schemeClr val="accent1">
                    <a:lumMod val="75000"/>
                  </a:schemeClr>
                </a:solidFill>
              </a:rPr>
              <a:t>1.Uşaqlar şəkildə nə görürsünüz?</a:t>
            </a:r>
          </a:p>
          <a:p>
            <a:endParaRPr lang="az-Latn-AZ" sz="1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az-Latn-AZ" sz="12800" dirty="0" smtClean="0">
                <a:solidFill>
                  <a:schemeClr val="accent1">
                    <a:lumMod val="75000"/>
                  </a:schemeClr>
                </a:solidFill>
              </a:rPr>
              <a:t>2.İnformasiyanı haradan dəqiq və tez əldə edə bilərsiniz?   </a:t>
            </a:r>
            <a:endParaRPr lang="ru-RU" sz="1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Скругленный прямоугольник 21"/>
          <p:cNvSpPr/>
          <p:nvPr/>
        </p:nvSpPr>
        <p:spPr>
          <a:xfrm rot="21443166">
            <a:off x="565043" y="443404"/>
            <a:ext cx="8608597" cy="618025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/>
          <a:scene3d>
            <a:camera prst="isometricOffAxis2Left"/>
            <a:lightRig rig="threePt" dir="t"/>
          </a:scene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4000" dirty="0" smtClean="0">
                <a:solidFill>
                  <a:schemeClr val="accent2">
                    <a:lumMod val="75000"/>
                  </a:schemeClr>
                </a:solidFill>
              </a:rPr>
              <a:t>Tədqiqat sualı:</a:t>
            </a:r>
          </a:p>
          <a:p>
            <a:pPr algn="ctr"/>
            <a:r>
              <a:rPr lang="az-Latn-AZ" sz="4000" dirty="0" smtClean="0">
                <a:solidFill>
                  <a:schemeClr val="tx1"/>
                </a:solidFill>
              </a:rPr>
              <a:t> İnternet nədir və onunla informasiyanı necə almaq olar?</a:t>
            </a:r>
          </a:p>
          <a:p>
            <a:pPr algn="ctr"/>
            <a:endParaRPr lang="ru-RU" dirty="0"/>
          </a:p>
        </p:txBody>
      </p:sp>
      <p:pic>
        <p:nvPicPr>
          <p:cNvPr id="2050" name="Picture 2" descr="I:\gh\j4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1428736"/>
            <a:ext cx="2000264" cy="264320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" name="Picture 2" descr="D:\gunay\images (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785794"/>
            <a:ext cx="1333500" cy="1333500"/>
          </a:xfrm>
          <a:prstGeom prst="rect">
            <a:avLst/>
          </a:prstGeom>
          <a:noFill/>
        </p:spPr>
      </p:pic>
      <p:pic>
        <p:nvPicPr>
          <p:cNvPr id="6" name="Picture 3" descr="D:\gunay\images (15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02" y="571480"/>
            <a:ext cx="2514600" cy="1819275"/>
          </a:xfrm>
          <a:prstGeom prst="rect">
            <a:avLst/>
          </a:prstGeom>
          <a:noFill/>
        </p:spPr>
      </p:pic>
      <p:pic>
        <p:nvPicPr>
          <p:cNvPr id="7" name="Picture 9" descr="ANd9GcSymp0hdEM9G_EZeb02o_KwHXilzWVyauCMZs_9VLNf_QijeE4QvQeIMJ4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5009" y="571480"/>
            <a:ext cx="2571767" cy="1785950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1428728" y="2928934"/>
            <a:ext cx="6715172" cy="3143272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3200" dirty="0" smtClean="0"/>
              <a:t>Tədqiqatın aparılması:</a:t>
            </a:r>
          </a:p>
          <a:p>
            <a:pPr algn="ctr"/>
            <a:r>
              <a:rPr lang="az-Latn-AZ" sz="3200" dirty="0" smtClean="0"/>
              <a:t>Şagirdləri qruplara bölməli,hər qrupa iş vərəqləri təqdim etməli.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00100" y="1214422"/>
            <a:ext cx="52864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3600" b="1" i="1" dirty="0" smtClean="0">
                <a:solidFill>
                  <a:schemeClr val="bg2">
                    <a:lumMod val="50000"/>
                  </a:schemeClr>
                </a:solidFill>
              </a:rPr>
              <a:t>Qrup 1.</a:t>
            </a:r>
          </a:p>
          <a:p>
            <a:endParaRPr lang="az-Latn-AZ" sz="2400" dirty="0" smtClean="0"/>
          </a:p>
          <a:p>
            <a:endParaRPr lang="az-Latn-AZ" sz="2400" dirty="0" smtClean="0"/>
          </a:p>
          <a:p>
            <a:r>
              <a:rPr lang="az-Latn-AZ" sz="2800" dirty="0" smtClean="0">
                <a:solidFill>
                  <a:schemeClr val="tx2">
                    <a:lumMod val="75000"/>
                  </a:schemeClr>
                </a:solidFill>
              </a:rPr>
              <a:t>İnternetdən “28 may” Respublika günü haqqında məlumat 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az-Latn-AZ" sz="2800" dirty="0" smtClean="0">
                <a:solidFill>
                  <a:schemeClr val="tx2">
                    <a:lumMod val="75000"/>
                  </a:schemeClr>
                </a:solidFill>
              </a:rPr>
              <a:t>toplayın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2997664"/>
          </a:xfrm>
        </p:spPr>
        <p:txBody>
          <a:bodyPr>
            <a:normAutofit fontScale="90000"/>
          </a:bodyPr>
          <a:lstStyle/>
          <a:p>
            <a:r>
              <a:rPr lang="az-Latn-AZ" dirty="0" smtClean="0"/>
              <a:t/>
            </a:r>
            <a:br>
              <a:rPr lang="az-Latn-AZ" dirty="0" smtClean="0"/>
            </a:br>
            <a:r>
              <a:rPr lang="az-Latn-AZ" dirty="0" smtClean="0"/>
              <a:t/>
            </a:r>
            <a:br>
              <a:rPr lang="az-Latn-AZ" dirty="0" smtClean="0"/>
            </a:br>
            <a:r>
              <a:rPr lang="az-Latn-AZ" dirty="0" smtClean="0"/>
              <a:t/>
            </a:r>
            <a:br>
              <a:rPr lang="az-Latn-AZ" dirty="0" smtClean="0"/>
            </a:br>
            <a:r>
              <a:rPr lang="az-Latn-AZ" dirty="0" smtClean="0"/>
              <a:t/>
            </a:r>
            <a:br>
              <a:rPr lang="az-Latn-AZ" dirty="0" smtClean="0"/>
            </a:br>
            <a:r>
              <a:rPr lang="az-Latn-AZ" dirty="0" smtClean="0"/>
              <a:t/>
            </a:r>
            <a:br>
              <a:rPr lang="az-Latn-AZ" dirty="0" smtClean="0"/>
            </a:br>
            <a:r>
              <a:rPr lang="az-Latn-AZ" dirty="0" smtClean="0"/>
              <a:t/>
            </a:r>
            <a:br>
              <a:rPr lang="az-Latn-AZ" dirty="0" smtClean="0"/>
            </a:br>
            <a:r>
              <a:rPr lang="az-Latn-AZ" dirty="0" smtClean="0"/>
              <a:t/>
            </a:r>
            <a:br>
              <a:rPr lang="az-Latn-AZ" dirty="0" smtClean="0"/>
            </a:br>
            <a:r>
              <a:rPr lang="az-Latn-AZ" dirty="0" smtClean="0"/>
              <a:t>Qrup 2</a:t>
            </a:r>
            <a:br>
              <a:rPr lang="az-Latn-AZ" dirty="0" smtClean="0"/>
            </a:br>
            <a:r>
              <a:rPr lang="az-Latn-AZ" dirty="0" smtClean="0"/>
              <a:t/>
            </a:r>
            <a:br>
              <a:rPr lang="az-Latn-AZ" dirty="0" smtClean="0"/>
            </a:br>
            <a:r>
              <a:rPr lang="az-Latn-AZ" dirty="0" smtClean="0"/>
              <a:t/>
            </a:r>
            <a:br>
              <a:rPr lang="az-Latn-AZ" dirty="0" smtClean="0"/>
            </a:br>
            <a:r>
              <a:rPr lang="az-Latn-AZ" sz="2800" dirty="0" smtClean="0"/>
              <a:t>İnternetdən  </a:t>
            </a:r>
            <a:r>
              <a:rPr lang="en-US" sz="2800" dirty="0" smtClean="0"/>
              <a:t>1</a:t>
            </a:r>
            <a:r>
              <a:rPr lang="az-Latn-AZ" sz="2800" dirty="0" smtClean="0"/>
              <a:t>5 sentyabr “Bilik” günü haqqInda məlumat toplayIn</a:t>
            </a:r>
            <a:endParaRPr lang="ru-RU" sz="28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71472" y="428604"/>
            <a:ext cx="4143404" cy="5643602"/>
          </a:xfrm>
          <a:prstGeom prst="rect">
            <a:avLst/>
          </a:prstGeom>
          <a:solidFill>
            <a:schemeClr val="bg1"/>
          </a:solidFill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3600" b="1" dirty="0" smtClean="0">
                <a:solidFill>
                  <a:schemeClr val="tx2"/>
                </a:solidFill>
              </a:rPr>
              <a:t>Qrup 3</a:t>
            </a:r>
          </a:p>
          <a:p>
            <a:pPr algn="ctr"/>
            <a:endParaRPr lang="az-Latn-AZ" sz="3200" dirty="0" smtClean="0">
              <a:solidFill>
                <a:schemeClr val="tx1"/>
              </a:solidFill>
            </a:endParaRPr>
          </a:p>
          <a:p>
            <a:pPr algn="ctr"/>
            <a:r>
              <a:rPr lang="az-Latn-AZ" sz="2800" dirty="0" smtClean="0">
                <a:solidFill>
                  <a:schemeClr val="tx2">
                    <a:lumMod val="75000"/>
                  </a:schemeClr>
                </a:solidFill>
              </a:rPr>
              <a:t>İnternetin insan üçün  zərərli xüsusiyyətlərini sadalayın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098" name="Picture 2" descr="I:\das\computergeek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0"/>
            <a:ext cx="3333750" cy="33147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0210154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-500090"/>
            <a:ext cx="10072726" cy="764386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sp>
        <p:nvSpPr>
          <p:cNvPr id="6" name="Прямоугольник 5"/>
          <p:cNvSpPr/>
          <p:nvPr/>
        </p:nvSpPr>
        <p:spPr>
          <a:xfrm>
            <a:off x="2071670" y="357166"/>
            <a:ext cx="5929354" cy="107721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z-Latn-AZ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Qrup 4</a:t>
            </a:r>
          </a:p>
          <a:p>
            <a:pPr algn="ctr"/>
            <a:r>
              <a:rPr lang="az-Latn-AZ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Şifrələnmiş  sözü tapın</a:t>
            </a:r>
            <a:endParaRPr lang="ru-RU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1928802"/>
            <a:ext cx="7858180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3600" dirty="0" smtClean="0"/>
              <a:t>N      E      T      İ     R     N    T    E </a:t>
            </a:r>
            <a:endParaRPr lang="ru-RU" sz="3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57224" y="3071810"/>
            <a:ext cx="642942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3200" dirty="0" smtClean="0"/>
              <a:t>3</a:t>
            </a:r>
            <a:endParaRPr lang="ru-RU" sz="3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000232" y="3071810"/>
            <a:ext cx="642942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/>
              <a:t>5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858016" y="3071810"/>
            <a:ext cx="642942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/>
              <a:t>11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929322" y="3071810"/>
            <a:ext cx="642942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/>
              <a:t>5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000628" y="3071810"/>
            <a:ext cx="642942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/>
              <a:t>16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071934" y="3071810"/>
            <a:ext cx="642942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/>
              <a:t>11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3071802" y="3071810"/>
            <a:ext cx="642942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/>
              <a:t>8 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643834" y="3071810"/>
            <a:ext cx="642942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dirty="0" smtClean="0"/>
              <a:t>8</a:t>
            </a:r>
            <a:endParaRPr lang="ru-RU" dirty="0"/>
          </a:p>
        </p:txBody>
      </p:sp>
      <p:sp>
        <p:nvSpPr>
          <p:cNvPr id="19" name="Овал 18"/>
          <p:cNvSpPr/>
          <p:nvPr/>
        </p:nvSpPr>
        <p:spPr>
          <a:xfrm>
            <a:off x="2274430" y="4586523"/>
            <a:ext cx="5500726" cy="14287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4000" dirty="0" smtClean="0"/>
              <a:t>?</a:t>
            </a:r>
            <a:endParaRPr lang="ru-RU" sz="40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19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285720" y="1000108"/>
            <a:ext cx="8858280" cy="507209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Latn-AZ" sz="4400" b="1" i="1" dirty="0" smtClean="0">
                <a:solidFill>
                  <a:schemeClr val="tx2"/>
                </a:solidFill>
              </a:rPr>
              <a:t>Məlumat mübadiləsi və müzakirəsi:</a:t>
            </a:r>
          </a:p>
          <a:p>
            <a:pPr algn="ctr"/>
            <a:r>
              <a:rPr lang="az-Latn-AZ" sz="2800" b="1" i="1" dirty="0" smtClean="0">
                <a:solidFill>
                  <a:schemeClr val="tx2"/>
                </a:solidFill>
              </a:rPr>
              <a:t>Qrupların işi müzakirə olunur.Müəllim şagirdlərin tədqiqat işlərinə uyğun sinifə müraciət edir:</a:t>
            </a:r>
          </a:p>
          <a:p>
            <a:pPr algn="ctr"/>
            <a:r>
              <a:rPr lang="az-Latn-AZ" sz="2800" b="1" i="1" dirty="0" smtClean="0">
                <a:solidFill>
                  <a:schemeClr val="tx2"/>
                </a:solidFill>
              </a:rPr>
              <a:t>1.İnternetin əhəmiyyəti nədir?</a:t>
            </a:r>
          </a:p>
          <a:p>
            <a:pPr algn="ctr"/>
            <a:r>
              <a:rPr lang="az-Latn-AZ" sz="2800" b="1" i="1" dirty="0" smtClean="0">
                <a:solidFill>
                  <a:schemeClr val="tx2"/>
                </a:solidFill>
              </a:rPr>
              <a:t>2.Məlumatları necə əldə etdiniz?</a:t>
            </a:r>
          </a:p>
          <a:p>
            <a:pPr algn="ctr"/>
            <a:r>
              <a:rPr lang="az-Latn-AZ" sz="2800" b="1" i="1" dirty="0" smtClean="0">
                <a:solidFill>
                  <a:schemeClr val="tx2"/>
                </a:solidFill>
              </a:rPr>
              <a:t>3.İnformasiyaları necə müəyyən edirsiniz?</a:t>
            </a:r>
          </a:p>
          <a:p>
            <a:pPr algn="ctr"/>
            <a:endParaRPr lang="ru-RU" sz="2800" b="1" i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Latn-AZ" dirty="0" smtClean="0"/>
              <a:t>Ümumiləşdirmə və nəticə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z-Latn-AZ" dirty="0" smtClean="0"/>
          </a:p>
          <a:p>
            <a:r>
              <a:rPr lang="az-Latn-AZ" dirty="0" smtClean="0"/>
              <a:t>Deməli, internetin əhəmiyyəti böyükdür.Biz ondan istifadə etməklə çoxlu məlumatlar əldə edirik.Hazırladığımız dərs nümunələri </a:t>
            </a:r>
            <a:r>
              <a:rPr lang="az-Latn-AZ" smtClean="0"/>
              <a:t>rəngarəng olur.Amma bilməliyik ki biz ondan məqsədli şəkildə istifadə etməliyik.</a:t>
            </a: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Latn-AZ" dirty="0" smtClean="0"/>
              <a:t>YaradIcı Tətbiqetmə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z-Latn-AZ" dirty="0" smtClean="0"/>
          </a:p>
          <a:p>
            <a:endParaRPr lang="az-Latn-AZ" dirty="0" smtClean="0"/>
          </a:p>
          <a:p>
            <a:r>
              <a:rPr lang="az-Latn-AZ" dirty="0" smtClean="0"/>
              <a:t>Kompüterin tərkib hissələrinin  şəkillərini internetdən toplayın.</a:t>
            </a: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ordArt 77" descr="priroda010"/>
          <p:cNvSpPr>
            <a:spLocks noChangeArrowheads="1" noChangeShapeType="1" noTextEdit="1"/>
          </p:cNvSpPr>
          <p:nvPr/>
        </p:nvSpPr>
        <p:spPr bwMode="auto">
          <a:xfrm>
            <a:off x="1538310" y="142852"/>
            <a:ext cx="6248400" cy="8286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0">
                  <a:blip r:embed="rId4">
                    <a:lum contrast="6000"/>
                  </a:blip>
                  <a:srcRect/>
                  <a:stretch>
                    <a:fillRect/>
                  </a:stretch>
                </a:blipFill>
                <a:latin typeface="Arial"/>
                <a:cs typeface="Arial"/>
              </a:rPr>
              <a:t>Qiymətləndirmə</a:t>
            </a:r>
            <a:endParaRPr lang="ru-RU" sz="3600" b="1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blipFill dpi="0" rotWithShape="0">
                <a:blip r:embed="rId4">
                  <a:lum contrast="6000"/>
                </a:blip>
                <a:srcRect/>
                <a:stretch>
                  <a:fillRect/>
                </a:stretch>
              </a:blipFill>
              <a:latin typeface="Arial"/>
              <a:cs typeface="Arial"/>
            </a:endParaRPr>
          </a:p>
        </p:txBody>
      </p:sp>
      <p:pic>
        <p:nvPicPr>
          <p:cNvPr id="9" name="multimedia_clip_4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6715140" y="6000768"/>
            <a:ext cx="304800" cy="304800"/>
          </a:xfrm>
          <a:prstGeom prst="rect">
            <a:avLst/>
          </a:prstGeom>
        </p:spPr>
      </p:pic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1" y="1357298"/>
          <a:ext cx="9144000" cy="5302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9720"/>
                <a:gridCol w="208280"/>
                <a:gridCol w="1485578"/>
                <a:gridCol w="1562422"/>
                <a:gridCol w="1524000"/>
                <a:gridCol w="1524000"/>
              </a:tblGrid>
              <a:tr h="649340">
                <a:tc>
                  <a:txBody>
                    <a:bodyPr/>
                    <a:lstStyle/>
                    <a:p>
                      <a:r>
                        <a:rPr lang="az-Latn-AZ" dirty="0" smtClean="0">
                          <a:solidFill>
                            <a:srgbClr val="002060"/>
                          </a:solidFill>
                        </a:rPr>
                        <a:t>Meyarlar </a:t>
                      </a:r>
                      <a:endParaRPr lang="ru-RU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z-Latn-AZ" dirty="0" smtClean="0">
                          <a:solidFill>
                            <a:srgbClr val="FFFF00"/>
                          </a:solidFill>
                        </a:rPr>
                        <a:t>      IQRUP </a:t>
                      </a:r>
                    </a:p>
                    <a:p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z-Latn-AZ" dirty="0" smtClean="0">
                          <a:solidFill>
                            <a:srgbClr val="FFFF00"/>
                          </a:solidFill>
                        </a:rPr>
                        <a:t>IIQRUP</a:t>
                      </a:r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z-Latn-AZ" dirty="0" smtClean="0">
                          <a:solidFill>
                            <a:srgbClr val="FFFF00"/>
                          </a:solidFill>
                        </a:rPr>
                        <a:t>IIIQRUP</a:t>
                      </a:r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z-Latn-AZ" dirty="0" smtClean="0">
                          <a:solidFill>
                            <a:srgbClr val="FFFF00"/>
                          </a:solidFill>
                        </a:rPr>
                        <a:t>IVQRUP</a:t>
                      </a:r>
                      <a:endParaRPr lang="ru-RU" dirty="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  <a:tr h="927629">
                <a:tc>
                  <a:txBody>
                    <a:bodyPr/>
                    <a:lstStyle/>
                    <a:p>
                      <a:r>
                        <a:rPr lang="az-Latn-AZ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İnternet</a:t>
                      </a:r>
                      <a:r>
                        <a:rPr lang="az-Latn-AZ" sz="2000" b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haqqında məlumatı var</a:t>
                      </a:r>
                      <a:endParaRPr lang="az-Latn-AZ" sz="2000" b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5657">
                <a:tc>
                  <a:txBody>
                    <a:bodyPr/>
                    <a:lstStyle/>
                    <a:p>
                      <a:r>
                        <a:rPr lang="az-Latn-AZ" sz="24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İnternetdən</a:t>
                      </a:r>
                      <a:r>
                        <a:rPr lang="az-Latn-AZ" sz="2400" b="1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məlumatlar toplaya bilir</a:t>
                      </a:r>
                      <a:endParaRPr lang="az-Latn-AZ" sz="2400" b="1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4204">
                <a:tc>
                  <a:txBody>
                    <a:bodyPr/>
                    <a:lstStyle/>
                    <a:p>
                      <a:r>
                        <a:rPr lang="az-Latn-AZ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Yaradıcılığı</a:t>
                      </a:r>
                      <a:r>
                        <a:rPr lang="az-Latn-AZ" b="1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var</a:t>
                      </a:r>
                      <a:endParaRPr lang="ru-RU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4204">
                <a:tc>
                  <a:txBody>
                    <a:bodyPr/>
                    <a:lstStyle/>
                    <a:p>
                      <a:r>
                        <a:rPr lang="az-Latn-AZ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Əməkdaşlıq</a:t>
                      </a:r>
                      <a:r>
                        <a:rPr lang="az-Latn-AZ" b="1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edir</a:t>
                      </a:r>
                      <a:endParaRPr lang="ru-RU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4204"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420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4354986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az-Latn-AZ" sz="4400" dirty="0" smtClean="0"/>
              <a:t> </a:t>
            </a:r>
            <a:r>
              <a:rPr lang="az-Latn-AZ" sz="4400" i="1" dirty="0" smtClean="0">
                <a:solidFill>
                  <a:schemeClr val="accent5">
                    <a:lumMod val="75000"/>
                  </a:schemeClr>
                </a:solidFill>
              </a:rPr>
              <a:t>Dəyanət</a:t>
            </a:r>
            <a:br>
              <a:rPr lang="az-Latn-AZ" sz="4400" i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az-Latn-AZ" sz="4400" i="1" dirty="0" smtClean="0">
                <a:solidFill>
                  <a:schemeClr val="accent5">
                    <a:lumMod val="75000"/>
                  </a:schemeClr>
                </a:solidFill>
              </a:rPr>
              <a:t>Fərzəliyev</a:t>
            </a:r>
            <a:br>
              <a:rPr lang="az-Latn-AZ" sz="4400" i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az-Latn-AZ" sz="4400" i="1" dirty="0" smtClean="0">
                <a:solidFill>
                  <a:schemeClr val="accent5">
                    <a:lumMod val="75000"/>
                  </a:schemeClr>
                </a:solidFill>
              </a:rPr>
              <a:t>Ağcabədi rayonu,Hindarx qəsəbə 1</a:t>
            </a:r>
            <a:r>
              <a:rPr lang="ru-RU" sz="4400" i="1" dirty="0" smtClean="0">
                <a:solidFill>
                  <a:schemeClr val="accent5">
                    <a:lumMod val="75000"/>
                  </a:schemeClr>
                </a:solidFill>
                <a:latin typeface="Arial (Azeri Lat)" pitchFamily="34" charset="-52"/>
              </a:rPr>
              <a:t>№</a:t>
            </a:r>
            <a:r>
              <a:rPr lang="az-Latn-AZ" sz="4400" i="1" dirty="0" smtClean="0">
                <a:solidFill>
                  <a:schemeClr val="accent5">
                    <a:lumMod val="75000"/>
                  </a:schemeClr>
                </a:solidFill>
              </a:rPr>
              <a:t>li tam orta məktəbin informatika müəllimi  </a:t>
            </a:r>
            <a:endParaRPr lang="ru-RU" sz="4400" i="1" dirty="0">
              <a:solidFill>
                <a:schemeClr val="accent5">
                  <a:lumMod val="75000"/>
                </a:schemeClr>
              </a:solidFill>
              <a:latin typeface="Arial (Azeri Lat)" pitchFamily="34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367</TotalTime>
  <Words>193</Words>
  <PresentationFormat>Экран (4:3)</PresentationFormat>
  <Paragraphs>67</Paragraphs>
  <Slides>15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       Qrup 2   İnternetdən  15 sentyabr “Bilik” günü haqqInda məlumat toplayIn</vt:lpstr>
      <vt:lpstr>Слайд 9</vt:lpstr>
      <vt:lpstr>Слайд 10</vt:lpstr>
      <vt:lpstr>Слайд 11</vt:lpstr>
      <vt:lpstr>Ümumiləşdirmə və nəticə</vt:lpstr>
      <vt:lpstr>YaradIcı Tətbiqetmə</vt:lpstr>
      <vt:lpstr>Слайд 14</vt:lpstr>
      <vt:lpstr> Dəyanət Fərzəliyev Ağcabədi rayonu,Hindarx qəsəbə 1№li tam orta məktəbin informatika müəllimi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Gunay</dc:creator>
  <cp:lastModifiedBy>samsung</cp:lastModifiedBy>
  <cp:revision>61</cp:revision>
  <dcterms:created xsi:type="dcterms:W3CDTF">2012-07-10T18:52:25Z</dcterms:created>
  <dcterms:modified xsi:type="dcterms:W3CDTF">2012-09-19T12:57:33Z</dcterms:modified>
</cp:coreProperties>
</file>