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6"/>
  </p:notesMasterIdLst>
  <p:sldIdLst>
    <p:sldId id="274" r:id="rId2"/>
    <p:sldId id="277" r:id="rId3"/>
    <p:sldId id="280" r:id="rId4"/>
    <p:sldId id="278" r:id="rId5"/>
    <p:sldId id="262" r:id="rId6"/>
    <p:sldId id="275" r:id="rId7"/>
    <p:sldId id="256" r:id="rId8"/>
    <p:sldId id="283" r:id="rId9"/>
    <p:sldId id="284" r:id="rId10"/>
    <p:sldId id="263" r:id="rId11"/>
    <p:sldId id="281" r:id="rId12"/>
    <p:sldId id="259" r:id="rId13"/>
    <p:sldId id="264" r:id="rId14"/>
    <p:sldId id="265" r:id="rId15"/>
    <p:sldId id="267" r:id="rId16"/>
    <p:sldId id="268" r:id="rId17"/>
    <p:sldId id="269" r:id="rId18"/>
    <p:sldId id="279" r:id="rId19"/>
    <p:sldId id="289" r:id="rId20"/>
    <p:sldId id="266" r:id="rId21"/>
    <p:sldId id="273" r:id="rId22"/>
    <p:sldId id="286" r:id="rId23"/>
    <p:sldId id="285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51F3C-0917-4E2E-886B-83E5C838BE49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2F52D-4988-4F6D-8EBC-EFCEB44D09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774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932DB-734B-43D2-97E0-06EF38F94CC0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A4960-3129-4AB9-894B-4BE323C8CF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13.png"/><Relationship Id="rId3" Type="http://schemas.openxmlformats.org/officeDocument/2006/relationships/image" Target="../media/image23.gif"/><Relationship Id="rId7" Type="http://schemas.openxmlformats.org/officeDocument/2006/relationships/image" Target="../media/image26.gif"/><Relationship Id="rId12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11" Type="http://schemas.openxmlformats.org/officeDocument/2006/relationships/image" Target="../media/image30.gif"/><Relationship Id="rId5" Type="http://schemas.openxmlformats.org/officeDocument/2006/relationships/image" Target="../media/image2.gif"/><Relationship Id="rId10" Type="http://schemas.openxmlformats.org/officeDocument/2006/relationships/image" Target="../media/image29.gif"/><Relationship Id="rId4" Type="http://schemas.openxmlformats.org/officeDocument/2006/relationships/image" Target="../media/image24.gif"/><Relationship Id="rId9" Type="http://schemas.openxmlformats.org/officeDocument/2006/relationships/image" Target="../media/image2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2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7" Type="http://schemas.openxmlformats.org/officeDocument/2006/relationships/image" Target="../media/image4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101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4098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29256" y="214290"/>
              <a:ext cx="3571900" cy="6643710"/>
            </a:xfrm>
            <a:prstGeom prst="rect">
              <a:avLst/>
            </a:prstGeom>
            <a:noFill/>
          </p:spPr>
        </p:pic>
      </p:grp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214282" y="785794"/>
            <a:ext cx="6215106" cy="4786346"/>
          </a:xfrm>
        </p:spPr>
        <p:txBody>
          <a:bodyPr>
            <a:normAutofit fontScale="55000" lnSpcReduction="20000"/>
          </a:bodyPr>
          <a:lstStyle/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Tarix: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15.03.2016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Sinif: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smtClean="0"/>
              <a:t>5</a:t>
            </a:r>
            <a:r>
              <a:rPr lang="en-US" baseline="30000" dirty="0" smtClean="0"/>
              <a:t>7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Standart:             2.2.1</a:t>
            </a: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Mövzu: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Alqoritm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Məqsəd:              “Alqoritm” anlayışını izah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edir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                             Alqoritmi addımlarla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yazır;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                             Addımlarla yazılmış alqoritmi  icra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edir;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                             Alqoritmi sözlərlə  təsvir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edir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İş forması: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böyük qrupla iş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İş üsulu:                beyin həmləsi</a:t>
            </a:r>
          </a:p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Resurslar:             dərslik, kompyuter, internet., təqdimat.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786446" y="1142984"/>
            <a:ext cx="2928958" cy="400050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00702"/>
            <a:ext cx="9144000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4856" y="785794"/>
            <a:ext cx="4579144" cy="3971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560885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5918" y="0"/>
            <a:ext cx="857256" cy="10115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2330" y="3357562"/>
            <a:ext cx="1714512" cy="20231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06627">
            <a:off x="5951795" y="291406"/>
            <a:ext cx="1000100" cy="11801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2136">
            <a:off x="1691531" y="4379669"/>
            <a:ext cx="1557055" cy="1837325"/>
          </a:xfrm>
          <a:prstGeom prst="rect">
            <a:avLst/>
          </a:prstGeom>
        </p:spPr>
      </p:pic>
      <p:pic>
        <p:nvPicPr>
          <p:cNvPr id="1026" name="Picture 2" descr="C:\Users\USER\Desktop\0_dd345_eb8b8c3d_ori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43834" y="-214338"/>
            <a:ext cx="1714512" cy="2322887"/>
          </a:xfrm>
          <a:prstGeom prst="rect">
            <a:avLst/>
          </a:prstGeom>
          <a:noFill/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4678" y="1785926"/>
            <a:ext cx="1714512" cy="2023123"/>
          </a:xfrm>
          <a:prstGeom prst="rect">
            <a:avLst/>
          </a:prstGeom>
        </p:spPr>
      </p:pic>
      <p:pic>
        <p:nvPicPr>
          <p:cNvPr id="15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215082"/>
            <a:ext cx="9144000" cy="642918"/>
          </a:xfrm>
          <a:prstGeom prst="rect">
            <a:avLst/>
          </a:prstGeom>
          <a:noFill/>
        </p:spPr>
      </p:pic>
      <p:pic>
        <p:nvPicPr>
          <p:cNvPr id="1027" name="Picture 3" descr="C:\Users\USER\Desktop\252432_6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758A63"/>
              </a:clrFrom>
              <a:clrTo>
                <a:srgbClr val="758A63">
                  <a:alpha val="0"/>
                </a:srgbClr>
              </a:clrTo>
            </a:clrChange>
          </a:blip>
          <a:srcRect l="8333" t="12500" r="6249" b="9374"/>
          <a:stretch>
            <a:fillRect/>
          </a:stretch>
        </p:blipFill>
        <p:spPr bwMode="auto">
          <a:xfrm>
            <a:off x="3357554" y="4500570"/>
            <a:ext cx="3483278" cy="2123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0" y="0"/>
            <a:ext cx="63511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800" dirty="0" smtClean="0"/>
              <a:t>motivasiya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xmlns="" val="342725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6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43702" y="214290"/>
              <a:ext cx="2357454" cy="6643710"/>
            </a:xfrm>
            <a:prstGeom prst="rect">
              <a:avLst/>
            </a:prstGeom>
            <a:noFill/>
          </p:spPr>
        </p:pic>
      </p:grpSp>
      <p:pic>
        <p:nvPicPr>
          <p:cNvPr id="31746" name="Picture 2" descr="C:\Users\USER\Desktop\Снимок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3" y="2500306"/>
            <a:ext cx="4499857" cy="3357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42844" y="1000108"/>
            <a:ext cx="642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Slaydda hansı bayramın rəmzlərini görürük?</a:t>
            </a:r>
          </a:p>
          <a:p>
            <a:pPr algn="ctr"/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Bayrama  1 ay qalmış həftənin hansı gününü</a:t>
            </a:r>
          </a:p>
          <a:p>
            <a:pPr algn="ctr"/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  və hansı ardıcıllıqla qeyd edirik?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143644"/>
            <a:ext cx="9144000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6430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Düyməni parçaya tikmək üçün hansı  hərəkətləri icra etmək lazımdır?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72164"/>
            <a:ext cx="9144000" cy="1357298"/>
          </a:xfrm>
          <a:prstGeom prst="rect">
            <a:avLst/>
          </a:prstGeom>
          <a:noFill/>
        </p:spPr>
      </p:pic>
      <p:pic>
        <p:nvPicPr>
          <p:cNvPr id="6" name="Picture 5" descr="C:\Users\USER\Desktop\1364715685_5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8719" y="3500438"/>
            <a:ext cx="4432437" cy="3000396"/>
          </a:xfrm>
          <a:prstGeom prst="rect">
            <a:avLst/>
          </a:prstGeom>
          <a:noFill/>
        </p:spPr>
      </p:pic>
      <p:pic>
        <p:nvPicPr>
          <p:cNvPr id="7" name="Picture 5" descr="C:\Users\USER\Desktop\1364715685_5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14282" y="3500438"/>
            <a:ext cx="3886876" cy="3000396"/>
          </a:xfrm>
          <a:prstGeom prst="rect">
            <a:avLst/>
          </a:prstGeom>
          <a:noFill/>
        </p:spPr>
      </p:pic>
      <p:pic>
        <p:nvPicPr>
          <p:cNvPr id="8" name="Picture 2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3857628"/>
            <a:ext cx="2714644" cy="257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USER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714356"/>
            <a:ext cx="2166940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714356"/>
            <a:ext cx="2286016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31" name="Picture 7" descr="C:\Users\USER\Desktop\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786058"/>
            <a:ext cx="1714512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32" name="Picture 8" descr="C:\Users\USER\Desktop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714356"/>
            <a:ext cx="1714512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34" name="Picture 10" descr="C:\Users\USER\Desktop\8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8D8DA"/>
              </a:clrFrom>
              <a:clrTo>
                <a:srgbClr val="D8D8D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2786058"/>
            <a:ext cx="1643074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35" name="Picture 11" descr="C:\Users\USER\Desktop\6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2786058"/>
            <a:ext cx="1825638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1037" name="Picture 13" descr="C:\Users\USER\Desktop\1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714356"/>
            <a:ext cx="2066923" cy="1757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13" name="TextBox 12"/>
          <p:cNvSpPr txBox="1"/>
          <p:nvPr/>
        </p:nvSpPr>
        <p:spPr>
          <a:xfrm>
            <a:off x="0" y="0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000" dirty="0"/>
          </a:p>
        </p:txBody>
      </p:sp>
      <p:grpSp>
        <p:nvGrpSpPr>
          <p:cNvPr id="16" name="Группа 15"/>
          <p:cNvGrpSpPr/>
          <p:nvPr/>
        </p:nvGrpSpPr>
        <p:grpSpPr>
          <a:xfrm rot="20870271">
            <a:off x="190066" y="4471420"/>
            <a:ext cx="2859887" cy="2108989"/>
            <a:chOff x="500034" y="4357694"/>
            <a:chExt cx="3040681" cy="2108989"/>
          </a:xfrm>
        </p:grpSpPr>
        <p:pic>
          <p:nvPicPr>
            <p:cNvPr id="2050" name="Picture 2" descr="C:\Users\USER\Desktop\hellblaue-schere-ohne-hintergrund-freigestellt-light-blue-scissors-transparent-2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10800000">
              <a:off x="500034" y="4357694"/>
              <a:ext cx="2286017" cy="1873034"/>
            </a:xfrm>
            <a:prstGeom prst="rect">
              <a:avLst/>
            </a:prstGeom>
            <a:noFill/>
          </p:spPr>
        </p:pic>
        <p:pic>
          <p:nvPicPr>
            <p:cNvPr id="2051" name="Picture 3" descr="C:\Users\USER\Desktop\needle-42799_640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 rot="772344">
              <a:off x="1576993" y="4914115"/>
              <a:ext cx="1963722" cy="1552568"/>
            </a:xfrm>
            <a:prstGeom prst="rect">
              <a:avLst/>
            </a:prstGeom>
            <a:noFill/>
          </p:spPr>
        </p:pic>
      </p:grpSp>
      <p:pic>
        <p:nvPicPr>
          <p:cNvPr id="2053" name="Picture 5" descr="C:\Users\USER\Desktop\1364715685_57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071934" y="3500438"/>
            <a:ext cx="4929222" cy="314324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786182" y="4643446"/>
            <a:ext cx="1895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4 – 5 </a:t>
            </a:r>
            <a:r>
              <a:rPr lang="az-Latn-AZ" dirty="0" smtClean="0"/>
              <a:t>dəfə təkrarla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Desktop\9285011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3" descr="C:\Users\USER\Desktop\motyl-ruchomy-obrazek-041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857232"/>
            <a:ext cx="4591050" cy="4419600"/>
          </a:xfrm>
          <a:prstGeom prst="rect">
            <a:avLst/>
          </a:prstGeom>
          <a:noFill/>
        </p:spPr>
      </p:pic>
      <p:pic>
        <p:nvPicPr>
          <p:cNvPr id="10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5929330"/>
            <a:ext cx="785785" cy="928670"/>
          </a:xfrm>
          <a:prstGeom prst="rect">
            <a:avLst/>
          </a:prstGeom>
          <a:noFill/>
        </p:spPr>
      </p:pic>
      <p:pic>
        <p:nvPicPr>
          <p:cNvPr id="11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643042" cy="6858001"/>
          </a:xfrm>
          <a:prstGeom prst="rect">
            <a:avLst/>
          </a:prstGeom>
          <a:noFill/>
        </p:spPr>
      </p:pic>
      <p:pic>
        <p:nvPicPr>
          <p:cNvPr id="12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5286388"/>
            <a:ext cx="1055696" cy="1571613"/>
          </a:xfrm>
          <a:prstGeom prst="rect">
            <a:avLst/>
          </a:prstGeom>
          <a:noFill/>
        </p:spPr>
      </p:pic>
      <p:pic>
        <p:nvPicPr>
          <p:cNvPr id="13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7" y="5143512"/>
            <a:ext cx="928694" cy="1714487"/>
          </a:xfrm>
          <a:prstGeom prst="rect">
            <a:avLst/>
          </a:prstGeom>
          <a:noFill/>
        </p:spPr>
      </p:pic>
      <p:pic>
        <p:nvPicPr>
          <p:cNvPr id="14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00166" y="4868444"/>
            <a:ext cx="1143008" cy="1989556"/>
          </a:xfrm>
          <a:prstGeom prst="rect">
            <a:avLst/>
          </a:prstGeom>
          <a:noFill/>
        </p:spPr>
      </p:pic>
      <p:pic>
        <p:nvPicPr>
          <p:cNvPr id="15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2" y="5715016"/>
            <a:ext cx="857256" cy="1142984"/>
          </a:xfrm>
          <a:prstGeom prst="rect">
            <a:avLst/>
          </a:prstGeom>
          <a:noFill/>
        </p:spPr>
      </p:pic>
      <p:pic>
        <p:nvPicPr>
          <p:cNvPr id="16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14942" y="5500702"/>
            <a:ext cx="928694" cy="1357298"/>
          </a:xfrm>
          <a:prstGeom prst="rect">
            <a:avLst/>
          </a:prstGeom>
          <a:noFill/>
        </p:spPr>
      </p:pic>
      <p:pic>
        <p:nvPicPr>
          <p:cNvPr id="17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8358214" y="6215082"/>
            <a:ext cx="628623" cy="642918"/>
          </a:xfrm>
          <a:prstGeom prst="rect">
            <a:avLst/>
          </a:prstGeom>
          <a:noFill/>
        </p:spPr>
      </p:pic>
      <p:pic>
        <p:nvPicPr>
          <p:cNvPr id="18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429396"/>
            <a:ext cx="9144000" cy="428604"/>
          </a:xfrm>
          <a:prstGeom prst="rect">
            <a:avLst/>
          </a:prstGeom>
          <a:noFill/>
        </p:spPr>
      </p:pic>
      <p:pic>
        <p:nvPicPr>
          <p:cNvPr id="19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57224" y="5414954"/>
            <a:ext cx="1214446" cy="1443046"/>
          </a:xfrm>
          <a:prstGeom prst="rect">
            <a:avLst/>
          </a:prstGeom>
          <a:noFill/>
        </p:spPr>
      </p:pic>
      <p:pic>
        <p:nvPicPr>
          <p:cNvPr id="20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14546" y="5499838"/>
            <a:ext cx="1143008" cy="1358161"/>
          </a:xfrm>
          <a:prstGeom prst="rect">
            <a:avLst/>
          </a:prstGeom>
          <a:noFill/>
        </p:spPr>
      </p:pic>
      <p:pic>
        <p:nvPicPr>
          <p:cNvPr id="21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492103" y="5643578"/>
            <a:ext cx="1094182" cy="1214422"/>
          </a:xfrm>
          <a:prstGeom prst="rect">
            <a:avLst/>
          </a:prstGeom>
          <a:noFill/>
        </p:spPr>
      </p:pic>
      <p:pic>
        <p:nvPicPr>
          <p:cNvPr id="22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857752" y="5811396"/>
            <a:ext cx="942979" cy="1046604"/>
          </a:xfrm>
          <a:prstGeom prst="rect">
            <a:avLst/>
          </a:prstGeom>
          <a:noFill/>
        </p:spPr>
      </p:pic>
      <p:pic>
        <p:nvPicPr>
          <p:cNvPr id="23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828337" y="5857892"/>
            <a:ext cx="901087" cy="1000108"/>
          </a:xfrm>
          <a:prstGeom prst="rect">
            <a:avLst/>
          </a:prstGeom>
          <a:noFill/>
        </p:spPr>
      </p:pic>
      <p:pic>
        <p:nvPicPr>
          <p:cNvPr id="24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flipH="1">
            <a:off x="7779635" y="5929330"/>
            <a:ext cx="836723" cy="928670"/>
          </a:xfrm>
          <a:prstGeom prst="rect">
            <a:avLst/>
          </a:prstGeom>
          <a:noFill/>
        </p:spPr>
      </p:pic>
      <p:pic>
        <p:nvPicPr>
          <p:cNvPr id="25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58016" y="5906540"/>
            <a:ext cx="857256" cy="95146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2000232" y="285728"/>
            <a:ext cx="671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Bu slaydda nələri görürsünüz və  hansı ardıcıllığı qeyd edə bilərsiniz?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-285784" y="5214950"/>
            <a:ext cx="1382766" cy="16430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928802"/>
            <a:ext cx="9144000" cy="2286016"/>
          </a:xfrm>
        </p:spPr>
        <p:txBody>
          <a:bodyPr>
            <a:normAutofit fontScale="92500" lnSpcReduction="20000"/>
          </a:bodyPr>
          <a:lstStyle/>
          <a:p>
            <a:r>
              <a:rPr lang="az-Latn-AZ" sz="7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az-Latn-AZ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48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az-Latn-AZ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z-Latn-AZ" sz="179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̓</a:t>
            </a:r>
            <a:r>
              <a:rPr lang="en-US" sz="179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9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az-Latn-AZ" sz="4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az-Latn-AZ" sz="8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ru-RU" sz="8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1357290" y="1785926"/>
            <a:ext cx="6478212" cy="3179372"/>
            <a:chOff x="1313994" y="2035578"/>
            <a:chExt cx="6478212" cy="3179372"/>
          </a:xfrm>
        </p:grpSpPr>
        <p:pic>
          <p:nvPicPr>
            <p:cNvPr id="1026" name="Picture 2" descr="C:\Users\USER\Desktop\gretskiy-oreh-4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A48C72"/>
                </a:clrFrom>
                <a:clrTo>
                  <a:srgbClr val="A48C72">
                    <a:alpha val="0"/>
                  </a:srgbClr>
                </a:clrTo>
              </a:clrChange>
              <a:lum/>
            </a:blip>
            <a:srcRect/>
            <a:stretch>
              <a:fillRect/>
            </a:stretch>
          </p:blipFill>
          <p:spPr bwMode="auto">
            <a:xfrm>
              <a:off x="1313994" y="2285992"/>
              <a:ext cx="2286016" cy="2928958"/>
            </a:xfrm>
            <a:prstGeom prst="ellipse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pic>
        <p:pic>
          <p:nvPicPr>
            <p:cNvPr id="1028" name="Picture 4" descr="C:\Users\USER\Desktop\dog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57818" y="2035578"/>
              <a:ext cx="2434388" cy="3036496"/>
            </a:xfrm>
            <a:prstGeom prst="ellipse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pic>
      </p:grpSp>
      <p:sp>
        <p:nvSpPr>
          <p:cNvPr id="6" name="TextBox 5"/>
          <p:cNvSpPr txBox="1"/>
          <p:nvPr/>
        </p:nvSpPr>
        <p:spPr>
          <a:xfrm>
            <a:off x="285720" y="571480"/>
            <a:ext cx="850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Rebusu tapmaqla mövzunun adını biləcəksiniz!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72164"/>
            <a:ext cx="9144000" cy="1357298"/>
          </a:xfrm>
          <a:prstGeom prst="rect">
            <a:avLst/>
          </a:prstGeom>
          <a:noFill/>
        </p:spPr>
      </p:pic>
      <p:pic>
        <p:nvPicPr>
          <p:cNvPr id="5122" name="Picture 2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14346" y="4643446"/>
            <a:ext cx="1800236" cy="1800236"/>
          </a:xfrm>
          <a:prstGeom prst="rect">
            <a:avLst/>
          </a:prstGeom>
          <a:noFill/>
        </p:spPr>
      </p:pic>
      <p:pic>
        <p:nvPicPr>
          <p:cNvPr id="5123" name="Picture 3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5057764"/>
            <a:ext cx="1800236" cy="1800236"/>
          </a:xfrm>
          <a:prstGeom prst="rect">
            <a:avLst/>
          </a:prstGeom>
          <a:noFill/>
        </p:spPr>
      </p:pic>
      <p:pic>
        <p:nvPicPr>
          <p:cNvPr id="5124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57356" y="5072074"/>
            <a:ext cx="1443046" cy="1443046"/>
          </a:xfrm>
          <a:prstGeom prst="rect">
            <a:avLst/>
          </a:prstGeom>
          <a:noFill/>
        </p:spPr>
      </p:pic>
      <p:pic>
        <p:nvPicPr>
          <p:cNvPr id="17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5414954"/>
            <a:ext cx="1443046" cy="1443046"/>
          </a:xfrm>
          <a:prstGeom prst="rect">
            <a:avLst/>
          </a:prstGeom>
          <a:noFill/>
        </p:spPr>
      </p:pic>
      <p:pic>
        <p:nvPicPr>
          <p:cNvPr id="18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5143512"/>
            <a:ext cx="1443046" cy="1443046"/>
          </a:xfrm>
          <a:prstGeom prst="rect">
            <a:avLst/>
          </a:prstGeom>
          <a:noFill/>
        </p:spPr>
      </p:pic>
      <p:pic>
        <p:nvPicPr>
          <p:cNvPr id="19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5143512"/>
            <a:ext cx="1443046" cy="1443046"/>
          </a:xfrm>
          <a:prstGeom prst="rect">
            <a:avLst/>
          </a:prstGeom>
          <a:noFill/>
        </p:spPr>
      </p:pic>
      <p:pic>
        <p:nvPicPr>
          <p:cNvPr id="20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14346" y="5414954"/>
            <a:ext cx="1443046" cy="1443046"/>
          </a:xfrm>
          <a:prstGeom prst="rect">
            <a:avLst/>
          </a:prstGeom>
          <a:noFill/>
        </p:spPr>
      </p:pic>
      <p:pic>
        <p:nvPicPr>
          <p:cNvPr id="21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5143512"/>
            <a:ext cx="1443046" cy="1228732"/>
          </a:xfrm>
          <a:prstGeom prst="rect">
            <a:avLst/>
          </a:prstGeom>
          <a:noFill/>
        </p:spPr>
      </p:pic>
      <p:pic>
        <p:nvPicPr>
          <p:cNvPr id="22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4" y="5214950"/>
            <a:ext cx="1443046" cy="1443046"/>
          </a:xfrm>
          <a:prstGeom prst="rect">
            <a:avLst/>
          </a:prstGeom>
          <a:noFill/>
        </p:spPr>
      </p:pic>
      <p:pic>
        <p:nvPicPr>
          <p:cNvPr id="23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44" y="5143512"/>
            <a:ext cx="1443046" cy="1443046"/>
          </a:xfrm>
          <a:prstGeom prst="rect">
            <a:avLst/>
          </a:prstGeom>
          <a:noFill/>
        </p:spPr>
      </p:pic>
      <p:pic>
        <p:nvPicPr>
          <p:cNvPr id="24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5143512"/>
            <a:ext cx="897339" cy="1214422"/>
          </a:xfrm>
          <a:prstGeom prst="rect">
            <a:avLst/>
          </a:prstGeom>
          <a:noFill/>
        </p:spPr>
      </p:pic>
      <p:pic>
        <p:nvPicPr>
          <p:cNvPr id="25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4214818"/>
            <a:ext cx="698506" cy="2071678"/>
          </a:xfrm>
          <a:prstGeom prst="rect">
            <a:avLst/>
          </a:prstGeom>
          <a:noFill/>
        </p:spPr>
      </p:pic>
      <p:pic>
        <p:nvPicPr>
          <p:cNvPr id="26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5414954"/>
            <a:ext cx="1443046" cy="1443046"/>
          </a:xfrm>
          <a:prstGeom prst="rect">
            <a:avLst/>
          </a:prstGeom>
          <a:noFill/>
        </p:spPr>
      </p:pic>
      <p:pic>
        <p:nvPicPr>
          <p:cNvPr id="27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4786322"/>
            <a:ext cx="2228864" cy="2071678"/>
          </a:xfrm>
          <a:prstGeom prst="rect">
            <a:avLst/>
          </a:prstGeom>
          <a:noFill/>
        </p:spPr>
      </p:pic>
      <p:pic>
        <p:nvPicPr>
          <p:cNvPr id="28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52" y="5414954"/>
            <a:ext cx="1785950" cy="1443046"/>
          </a:xfrm>
          <a:prstGeom prst="rect">
            <a:avLst/>
          </a:prstGeom>
          <a:noFill/>
        </p:spPr>
      </p:pic>
      <p:pic>
        <p:nvPicPr>
          <p:cNvPr id="29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5414954"/>
            <a:ext cx="1785950" cy="1443046"/>
          </a:xfrm>
          <a:prstGeom prst="rect">
            <a:avLst/>
          </a:prstGeom>
          <a:noFill/>
        </p:spPr>
      </p:pic>
      <p:pic>
        <p:nvPicPr>
          <p:cNvPr id="30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0100" y="4357694"/>
            <a:ext cx="785817" cy="2285992"/>
          </a:xfrm>
          <a:prstGeom prst="rect">
            <a:avLst/>
          </a:prstGeom>
          <a:noFill/>
        </p:spPr>
      </p:pic>
      <p:pic>
        <p:nvPicPr>
          <p:cNvPr id="31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86776" y="4214818"/>
            <a:ext cx="857224" cy="2285992"/>
          </a:xfrm>
          <a:prstGeom prst="rect">
            <a:avLst/>
          </a:prstGeom>
          <a:noFill/>
        </p:spPr>
      </p:pic>
      <p:pic>
        <p:nvPicPr>
          <p:cNvPr id="32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5072074"/>
            <a:ext cx="714380" cy="1571612"/>
          </a:xfrm>
          <a:prstGeom prst="rect">
            <a:avLst/>
          </a:prstGeom>
          <a:noFill/>
        </p:spPr>
      </p:pic>
      <p:pic>
        <p:nvPicPr>
          <p:cNvPr id="33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5414954"/>
            <a:ext cx="1443046" cy="1443046"/>
          </a:xfrm>
          <a:prstGeom prst="rect">
            <a:avLst/>
          </a:prstGeom>
          <a:noFill/>
        </p:spPr>
      </p:pic>
      <p:pic>
        <p:nvPicPr>
          <p:cNvPr id="34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8148" y="5414954"/>
            <a:ext cx="1443046" cy="1443046"/>
          </a:xfrm>
          <a:prstGeom prst="rect">
            <a:avLst/>
          </a:prstGeom>
          <a:noFill/>
        </p:spPr>
      </p:pic>
      <p:pic>
        <p:nvPicPr>
          <p:cNvPr id="35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5357826"/>
            <a:ext cx="1728798" cy="150017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interrogation-vert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714356"/>
            <a:ext cx="3357554" cy="5929354"/>
          </a:xfrm>
          <a:prstGeom prst="rect">
            <a:avLst/>
          </a:prstGeom>
          <a:noFill/>
        </p:spPr>
      </p:pic>
      <p:pic>
        <p:nvPicPr>
          <p:cNvPr id="1027" name="Picture 3" descr="C:\Users\USER\Desktop\s3_479258_5121140_88611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0"/>
            <a:ext cx="6643702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0"/>
            <a:ext cx="7713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800" dirty="0" smtClean="0"/>
              <a:t>Tədqiqat sualı</a:t>
            </a: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USER\Desktop\9285011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1500174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000" dirty="0" smtClean="0">
                <a:latin typeface="Times New Roman" pitchFamily="18" charset="0"/>
                <a:cs typeface="Times New Roman" pitchFamily="18" charset="0"/>
              </a:rPr>
              <a:t>Aşağıdakı slaydda hansı hərəkətlər ardıcıllığını icra etsək  lazımı ünvana çatacağıq?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57628"/>
            <a:ext cx="9144000" cy="3071834"/>
          </a:xfrm>
          <a:prstGeom prst="rect">
            <a:avLst/>
          </a:prstGeom>
          <a:noFill/>
        </p:spPr>
      </p:pic>
      <p:pic>
        <p:nvPicPr>
          <p:cNvPr id="7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26" y="4071942"/>
            <a:ext cx="1643074" cy="2786058"/>
          </a:xfrm>
          <a:prstGeom prst="rect">
            <a:avLst/>
          </a:prstGeom>
          <a:noFill/>
        </p:spPr>
      </p:pic>
      <p:pic>
        <p:nvPicPr>
          <p:cNvPr id="8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4071942"/>
            <a:ext cx="1643074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USER\Desktop\9285011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642918"/>
            <a:ext cx="6858048" cy="4286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z-Latn-A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MƏNİ  QONAQ  DƏVƏT  EDİBLƏR!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642910" y="1428736"/>
            <a:ext cx="3714776" cy="478634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z-Latn-AZ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I VARİANT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Evdən çıxmaq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Sağa dönmək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Dayanacağadək qetmək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Mərkəzə gedən 5 nömrəli avtobusa minmək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Üç dayanacaq qetmək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Avtobusdan çıxmaq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Göstərilən ünvana görə evi tapmaq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86314" y="1428736"/>
            <a:ext cx="3643338" cy="478634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z-Latn-AZ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II VARİANT</a:t>
            </a:r>
          </a:p>
          <a:p>
            <a:pPr>
              <a:lnSpc>
                <a:spcPct val="150000"/>
              </a:lnSpc>
              <a:buNone/>
            </a:pPr>
            <a:r>
              <a:rPr lang="az-Latn-A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Sağa dönmək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Dayanacağa dək qetmək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Evdən çıxmaq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ərkəzə gedən 5 nömrəli        avtobusa minmək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Üç dayanacaq qetmək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6.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Avtobusdan çıxmaq</a:t>
            </a:r>
          </a:p>
          <a:p>
            <a:pPr>
              <a:lnSpc>
                <a:spcPct val="150000"/>
              </a:lnSpc>
              <a:buNone/>
            </a:pP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7.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Göstərilən ünvana görə evi tapmaq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ru-RU" sz="2000" b="1" dirty="0"/>
          </a:p>
        </p:txBody>
      </p:sp>
      <p:pic>
        <p:nvPicPr>
          <p:cNvPr id="18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286520"/>
            <a:ext cx="9144000" cy="642942"/>
          </a:xfrm>
          <a:prstGeom prst="rect">
            <a:avLst/>
          </a:prstGeom>
          <a:noFill/>
        </p:spPr>
      </p:pic>
      <p:pic>
        <p:nvPicPr>
          <p:cNvPr id="9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-3214702" y="3214702"/>
            <a:ext cx="6858000" cy="428596"/>
          </a:xfrm>
          <a:prstGeom prst="rect">
            <a:avLst/>
          </a:prstGeom>
          <a:noFill/>
        </p:spPr>
      </p:pic>
      <p:pic>
        <p:nvPicPr>
          <p:cNvPr id="10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 flipH="1">
            <a:off x="5500702" y="3214702"/>
            <a:ext cx="6858000" cy="428596"/>
          </a:xfrm>
          <a:prstGeom prst="rect">
            <a:avLst/>
          </a:prstGeom>
          <a:noFill/>
        </p:spPr>
      </p:pic>
      <p:pic>
        <p:nvPicPr>
          <p:cNvPr id="13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0" y="0"/>
            <a:ext cx="9144000" cy="50004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0"/>
            <a:ext cx="10903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800" dirty="0" smtClean="0"/>
              <a:t>Tədqiqatın aparılması</a:t>
            </a: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4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15206" y="4284555"/>
              <a:ext cx="1643042" cy="2573445"/>
            </a:xfrm>
            <a:prstGeom prst="rect">
              <a:avLst/>
            </a:prstGeom>
            <a:noFill/>
          </p:spPr>
        </p:pic>
      </p:grpSp>
      <p:pic>
        <p:nvPicPr>
          <p:cNvPr id="32770" name="Picture 2" descr="http://bontoy.com.ua/upload/iblock/3db/3db9a6ebd92b1556a3a8c49dd9a3245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85728"/>
            <a:ext cx="5715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4282" y="3929066"/>
            <a:ext cx="1870008" cy="2928934"/>
          </a:xfrm>
          <a:prstGeom prst="rect">
            <a:avLst/>
          </a:prstGeom>
          <a:noFill/>
        </p:spPr>
      </p:pic>
      <p:pic>
        <p:nvPicPr>
          <p:cNvPr id="10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929330"/>
            <a:ext cx="9144000" cy="1000132"/>
          </a:xfrm>
          <a:prstGeom prst="rect">
            <a:avLst/>
          </a:prstGeom>
          <a:noFill/>
        </p:spPr>
      </p:pic>
      <p:pic>
        <p:nvPicPr>
          <p:cNvPr id="12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8794" y="4357694"/>
            <a:ext cx="1500198" cy="785818"/>
          </a:xfrm>
          <a:prstGeom prst="rect">
            <a:avLst/>
          </a:prstGeom>
          <a:noFill/>
        </p:spPr>
      </p:pic>
      <p:pic>
        <p:nvPicPr>
          <p:cNvPr id="13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5072074"/>
            <a:ext cx="1292267" cy="785818"/>
          </a:xfrm>
          <a:prstGeom prst="rect">
            <a:avLst/>
          </a:prstGeom>
          <a:noFill/>
        </p:spPr>
      </p:pic>
      <p:pic>
        <p:nvPicPr>
          <p:cNvPr id="14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36317" y="5143512"/>
            <a:ext cx="684810" cy="428628"/>
          </a:xfrm>
          <a:prstGeom prst="rect">
            <a:avLst/>
          </a:prstGeom>
          <a:noFill/>
        </p:spPr>
      </p:pic>
      <p:pic>
        <p:nvPicPr>
          <p:cNvPr id="15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3" y="5628154"/>
            <a:ext cx="714380" cy="372614"/>
          </a:xfrm>
          <a:prstGeom prst="rect">
            <a:avLst/>
          </a:prstGeom>
          <a:noFill/>
        </p:spPr>
      </p:pic>
      <p:pic>
        <p:nvPicPr>
          <p:cNvPr id="16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5572140"/>
            <a:ext cx="1220829" cy="785818"/>
          </a:xfrm>
          <a:prstGeom prst="rect">
            <a:avLst/>
          </a:prstGeom>
          <a:noFill/>
        </p:spPr>
      </p:pic>
      <p:pic>
        <p:nvPicPr>
          <p:cNvPr id="17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66" y="6072206"/>
            <a:ext cx="628101" cy="571504"/>
          </a:xfrm>
          <a:prstGeom prst="rect">
            <a:avLst/>
          </a:prstGeom>
          <a:noFill/>
        </p:spPr>
      </p:pic>
      <p:pic>
        <p:nvPicPr>
          <p:cNvPr id="18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5143512"/>
            <a:ext cx="1500198" cy="785818"/>
          </a:xfrm>
          <a:prstGeom prst="rect">
            <a:avLst/>
          </a:prstGeom>
          <a:noFill/>
        </p:spPr>
      </p:pic>
      <p:pic>
        <p:nvPicPr>
          <p:cNvPr id="19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1" y="5987264"/>
            <a:ext cx="642942" cy="585008"/>
          </a:xfrm>
          <a:prstGeom prst="rect">
            <a:avLst/>
          </a:prstGeom>
          <a:noFill/>
        </p:spPr>
      </p:pic>
      <p:pic>
        <p:nvPicPr>
          <p:cNvPr id="20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5715016"/>
            <a:ext cx="863639" cy="785818"/>
          </a:xfrm>
          <a:prstGeom prst="rect">
            <a:avLst/>
          </a:prstGeom>
          <a:noFill/>
        </p:spPr>
      </p:pic>
      <p:pic>
        <p:nvPicPr>
          <p:cNvPr id="21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4857760"/>
            <a:ext cx="785818" cy="455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00042"/>
            <a:ext cx="9001156" cy="5929354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l"/>
            <a: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az-Latn-AZ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Əjdahanın hazırlanması alqoritmi</a:t>
            </a:r>
            <a: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Şəkilə baxıb əjdahanın zahiri quruluşunu öyrənmək.</a:t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2. Plastilindən əjdahanın başını düzəltmək.</a:t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3. Əjdahanın bədənini düzəltmək.</a:t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4. Əjdahanın quyruğunu düzəltmək.</a:t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5. Əjdahanın 4 ayağını düzəltmək.</a:t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6. Bütün hissələri bir-biri ilə birləşdirmək.</a:t>
            </a:r>
            <a:br>
              <a:rPr lang="az-Latn-AZ" sz="31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az-Latn-AZ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429396"/>
            <a:ext cx="9144000" cy="500066"/>
          </a:xfrm>
          <a:prstGeom prst="rect">
            <a:avLst/>
          </a:prstGeom>
          <a:noFill/>
        </p:spPr>
      </p:pic>
      <p:pic>
        <p:nvPicPr>
          <p:cNvPr id="16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 flipV="1">
            <a:off x="0" y="0"/>
            <a:ext cx="9144000" cy="428604"/>
          </a:xfrm>
          <a:prstGeom prst="rect">
            <a:avLst/>
          </a:prstGeom>
          <a:noFill/>
        </p:spPr>
      </p:pic>
      <p:pic>
        <p:nvPicPr>
          <p:cNvPr id="2050" name="Picture 2" descr="C:\Users\USER\Desktop\7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476146"/>
            <a:ext cx="2928926" cy="33102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12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29256" y="0"/>
              <a:ext cx="3571900" cy="6858000"/>
            </a:xfrm>
            <a:prstGeom prst="rect">
              <a:avLst/>
            </a:prstGeom>
            <a:noFill/>
          </p:spPr>
        </p:pic>
      </p:grpSp>
      <p:grpSp>
        <p:nvGrpSpPr>
          <p:cNvPr id="16" name="Группа 15"/>
          <p:cNvGrpSpPr/>
          <p:nvPr/>
        </p:nvGrpSpPr>
        <p:grpSpPr>
          <a:xfrm>
            <a:off x="1071538" y="1071546"/>
            <a:ext cx="3357586" cy="4500594"/>
            <a:chOff x="1285852" y="1571612"/>
            <a:chExt cx="3357586" cy="450059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13" name="Овал 12"/>
            <p:cNvSpPr/>
            <p:nvPr/>
          </p:nvSpPr>
          <p:spPr>
            <a:xfrm>
              <a:off x="1285852" y="1571612"/>
              <a:ext cx="3357586" cy="4500594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57290" y="3214686"/>
              <a:ext cx="321471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3600" b="1" i="1" dirty="0" smtClean="0">
                  <a:ln w="11430"/>
                  <a:solidFill>
                    <a:schemeClr val="accent2">
                      <a:lumMod val="50000"/>
                    </a:schemeClr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ALQORİTMİN XASSƏLƏRİ</a:t>
              </a:r>
              <a:endParaRPr lang="ru-RU" sz="3600" dirty="0" smtClean="0"/>
            </a:p>
            <a:p>
              <a:pPr algn="ctr"/>
              <a:endParaRPr lang="ru-RU" dirty="0"/>
            </a:p>
          </p:txBody>
        </p:sp>
      </p:grpSp>
      <p:pic>
        <p:nvPicPr>
          <p:cNvPr id="15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72164"/>
            <a:ext cx="9144000" cy="1357298"/>
          </a:xfrm>
          <a:prstGeom prst="rect">
            <a:avLst/>
          </a:prstGeom>
          <a:noFill/>
        </p:spPr>
      </p:pic>
      <p:pic>
        <p:nvPicPr>
          <p:cNvPr id="17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9157" y="5786454"/>
            <a:ext cx="706614" cy="642942"/>
          </a:xfrm>
          <a:prstGeom prst="rect">
            <a:avLst/>
          </a:prstGeom>
          <a:noFill/>
        </p:spPr>
      </p:pic>
      <p:pic>
        <p:nvPicPr>
          <p:cNvPr id="18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572140"/>
            <a:ext cx="935077" cy="1000132"/>
          </a:xfrm>
          <a:prstGeom prst="rect">
            <a:avLst/>
          </a:prstGeom>
          <a:noFill/>
        </p:spPr>
      </p:pic>
      <p:pic>
        <p:nvPicPr>
          <p:cNvPr id="19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6000768"/>
            <a:ext cx="720763" cy="655816"/>
          </a:xfrm>
          <a:prstGeom prst="rect">
            <a:avLst/>
          </a:prstGeom>
          <a:noFill/>
        </p:spPr>
      </p:pic>
      <p:pic>
        <p:nvPicPr>
          <p:cNvPr id="20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5857892"/>
            <a:ext cx="1214446" cy="785818"/>
          </a:xfrm>
          <a:prstGeom prst="rect">
            <a:avLst/>
          </a:prstGeom>
          <a:noFill/>
        </p:spPr>
      </p:pic>
      <p:pic>
        <p:nvPicPr>
          <p:cNvPr id="21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6208020"/>
            <a:ext cx="714348" cy="649979"/>
          </a:xfrm>
          <a:prstGeom prst="rect">
            <a:avLst/>
          </a:prstGeom>
          <a:noFill/>
        </p:spPr>
      </p:pic>
      <p:pic>
        <p:nvPicPr>
          <p:cNvPr id="22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1" y="5928700"/>
            <a:ext cx="785818" cy="715009"/>
          </a:xfrm>
          <a:prstGeom prst="rect">
            <a:avLst/>
          </a:prstGeom>
          <a:noFill/>
        </p:spPr>
      </p:pic>
      <p:pic>
        <p:nvPicPr>
          <p:cNvPr id="23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5929330"/>
            <a:ext cx="1020638" cy="928670"/>
          </a:xfrm>
          <a:prstGeom prst="rect">
            <a:avLst/>
          </a:prstGeom>
          <a:noFill/>
        </p:spPr>
      </p:pic>
      <p:pic>
        <p:nvPicPr>
          <p:cNvPr id="24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5760706"/>
            <a:ext cx="577887" cy="525814"/>
          </a:xfrm>
          <a:prstGeom prst="rect">
            <a:avLst/>
          </a:prstGeom>
          <a:noFill/>
        </p:spPr>
      </p:pic>
      <p:pic>
        <p:nvPicPr>
          <p:cNvPr id="25" name="Picture 4" descr="C:\Users\USER\Desktop\0_7fdbc_1a80f9d2_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80361" y="5786454"/>
            <a:ext cx="863639" cy="785818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7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89034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z-Latn-AZ" sz="36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DETERMİNANTLIQ - müəyyənlik, dəqiqlik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928802"/>
            <a:ext cx="8929718" cy="35193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Alqoritmin bu xassəsi - alqoritmin hərəkətlərinin dəqiq və birmənalı olmasına əsaslanır.</a:t>
            </a:r>
          </a:p>
          <a:p>
            <a:pPr>
              <a:buFont typeface="Wingdings" pitchFamily="2" charset="2"/>
              <a:buChar char="ü"/>
            </a:pP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Əgər dayanacağa müxtəlif marşrutların avtobuslar</a:t>
            </a:r>
            <a:r>
              <a:rPr lang="az-Latn-AZ" dirty="0">
                <a:latin typeface="Times New Roman" pitchFamily="18" charset="0"/>
                <a:cs typeface="Times New Roman" pitchFamily="18" charset="0"/>
              </a:rPr>
              <a:t>ı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qəlirsə, onda alqoritmdə avtobusun konkret nömrəsi göstərilməlidir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>
              <a:buFont typeface="Wingdings" pitchFamily="2" charset="2"/>
              <a:buChar char="ü"/>
            </a:pPr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     Eləcədə dayanacaqların dəqiq sayı qeyd olunmalıdır.</a:t>
            </a:r>
          </a:p>
        </p:txBody>
      </p:sp>
      <p:pic>
        <p:nvPicPr>
          <p:cNvPr id="8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643578"/>
            <a:ext cx="9144000" cy="1285884"/>
          </a:xfrm>
          <a:prstGeom prst="rect">
            <a:avLst/>
          </a:prstGeom>
          <a:noFill/>
        </p:spPr>
      </p:pic>
      <p:pic>
        <p:nvPicPr>
          <p:cNvPr id="9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68640" y="5643578"/>
            <a:ext cx="775360" cy="1214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7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36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DİSKRETLİK  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z-Latn-AZ" sz="4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İstənilən alqoritm müəyyən ardıcıllıqda olan konkret addımlardan ibarət olmalıdır.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72164"/>
            <a:ext cx="9144000" cy="1357298"/>
          </a:xfrm>
          <a:prstGeom prst="rect">
            <a:avLst/>
          </a:prstGeom>
          <a:noFill/>
        </p:spPr>
      </p:pic>
      <p:pic>
        <p:nvPicPr>
          <p:cNvPr id="8" name="Picture 5" descr="C:\Users\USER\Desktop\1364715685_5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0" y="4643446"/>
            <a:ext cx="3071833" cy="2006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6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14290"/>
            <a:ext cx="8729634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NƏTİCƏLİLİK</a:t>
            </a:r>
            <a:endParaRPr lang="ru-RU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428868"/>
            <a:ext cx="8501122" cy="364331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İstənilən alqoritm hər bir halda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3600" dirty="0" smtClean="0">
                <a:latin typeface="Times New Roman" pitchFamily="18" charset="0"/>
                <a:cs typeface="Times New Roman" pitchFamily="18" charset="0"/>
              </a:rPr>
              <a:t>bitmə imkanına malik olmalıdır.</a:t>
            </a:r>
          </a:p>
        </p:txBody>
      </p:sp>
      <p:pic>
        <p:nvPicPr>
          <p:cNvPr id="7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72164"/>
            <a:ext cx="9144000" cy="1357298"/>
          </a:xfrm>
          <a:prstGeom prst="rect">
            <a:avLst/>
          </a:prstGeom>
          <a:noFill/>
        </p:spPr>
      </p:pic>
      <p:pic>
        <p:nvPicPr>
          <p:cNvPr id="9" name="Picture 5" descr="C:\Users\USER\Desktop\1364715685_5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14282" y="4643446"/>
            <a:ext cx="3071833" cy="2006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7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1438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KÜTLƏVİLİK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214422"/>
            <a:ext cx="8501122" cy="43577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Eyni bir alqoritmi müxtəıif ilkin verilənlərlə istifadə etmək olar.</a:t>
            </a:r>
          </a:p>
          <a:p>
            <a:pPr>
              <a:buNone/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1. Bir dilim çörək kəsmək</a:t>
            </a:r>
          </a:p>
          <a:p>
            <a:pPr>
              <a:buNone/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2. Çörəyin üzərinə yağ yaxmaq</a:t>
            </a:r>
          </a:p>
          <a:p>
            <a:pPr>
              <a:buNone/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3. İstənilən yeməli ərzaqlardan kəsmək</a:t>
            </a:r>
          </a:p>
          <a:p>
            <a:pPr>
              <a:buNone/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4. Kəsilmiş ərzaqı çörək diliminin üzərinə qoymaq</a:t>
            </a:r>
          </a:p>
          <a:p>
            <a:pPr>
              <a:buNone/>
            </a:pPr>
            <a:r>
              <a:rPr lang="az-Latn-AZ" sz="2800" dirty="0" smtClean="0">
                <a:latin typeface="Times New Roman" pitchFamily="18" charset="0"/>
                <a:cs typeface="Times New Roman" pitchFamily="18" charset="0"/>
              </a:rPr>
              <a:t>5.  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72164"/>
            <a:ext cx="9144000" cy="1357298"/>
          </a:xfrm>
          <a:prstGeom prst="rect">
            <a:avLst/>
          </a:prstGeom>
          <a:noFill/>
        </p:spPr>
      </p:pic>
      <p:pic>
        <p:nvPicPr>
          <p:cNvPr id="9" name="Picture 5" descr="C:\Users\USER\Desktop\1364715685_5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14282" y="4643446"/>
            <a:ext cx="3071833" cy="2006648"/>
          </a:xfrm>
          <a:prstGeom prst="rect">
            <a:avLst/>
          </a:prstGeom>
          <a:noFill/>
        </p:spPr>
      </p:pic>
      <p:pic>
        <p:nvPicPr>
          <p:cNvPr id="1026" name="Picture 2" descr="C:\Users\USER\Desktop\vyR5vRsMiRs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857364"/>
            <a:ext cx="2970629" cy="1714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16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sp>
        <p:nvSpPr>
          <p:cNvPr id="13" name="Овал 12"/>
          <p:cNvSpPr/>
          <p:nvPr/>
        </p:nvSpPr>
        <p:spPr>
          <a:xfrm rot="249334">
            <a:off x="301613" y="657019"/>
            <a:ext cx="3021170" cy="644048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z-Latn-A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MÜƏYYƏNLİK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az-Latn-A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(determinantlıq)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 rot="19821552">
            <a:off x="757159" y="3457747"/>
            <a:ext cx="2887854" cy="648335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z-Latn-A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DİSKRETLİK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 rot="17836893">
            <a:off x="3177742" y="4861760"/>
            <a:ext cx="2930995" cy="574093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z-Latn-A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NƏTİCƏLİLİK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олнце 22"/>
          <p:cNvSpPr/>
          <p:nvPr/>
        </p:nvSpPr>
        <p:spPr>
          <a:xfrm>
            <a:off x="3929058" y="214290"/>
            <a:ext cx="4786346" cy="3429024"/>
          </a:xfrm>
          <a:prstGeom prst="sun">
            <a:avLst>
              <a:gd name="adj" fmla="val 23875"/>
            </a:avLst>
          </a:prstGeom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z-Latn-A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ALQORİTMİN XASSƏLƏRİ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526C13"/>
              </a:clrFrom>
              <a:clrTo>
                <a:srgbClr val="526C1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286520"/>
            <a:ext cx="9144000" cy="642942"/>
          </a:xfrm>
          <a:prstGeom prst="rect">
            <a:avLst/>
          </a:prstGeom>
          <a:noFill/>
        </p:spPr>
      </p:pic>
      <p:pic>
        <p:nvPicPr>
          <p:cNvPr id="28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59860" y="5786454"/>
            <a:ext cx="684139" cy="1071546"/>
          </a:xfrm>
          <a:prstGeom prst="rect">
            <a:avLst/>
          </a:prstGeom>
          <a:noFill/>
        </p:spPr>
      </p:pic>
      <p:pic>
        <p:nvPicPr>
          <p:cNvPr id="29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5643578"/>
            <a:ext cx="775360" cy="1214422"/>
          </a:xfrm>
          <a:prstGeom prst="rect">
            <a:avLst/>
          </a:prstGeom>
          <a:noFill/>
        </p:spPr>
      </p:pic>
      <p:sp>
        <p:nvSpPr>
          <p:cNvPr id="20" name="Овал 19"/>
          <p:cNvSpPr/>
          <p:nvPr/>
        </p:nvSpPr>
        <p:spPr>
          <a:xfrm rot="4305796">
            <a:off x="6423521" y="4819289"/>
            <a:ext cx="2630091" cy="541977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z-Latn-A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KÜTLƏVİLİK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2" name="Группа 6"/>
          <p:cNvGrpSpPr/>
          <p:nvPr/>
        </p:nvGrpSpPr>
        <p:grpSpPr>
          <a:xfrm>
            <a:off x="0" y="0"/>
            <a:ext cx="9144000" cy="6858000"/>
            <a:chOff x="357158" y="500041"/>
            <a:chExt cx="8429684" cy="6290829"/>
          </a:xfrm>
        </p:grpSpPr>
        <p:pic>
          <p:nvPicPr>
            <p:cNvPr id="2050" name="Picture 2" descr="C:\Users\USER\Desktop\1311855970_2011-07-28_16243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158" y="500041"/>
              <a:ext cx="8429684" cy="629082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6" name="Прямоугольник 5"/>
            <p:cNvSpPr/>
            <p:nvPr/>
          </p:nvSpPr>
          <p:spPr>
            <a:xfrm>
              <a:off x="2857488" y="642918"/>
              <a:ext cx="3000396" cy="42862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z-Latn-AZ" sz="24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Burada nə baş verir?</a:t>
              </a:r>
              <a:endPara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Скругленный прямоугольник 8"/>
          <p:cNvSpPr/>
          <p:nvPr/>
        </p:nvSpPr>
        <p:spPr>
          <a:xfrm>
            <a:off x="3571868" y="4500570"/>
            <a:ext cx="3357586" cy="571504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USER\Desktop\9285011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000108"/>
            <a:ext cx="7929618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000" b="1" i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NƏTİCƏYƏ  QƏTİRİB  ÇIXARAN SONLU  SAYDA  HƏRƏKƏTLƏR ARDICILLIĞINA  </a:t>
            </a:r>
            <a:r>
              <a:rPr lang="az-Latn-AZ" sz="4000" b="1" i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ALQORİTM </a:t>
            </a:r>
            <a:r>
              <a:rPr lang="az-Latn-AZ" sz="4000" b="1" i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DEYİLİR.</a:t>
            </a:r>
            <a:endParaRPr lang="ru-RU" sz="4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57628"/>
            <a:ext cx="9144000" cy="3071834"/>
          </a:xfrm>
          <a:prstGeom prst="rect">
            <a:avLst/>
          </a:prstGeom>
          <a:noFill/>
        </p:spPr>
      </p:pic>
      <p:pic>
        <p:nvPicPr>
          <p:cNvPr id="7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26" y="4071942"/>
            <a:ext cx="1643074" cy="2786058"/>
          </a:xfrm>
          <a:prstGeom prst="rect">
            <a:avLst/>
          </a:prstGeom>
          <a:noFill/>
        </p:spPr>
      </p:pic>
      <p:pic>
        <p:nvPicPr>
          <p:cNvPr id="8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286256"/>
            <a:ext cx="1643074" cy="2571744"/>
          </a:xfrm>
          <a:prstGeom prst="rect">
            <a:avLst/>
          </a:prstGeom>
          <a:noFill/>
        </p:spPr>
      </p:pic>
      <p:pic>
        <p:nvPicPr>
          <p:cNvPr id="9" name="Picture 2" descr="C:\Users\USER\Desktop\narciss7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558" y="4438656"/>
            <a:ext cx="1643074" cy="257174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8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500034" y="1214422"/>
            <a:ext cx="8258204" cy="50071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Uşaqlar, alqoritmin neçə xassəsini öyrəndik? </a:t>
            </a:r>
          </a:p>
          <a:p>
            <a:pPr>
              <a:buNone/>
            </a:pP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Əjdahanın hazırlanmasında biz nədən istfadə  etdik?</a:t>
            </a:r>
          </a:p>
          <a:p>
            <a:pPr>
              <a:buNone/>
            </a:pP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Müxtəlif rəngdə plastilinlərdən istifadə edə bilərikmi?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 Hərəkətləri necə icra etdik?</a:t>
            </a:r>
          </a:p>
          <a:p>
            <a:pPr>
              <a:buNone/>
            </a:pPr>
            <a: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  <a:t>Nəticədə nə əldə etdik? </a:t>
            </a:r>
            <a:br>
              <a:rPr lang="az-Latn-AZ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/>
          </a:p>
        </p:txBody>
      </p:sp>
      <p:pic>
        <p:nvPicPr>
          <p:cNvPr id="9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929330"/>
            <a:ext cx="9144000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6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03757" y="4714884"/>
              <a:ext cx="1140243" cy="2143116"/>
            </a:xfrm>
            <a:prstGeom prst="rect">
              <a:avLst/>
            </a:prstGeom>
            <a:noFill/>
          </p:spPr>
        </p:pic>
      </p:grpSp>
      <p:sp>
        <p:nvSpPr>
          <p:cNvPr id="5" name="TextBox 4"/>
          <p:cNvSpPr txBox="1"/>
          <p:nvPr/>
        </p:nvSpPr>
        <p:spPr>
          <a:xfrm>
            <a:off x="428596" y="1000108"/>
            <a:ext cx="83582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Biz hər gün müxtəlif alqoritmləri icra edirik. Ananız xörək bişirən zaman ərzaqları müəyyən ardıcıllıqda  istifadə edir və nəticədə müxtəlif 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xörəkləri </a:t>
            </a:r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hazırlayır. Resept özüdə bir alqoritmdir. Alqoritmin mütləq sonu olmalıdır.</a:t>
            </a:r>
          </a:p>
          <a:p>
            <a:r>
              <a:rPr lang="az-Latn-AZ" sz="2800" b="1" dirty="0" smtClean="0">
                <a:latin typeface="Times New Roman" pitchFamily="18" charset="0"/>
                <a:cs typeface="Times New Roman" pitchFamily="18" charset="0"/>
              </a:rPr>
              <a:t>	Beləliklə, məqsədə çatmaq üçün hərəkətlərin müəyyən ardıcıllıqda icra olunmasına alqoritm deyilir.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500702"/>
            <a:ext cx="9144000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USER\Desktop\92850112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536F18"/>
              </a:clrFrom>
              <a:clrTo>
                <a:srgbClr val="536F1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714744" y="2928934"/>
            <a:ext cx="513852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32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TORPAQ ÇƏRŞƏNBƏNİZ </a:t>
            </a:r>
          </a:p>
          <a:p>
            <a:pPr algn="ctr"/>
            <a:r>
              <a:rPr lang="az-Latn-AZ" sz="32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MÜBARƏK! </a:t>
            </a:r>
            <a:endParaRPr lang="ru-RU" sz="32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31528802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149497">
            <a:off x="-406726" y="284372"/>
            <a:ext cx="4221747" cy="3453389"/>
          </a:xfrm>
          <a:prstGeom prst="rect">
            <a:avLst/>
          </a:prstGeom>
          <a:noFill/>
        </p:spPr>
      </p:pic>
      <p:grpSp>
        <p:nvGrpSpPr>
          <p:cNvPr id="18" name="Группа 17"/>
          <p:cNvGrpSpPr/>
          <p:nvPr/>
        </p:nvGrpSpPr>
        <p:grpSpPr>
          <a:xfrm>
            <a:off x="-285784" y="4000504"/>
            <a:ext cx="8286776" cy="2857496"/>
            <a:chOff x="3500430" y="3382621"/>
            <a:chExt cx="5643570" cy="3475379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3500430" y="3382621"/>
              <a:ext cx="5643570" cy="3475379"/>
              <a:chOff x="3500430" y="3382621"/>
              <a:chExt cx="5643570" cy="3475379"/>
            </a:xfrm>
          </p:grpSpPr>
          <p:grpSp>
            <p:nvGrpSpPr>
              <p:cNvPr id="13" name="Группа 12"/>
              <p:cNvGrpSpPr/>
              <p:nvPr/>
            </p:nvGrpSpPr>
            <p:grpSpPr>
              <a:xfrm>
                <a:off x="3500430" y="3382621"/>
                <a:ext cx="5643570" cy="3475379"/>
                <a:chOff x="4786314" y="3571876"/>
                <a:chExt cx="3714776" cy="3475379"/>
              </a:xfrm>
            </p:grpSpPr>
            <p:pic>
              <p:nvPicPr>
                <p:cNvPr id="3075" name="Picture 3" descr="C:\Users\USER\Desktop\img1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4786314" y="3571876"/>
                  <a:ext cx="3714776" cy="3475379"/>
                </a:xfrm>
                <a:prstGeom prst="rect">
                  <a:avLst/>
                </a:prstGeom>
                <a:noFill/>
              </p:spPr>
            </p:pic>
            <p:sp>
              <p:nvSpPr>
                <p:cNvPr id="12" name="Полилиния 11"/>
                <p:cNvSpPr/>
                <p:nvPr/>
              </p:nvSpPr>
              <p:spPr>
                <a:xfrm>
                  <a:off x="5010443" y="5826369"/>
                  <a:ext cx="3305907" cy="1127760"/>
                </a:xfrm>
                <a:custGeom>
                  <a:avLst/>
                  <a:gdLst>
                    <a:gd name="connsiteX0" fmla="*/ 124265 w 3305907"/>
                    <a:gd name="connsiteY0" fmla="*/ 25791 h 1127760"/>
                    <a:gd name="connsiteX1" fmla="*/ 11723 w 3305907"/>
                    <a:gd name="connsiteY1" fmla="*/ 307145 h 1127760"/>
                    <a:gd name="connsiteX2" fmla="*/ 53926 w 3305907"/>
                    <a:gd name="connsiteY2" fmla="*/ 588499 h 1127760"/>
                    <a:gd name="connsiteX3" fmla="*/ 208671 w 3305907"/>
                    <a:gd name="connsiteY3" fmla="*/ 813582 h 1127760"/>
                    <a:gd name="connsiteX4" fmla="*/ 461889 w 3305907"/>
                    <a:gd name="connsiteY4" fmla="*/ 968326 h 1127760"/>
                    <a:gd name="connsiteX5" fmla="*/ 1010529 w 3305907"/>
                    <a:gd name="connsiteY5" fmla="*/ 1123071 h 1127760"/>
                    <a:gd name="connsiteX6" fmla="*/ 2150012 w 3305907"/>
                    <a:gd name="connsiteY6" fmla="*/ 996462 h 1127760"/>
                    <a:gd name="connsiteX7" fmla="*/ 2445434 w 3305907"/>
                    <a:gd name="connsiteY7" fmla="*/ 1024597 h 1127760"/>
                    <a:gd name="connsiteX8" fmla="*/ 2670517 w 3305907"/>
                    <a:gd name="connsiteY8" fmla="*/ 940191 h 1127760"/>
                    <a:gd name="connsiteX9" fmla="*/ 2965939 w 3305907"/>
                    <a:gd name="connsiteY9" fmla="*/ 686973 h 1127760"/>
                    <a:gd name="connsiteX10" fmla="*/ 3148819 w 3305907"/>
                    <a:gd name="connsiteY10" fmla="*/ 546296 h 1127760"/>
                    <a:gd name="connsiteX11" fmla="*/ 3289495 w 3305907"/>
                    <a:gd name="connsiteY11" fmla="*/ 405619 h 1127760"/>
                    <a:gd name="connsiteX12" fmla="*/ 3247292 w 3305907"/>
                    <a:gd name="connsiteY12" fmla="*/ 124265 h 1127760"/>
                    <a:gd name="connsiteX13" fmla="*/ 3106615 w 3305907"/>
                    <a:gd name="connsiteY13" fmla="*/ 25791 h 1127760"/>
                    <a:gd name="connsiteX14" fmla="*/ 3106615 w 3305907"/>
                    <a:gd name="connsiteY14" fmla="*/ 25791 h 1127760"/>
                    <a:gd name="connsiteX15" fmla="*/ 2965939 w 3305907"/>
                    <a:gd name="connsiteY15" fmla="*/ 293077 h 1127760"/>
                    <a:gd name="connsiteX16" fmla="*/ 2712720 w 3305907"/>
                    <a:gd name="connsiteY16" fmla="*/ 419686 h 1127760"/>
                    <a:gd name="connsiteX17" fmla="*/ 2487637 w 3305907"/>
                    <a:gd name="connsiteY17" fmla="*/ 546296 h 1127760"/>
                    <a:gd name="connsiteX18" fmla="*/ 1953065 w 3305907"/>
                    <a:gd name="connsiteY18" fmla="*/ 546296 h 1127760"/>
                    <a:gd name="connsiteX19" fmla="*/ 1615440 w 3305907"/>
                    <a:gd name="connsiteY19" fmla="*/ 490025 h 1127760"/>
                    <a:gd name="connsiteX20" fmla="*/ 1460695 w 3305907"/>
                    <a:gd name="connsiteY20" fmla="*/ 518160 h 1127760"/>
                    <a:gd name="connsiteX21" fmla="*/ 1277815 w 3305907"/>
                    <a:gd name="connsiteY21" fmla="*/ 658837 h 1127760"/>
                    <a:gd name="connsiteX22" fmla="*/ 1080868 w 3305907"/>
                    <a:gd name="connsiteY22" fmla="*/ 644769 h 1127760"/>
                    <a:gd name="connsiteX23" fmla="*/ 1038665 w 3305907"/>
                    <a:gd name="connsiteY23" fmla="*/ 560363 h 1127760"/>
                    <a:gd name="connsiteX24" fmla="*/ 771379 w 3305907"/>
                    <a:gd name="connsiteY24" fmla="*/ 602566 h 1127760"/>
                    <a:gd name="connsiteX25" fmla="*/ 616634 w 3305907"/>
                    <a:gd name="connsiteY25" fmla="*/ 461889 h 1127760"/>
                    <a:gd name="connsiteX26" fmla="*/ 405619 w 3305907"/>
                    <a:gd name="connsiteY26" fmla="*/ 391551 h 1127760"/>
                    <a:gd name="connsiteX27" fmla="*/ 208671 w 3305907"/>
                    <a:gd name="connsiteY27" fmla="*/ 152400 h 1127760"/>
                    <a:gd name="connsiteX28" fmla="*/ 124265 w 3305907"/>
                    <a:gd name="connsiteY28" fmla="*/ 25791 h 1127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305907" h="1127760">
                      <a:moveTo>
                        <a:pt x="124265" y="25791"/>
                      </a:moveTo>
                      <a:cubicBezTo>
                        <a:pt x="91440" y="51582"/>
                        <a:pt x="23446" y="213360"/>
                        <a:pt x="11723" y="307145"/>
                      </a:cubicBezTo>
                      <a:cubicBezTo>
                        <a:pt x="0" y="400930"/>
                        <a:pt x="21101" y="504093"/>
                        <a:pt x="53926" y="588499"/>
                      </a:cubicBezTo>
                      <a:cubicBezTo>
                        <a:pt x="86751" y="672905"/>
                        <a:pt x="140677" y="750278"/>
                        <a:pt x="208671" y="813582"/>
                      </a:cubicBezTo>
                      <a:cubicBezTo>
                        <a:pt x="276665" y="876886"/>
                        <a:pt x="328246" y="916745"/>
                        <a:pt x="461889" y="968326"/>
                      </a:cubicBezTo>
                      <a:cubicBezTo>
                        <a:pt x="595532" y="1019907"/>
                        <a:pt x="729175" y="1118382"/>
                        <a:pt x="1010529" y="1123071"/>
                      </a:cubicBezTo>
                      <a:cubicBezTo>
                        <a:pt x="1291883" y="1127760"/>
                        <a:pt x="1910861" y="1012874"/>
                        <a:pt x="2150012" y="996462"/>
                      </a:cubicBezTo>
                      <a:cubicBezTo>
                        <a:pt x="2389163" y="980050"/>
                        <a:pt x="2358683" y="1033975"/>
                        <a:pt x="2445434" y="1024597"/>
                      </a:cubicBezTo>
                      <a:cubicBezTo>
                        <a:pt x="2532185" y="1015219"/>
                        <a:pt x="2583766" y="996462"/>
                        <a:pt x="2670517" y="940191"/>
                      </a:cubicBezTo>
                      <a:cubicBezTo>
                        <a:pt x="2757268" y="883920"/>
                        <a:pt x="2886222" y="752622"/>
                        <a:pt x="2965939" y="686973"/>
                      </a:cubicBezTo>
                      <a:cubicBezTo>
                        <a:pt x="3045656" y="621324"/>
                        <a:pt x="3094893" y="593188"/>
                        <a:pt x="3148819" y="546296"/>
                      </a:cubicBezTo>
                      <a:cubicBezTo>
                        <a:pt x="3202745" y="499404"/>
                        <a:pt x="3273083" y="475958"/>
                        <a:pt x="3289495" y="405619"/>
                      </a:cubicBezTo>
                      <a:cubicBezTo>
                        <a:pt x="3305907" y="335281"/>
                        <a:pt x="3277772" y="187570"/>
                        <a:pt x="3247292" y="124265"/>
                      </a:cubicBezTo>
                      <a:cubicBezTo>
                        <a:pt x="3216812" y="60960"/>
                        <a:pt x="3106615" y="25791"/>
                        <a:pt x="3106615" y="25791"/>
                      </a:cubicBezTo>
                      <a:lnTo>
                        <a:pt x="3106615" y="25791"/>
                      </a:lnTo>
                      <a:cubicBezTo>
                        <a:pt x="3083169" y="70339"/>
                        <a:pt x="3031588" y="227428"/>
                        <a:pt x="2965939" y="293077"/>
                      </a:cubicBezTo>
                      <a:cubicBezTo>
                        <a:pt x="2900290" y="358726"/>
                        <a:pt x="2792437" y="377483"/>
                        <a:pt x="2712720" y="419686"/>
                      </a:cubicBezTo>
                      <a:cubicBezTo>
                        <a:pt x="2633003" y="461889"/>
                        <a:pt x="2614246" y="525194"/>
                        <a:pt x="2487637" y="546296"/>
                      </a:cubicBezTo>
                      <a:cubicBezTo>
                        <a:pt x="2361028" y="567398"/>
                        <a:pt x="2098431" y="555674"/>
                        <a:pt x="1953065" y="546296"/>
                      </a:cubicBezTo>
                      <a:cubicBezTo>
                        <a:pt x="1807699" y="536918"/>
                        <a:pt x="1697502" y="494714"/>
                        <a:pt x="1615440" y="490025"/>
                      </a:cubicBezTo>
                      <a:cubicBezTo>
                        <a:pt x="1533378" y="485336"/>
                        <a:pt x="1516966" y="490025"/>
                        <a:pt x="1460695" y="518160"/>
                      </a:cubicBezTo>
                      <a:cubicBezTo>
                        <a:pt x="1404424" y="546295"/>
                        <a:pt x="1341119" y="637736"/>
                        <a:pt x="1277815" y="658837"/>
                      </a:cubicBezTo>
                      <a:cubicBezTo>
                        <a:pt x="1214511" y="679938"/>
                        <a:pt x="1120726" y="661181"/>
                        <a:pt x="1080868" y="644769"/>
                      </a:cubicBezTo>
                      <a:cubicBezTo>
                        <a:pt x="1041010" y="628357"/>
                        <a:pt x="1090246" y="567397"/>
                        <a:pt x="1038665" y="560363"/>
                      </a:cubicBezTo>
                      <a:cubicBezTo>
                        <a:pt x="987084" y="553329"/>
                        <a:pt x="841718" y="618978"/>
                        <a:pt x="771379" y="602566"/>
                      </a:cubicBezTo>
                      <a:cubicBezTo>
                        <a:pt x="701041" y="586154"/>
                        <a:pt x="677594" y="497058"/>
                        <a:pt x="616634" y="461889"/>
                      </a:cubicBezTo>
                      <a:cubicBezTo>
                        <a:pt x="555674" y="426720"/>
                        <a:pt x="473613" y="443133"/>
                        <a:pt x="405619" y="391551"/>
                      </a:cubicBezTo>
                      <a:cubicBezTo>
                        <a:pt x="337625" y="339970"/>
                        <a:pt x="255563" y="206326"/>
                        <a:pt x="208671" y="152400"/>
                      </a:cubicBezTo>
                      <a:cubicBezTo>
                        <a:pt x="161779" y="98474"/>
                        <a:pt x="157090" y="0"/>
                        <a:pt x="124265" y="25791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solidFill>
                    <a:schemeClr val="bg2">
                      <a:lumMod val="1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Полилиния 14"/>
              <p:cNvSpPr/>
              <p:nvPr/>
            </p:nvSpPr>
            <p:spPr>
              <a:xfrm>
                <a:off x="4051495" y="5669280"/>
                <a:ext cx="1212167" cy="633046"/>
              </a:xfrm>
              <a:custGeom>
                <a:avLst/>
                <a:gdLst>
                  <a:gd name="connsiteX0" fmla="*/ 0 w 1212167"/>
                  <a:gd name="connsiteY0" fmla="*/ 0 h 633046"/>
                  <a:gd name="connsiteX1" fmla="*/ 281354 w 1212167"/>
                  <a:gd name="connsiteY1" fmla="*/ 126609 h 633046"/>
                  <a:gd name="connsiteX2" fmla="*/ 478302 w 1212167"/>
                  <a:gd name="connsiteY2" fmla="*/ 267286 h 633046"/>
                  <a:gd name="connsiteX3" fmla="*/ 548640 w 1212167"/>
                  <a:gd name="connsiteY3" fmla="*/ 393895 h 633046"/>
                  <a:gd name="connsiteX4" fmla="*/ 717453 w 1212167"/>
                  <a:gd name="connsiteY4" fmla="*/ 393895 h 633046"/>
                  <a:gd name="connsiteX5" fmla="*/ 872197 w 1212167"/>
                  <a:gd name="connsiteY5" fmla="*/ 450166 h 633046"/>
                  <a:gd name="connsiteX6" fmla="*/ 1209822 w 1212167"/>
                  <a:gd name="connsiteY6" fmla="*/ 562708 h 633046"/>
                  <a:gd name="connsiteX7" fmla="*/ 858130 w 1212167"/>
                  <a:gd name="connsiteY7" fmla="*/ 604911 h 633046"/>
                  <a:gd name="connsiteX8" fmla="*/ 675250 w 1212167"/>
                  <a:gd name="connsiteY8" fmla="*/ 393895 h 633046"/>
                  <a:gd name="connsiteX9" fmla="*/ 351693 w 1212167"/>
                  <a:gd name="connsiteY9" fmla="*/ 323557 h 633046"/>
                  <a:gd name="connsiteX10" fmla="*/ 56271 w 1212167"/>
                  <a:gd name="connsiteY10" fmla="*/ 28135 h 633046"/>
                  <a:gd name="connsiteX11" fmla="*/ 56271 w 1212167"/>
                  <a:gd name="connsiteY11" fmla="*/ 28135 h 633046"/>
                  <a:gd name="connsiteX12" fmla="*/ 0 w 1212167"/>
                  <a:gd name="connsiteY12" fmla="*/ 0 h 633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12167" h="633046">
                    <a:moveTo>
                      <a:pt x="0" y="0"/>
                    </a:moveTo>
                    <a:cubicBezTo>
                      <a:pt x="100818" y="41030"/>
                      <a:pt x="201637" y="82061"/>
                      <a:pt x="281354" y="126609"/>
                    </a:cubicBezTo>
                    <a:cubicBezTo>
                      <a:pt x="361071" y="171157"/>
                      <a:pt x="433754" y="222738"/>
                      <a:pt x="478302" y="267286"/>
                    </a:cubicBezTo>
                    <a:cubicBezTo>
                      <a:pt x="522850" y="311834"/>
                      <a:pt x="508782" y="372794"/>
                      <a:pt x="548640" y="393895"/>
                    </a:cubicBezTo>
                    <a:cubicBezTo>
                      <a:pt x="588499" y="414997"/>
                      <a:pt x="663527" y="384517"/>
                      <a:pt x="717453" y="393895"/>
                    </a:cubicBezTo>
                    <a:cubicBezTo>
                      <a:pt x="771379" y="403273"/>
                      <a:pt x="872197" y="450166"/>
                      <a:pt x="872197" y="450166"/>
                    </a:cubicBezTo>
                    <a:cubicBezTo>
                      <a:pt x="954258" y="478301"/>
                      <a:pt x="1212167" y="536917"/>
                      <a:pt x="1209822" y="562708"/>
                    </a:cubicBezTo>
                    <a:cubicBezTo>
                      <a:pt x="1207477" y="588499"/>
                      <a:pt x="947225" y="633046"/>
                      <a:pt x="858130" y="604911"/>
                    </a:cubicBezTo>
                    <a:cubicBezTo>
                      <a:pt x="769035" y="576776"/>
                      <a:pt x="759656" y="440787"/>
                      <a:pt x="675250" y="393895"/>
                    </a:cubicBezTo>
                    <a:cubicBezTo>
                      <a:pt x="590844" y="347003"/>
                      <a:pt x="454856" y="384517"/>
                      <a:pt x="351693" y="323557"/>
                    </a:cubicBezTo>
                    <a:cubicBezTo>
                      <a:pt x="248530" y="262597"/>
                      <a:pt x="56271" y="28135"/>
                      <a:pt x="56271" y="28135"/>
                    </a:cubicBezTo>
                    <a:lnTo>
                      <a:pt x="56271" y="281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7" name="Полилиния 16"/>
            <p:cNvSpPr/>
            <p:nvPr/>
          </p:nvSpPr>
          <p:spPr>
            <a:xfrm>
              <a:off x="7988105" y="5786511"/>
              <a:ext cx="468922" cy="271975"/>
            </a:xfrm>
            <a:custGeom>
              <a:avLst/>
              <a:gdLst>
                <a:gd name="connsiteX0" fmla="*/ 16412 w 468922"/>
                <a:gd name="connsiteY0" fmla="*/ 248529 h 271975"/>
                <a:gd name="connsiteX1" fmla="*/ 157089 w 468922"/>
                <a:gd name="connsiteY1" fmla="*/ 65649 h 271975"/>
                <a:gd name="connsiteX2" fmla="*/ 452510 w 468922"/>
                <a:gd name="connsiteY2" fmla="*/ 23446 h 271975"/>
                <a:gd name="connsiteX3" fmla="*/ 255563 w 468922"/>
                <a:gd name="connsiteY3" fmla="*/ 206326 h 271975"/>
                <a:gd name="connsiteX4" fmla="*/ 16412 w 468922"/>
                <a:gd name="connsiteY4" fmla="*/ 248529 h 27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922" h="271975">
                  <a:moveTo>
                    <a:pt x="16412" y="248529"/>
                  </a:moveTo>
                  <a:cubicBezTo>
                    <a:pt x="0" y="225083"/>
                    <a:pt x="84406" y="103163"/>
                    <a:pt x="157089" y="65649"/>
                  </a:cubicBezTo>
                  <a:cubicBezTo>
                    <a:pt x="229772" y="28135"/>
                    <a:pt x="436098" y="0"/>
                    <a:pt x="452510" y="23446"/>
                  </a:cubicBezTo>
                  <a:cubicBezTo>
                    <a:pt x="468922" y="46892"/>
                    <a:pt x="323557" y="171157"/>
                    <a:pt x="255563" y="206326"/>
                  </a:cubicBezTo>
                  <a:cubicBezTo>
                    <a:pt x="187569" y="241495"/>
                    <a:pt x="32824" y="271975"/>
                    <a:pt x="16412" y="248529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077" name="Picture 5" descr="C:\Users\USER\Desktop\nasekomoe-66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066" y="4429132"/>
            <a:ext cx="3657934" cy="2428868"/>
          </a:xfrm>
          <a:prstGeom prst="rect">
            <a:avLst/>
          </a:prstGeom>
          <a:noFill/>
        </p:spPr>
      </p:pic>
      <p:pic>
        <p:nvPicPr>
          <p:cNvPr id="3076" name="Picture 4" descr="C:\Users\USER\Desktop\0_c880f_5a95f625_S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667375"/>
            <a:ext cx="1428750" cy="1190625"/>
          </a:xfrm>
          <a:prstGeom prst="rect">
            <a:avLst/>
          </a:prstGeom>
          <a:noFill/>
        </p:spPr>
      </p:pic>
      <p:sp>
        <p:nvSpPr>
          <p:cNvPr id="20" name="Выноска-облако 19"/>
          <p:cNvSpPr/>
          <p:nvPr/>
        </p:nvSpPr>
        <p:spPr>
          <a:xfrm>
            <a:off x="4143372" y="285728"/>
            <a:ext cx="3929090" cy="1571636"/>
          </a:xfrm>
          <a:prstGeom prst="cloudCallout">
            <a:avLst>
              <a:gd name="adj1" fmla="val -34260"/>
              <a:gd name="adj2" fmla="val -339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8" name="Picture 6" descr="C:\Users\USER\Desktop\0_b2ee1_65322611_S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15196" y="1142984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C:\Users\USER\Desktop\928501129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pic>
          <p:nvPicPr>
            <p:cNvPr id="7" name="Picture 2" descr="C:\Users\USER\Desktop\narciss7.gif"/>
            <p:cNvPicPr>
              <a:picLocks noChangeAspect="1" noChangeArrowheads="1" noCrop="1"/>
            </p:cNvPicPr>
            <p:nvPr/>
          </p:nvPicPr>
          <p:blipFill>
            <a:blip r:embed="rId3" cstate="print">
              <a:clrChange>
                <a:clrFrom>
                  <a:srgbClr val="536F18"/>
                </a:clrFrom>
                <a:clrTo>
                  <a:srgbClr val="536F1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68640" y="5643578"/>
              <a:ext cx="775360" cy="1214422"/>
            </a:xfrm>
            <a:prstGeom prst="rect">
              <a:avLst/>
            </a:prstGeom>
            <a:noFill/>
          </p:spPr>
        </p:pic>
      </p:grpSp>
      <p:pic>
        <p:nvPicPr>
          <p:cNvPr id="8" name="Picture 6" descr="C:\Users\USER\Desktop\Backgrounds_Grass_and_green_background_087111_ - копия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395906"/>
              </a:clrFrom>
              <a:clrTo>
                <a:srgbClr val="3959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929330"/>
            <a:ext cx="9144000" cy="1000132"/>
          </a:xfrm>
          <a:prstGeom prst="rect">
            <a:avLst/>
          </a:prstGeom>
          <a:noFill/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857364"/>
          <a:ext cx="8143931" cy="350046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14643"/>
                <a:gridCol w="2766390"/>
                <a:gridCol w="2662898"/>
              </a:tblGrid>
              <a:tr h="820548">
                <a:tc>
                  <a:txBody>
                    <a:bodyPr/>
                    <a:lstStyle/>
                    <a:p>
                      <a:pPr algn="ctr"/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ZƏİF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ORTA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YÜKSƏR</a:t>
                      </a:r>
                      <a:endParaRPr lang="ru-RU" sz="2000" b="1" i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34290" marB="34290" anchor="ctr"/>
                </a:tc>
              </a:tr>
              <a:tr h="2679914">
                <a:tc>
                  <a:txBody>
                    <a:bodyPr/>
                    <a:lstStyle/>
                    <a:p>
                      <a:endParaRPr lang="az-Latn-AZ" sz="20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Alqoritmin</a:t>
                      </a:r>
                      <a:r>
                        <a:rPr lang="az-Latn-AZ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xassələrini şərh etməkdə çətinlik çəkir.</a:t>
                      </a:r>
                      <a:endParaRPr lang="ru-RU" sz="20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endParaRPr lang="az-Latn-AZ" sz="20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Alqoritmin xassələrini şərh edir, ancaq hər hansı hərəkətlər ardıcillığının alqoritm olduğunu </a:t>
                      </a:r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çətinliklə</a:t>
                      </a:r>
                      <a:r>
                        <a:rPr lang="az-Latn-AZ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müəyyənləşdirir</a:t>
                      </a:r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34290" marB="34290"/>
                </a:tc>
                <a:tc>
                  <a:txBody>
                    <a:bodyPr/>
                    <a:lstStyle/>
                    <a:p>
                      <a:endParaRPr lang="az-Latn-AZ" sz="2000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Verilmiş hərəkətlər</a:t>
                      </a:r>
                      <a:r>
                        <a:rPr lang="az-Latn-AZ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az-Latn-AZ" sz="20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ardıcıllığının xassələrinə</a:t>
                      </a:r>
                      <a:r>
                        <a:rPr lang="az-Latn-AZ" sz="20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görə, alqoritm olub olmadığını müəyyən edir.</a:t>
                      </a:r>
                      <a:endParaRPr lang="ru-RU" sz="20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34290" marB="3429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az-Latn-AZ" sz="405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QİYMƏTLƏNDİRMƏ</a:t>
            </a:r>
            <a:endParaRPr lang="ru-RU" sz="405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555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1354</TotalTime>
  <Words>438</Words>
  <Application>Microsoft Office PowerPoint</Application>
  <PresentationFormat>Экран (4:3)</PresentationFormat>
  <Paragraphs>103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Düyməni parçaya tikmək üçün hansı  hərəkətləri icra etmək lazımdır?</vt:lpstr>
      <vt:lpstr>Слайд 5</vt:lpstr>
      <vt:lpstr>Слайд 6</vt:lpstr>
      <vt:lpstr>Слайд 7</vt:lpstr>
      <vt:lpstr>Слайд 8</vt:lpstr>
      <vt:lpstr>Слайд 9</vt:lpstr>
      <vt:lpstr>MƏNİ  QONAQ  DƏVƏT  EDİBLƏR!</vt:lpstr>
      <vt:lpstr>Слайд 11</vt:lpstr>
      <vt:lpstr>                Əjdahanın hazırlanması alqoritmi 1. Şəkilə baxıb əjdahanın zahiri quruluşunu öyrənmək.   2. Plastilindən əjdahanın başını düzəltmək.   3. Əjdahanın bədənini düzəltmək.   4. Əjdahanın quyruğunu düzəltmək.   5. Əjdahanın 4 ayağını düzəltmək.   6. Bütün hissələri bir-biri ilə birləşdirmək.  </vt:lpstr>
      <vt:lpstr>Слайд 13</vt:lpstr>
      <vt:lpstr>DETERMİNANTLIQ - müəyyənlik, dəqiqlik</vt:lpstr>
      <vt:lpstr>DİSKRETLİK  </vt:lpstr>
      <vt:lpstr>  NƏTİCƏLİLİK</vt:lpstr>
      <vt:lpstr>KÜTLƏVİLİK</vt:lpstr>
      <vt:lpstr>Слайд 18</vt:lpstr>
      <vt:lpstr>Слайд 19</vt:lpstr>
      <vt:lpstr>Слайд 20</vt:lpstr>
      <vt:lpstr>Слайд 21</vt:lpstr>
      <vt:lpstr>Слайд 22</vt:lpstr>
      <vt:lpstr>Слайд 23</vt:lpstr>
      <vt:lpstr>QİYMƏTLƏNDİRMƏ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173</cp:revision>
  <dcterms:created xsi:type="dcterms:W3CDTF">2015-01-03T16:03:06Z</dcterms:created>
  <dcterms:modified xsi:type="dcterms:W3CDTF">2016-03-16T15:50:56Z</dcterms:modified>
</cp:coreProperties>
</file>