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84" r:id="rId2"/>
    <p:sldId id="282" r:id="rId3"/>
    <p:sldId id="260" r:id="rId4"/>
    <p:sldId id="265" r:id="rId5"/>
    <p:sldId id="283" r:id="rId6"/>
    <p:sldId id="267" r:id="rId7"/>
    <p:sldId id="271" r:id="rId8"/>
    <p:sldId id="266" r:id="rId9"/>
    <p:sldId id="272" r:id="rId10"/>
    <p:sldId id="273" r:id="rId11"/>
    <p:sldId id="278" r:id="rId12"/>
    <p:sldId id="280" r:id="rId13"/>
    <p:sldId id="281" r:id="rId14"/>
    <p:sldId id="277" r:id="rId15"/>
    <p:sldId id="27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718C"/>
    <a:srgbClr val="7AE44A"/>
    <a:srgbClr val="DEF692"/>
    <a:srgbClr val="E7FADE"/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84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5EAB5-9B9F-40A1-B2C2-EC83F98A8169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09EB0-CDA0-47A9-862B-FEAAB8BE63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09EB0-CDA0-47A9-862B-FEAAB8BE630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09EB0-CDA0-47A9-862B-FEAAB8BE630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A70C9-CD4B-4714-BCD3-6A5A01AD6231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0471A-5103-4C90-B8CE-6F6DC67C3C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A70C9-CD4B-4714-BCD3-6A5A01AD6231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0471A-5103-4C90-B8CE-6F6DC67C3C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A70C9-CD4B-4714-BCD3-6A5A01AD6231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0471A-5103-4C90-B8CE-6F6DC67C3C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A70C9-CD4B-4714-BCD3-6A5A01AD6231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0471A-5103-4C90-B8CE-6F6DC67C3C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A70C9-CD4B-4714-BCD3-6A5A01AD6231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0471A-5103-4C90-B8CE-6F6DC67C3C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A70C9-CD4B-4714-BCD3-6A5A01AD6231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0471A-5103-4C90-B8CE-6F6DC67C3C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A70C9-CD4B-4714-BCD3-6A5A01AD6231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0471A-5103-4C90-B8CE-6F6DC67C3C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A70C9-CD4B-4714-BCD3-6A5A01AD6231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0471A-5103-4C90-B8CE-6F6DC67C3C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A70C9-CD4B-4714-BCD3-6A5A01AD6231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310471A-5103-4C90-B8CE-6F6DC67C3C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A70C9-CD4B-4714-BCD3-6A5A01AD6231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0471A-5103-4C90-B8CE-6F6DC67C3C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A70C9-CD4B-4714-BCD3-6A5A01AD6231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0471A-5103-4C90-B8CE-6F6DC67C3C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3BA70C9-CD4B-4714-BCD3-6A5A01AD6231}" type="datetimeFigureOut">
              <a:rPr lang="ru-RU" smtClean="0"/>
              <a:pPr/>
              <a:t>08.12.2013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310471A-5103-4C90-B8CE-6F6DC67C3CE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http://t0.gstatic.com/images?q=tbn:ANd9GcQOiRYv-Pd-XekFcBEEV5rnDkkboBUyxg-MvVl6RC4Hg2XyQ_9c" TargetMode="Externa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http://t1.gstatic.com/images?q=tbn:ANd9GcQ9GYp-Qkv6yFXSvoE7eJ217AaUEcmosqqvHx1OnCBr8z-t7MiV-w" TargetMode="External"/><Relationship Id="rId3" Type="http://schemas.openxmlformats.org/officeDocument/2006/relationships/image" Target="http://t3.gstatic.com/images?q=tbn:ANd9GcQ5a5N_7AX8ONKp42mQYjFKe2wwyz9n6HcRWSEDkKY3pEjY10zn" TargetMode="External"/><Relationship Id="rId7" Type="http://schemas.openxmlformats.org/officeDocument/2006/relationships/image" Target="http://t2.gstatic.com/images?q=tbn:ANd9GcSv4wm7qEEMqfsrS9HS17Qsg60eigWKn_BzYrbrGx99pU1fWdtxIA" TargetMode="External"/><Relationship Id="rId12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http://t0.gstatic.com/images?q=tbn:ANd9GcS-gdh6tTnQZPXLCvRVIm6cBxCsPMUKBijRx10sSdV6y0vByvNOMg" TargetMode="External"/><Relationship Id="rId5" Type="http://schemas.openxmlformats.org/officeDocument/2006/relationships/image" Target="http://t0.gstatic.com/images?q=tbn:ANd9GcQOiRYv-Pd-XekFcBEEV5rnDkkboBUyxg-MvVl6RC4Hg2XyQ_9c" TargetMode="External"/><Relationship Id="rId10" Type="http://schemas.openxmlformats.org/officeDocument/2006/relationships/image" Target="../media/image8.jpeg"/><Relationship Id="rId4" Type="http://schemas.openxmlformats.org/officeDocument/2006/relationships/image" Target="../media/image4.jpeg"/><Relationship Id="rId9" Type="http://schemas.openxmlformats.org/officeDocument/2006/relationships/image" Target="http://t1.gstatic.com/images?q=tbn:ANd9GcSbqI7mdob91TE-ajp2HGSO1xGwp3p4rsmo5cU-IZuPVmtZqfV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http://t1.gstatic.com/images?q=tbn:ANd9GcSbqI7mdob91TE-ajp2HGSO1xGwp3p4rsmo5cU-IZuPVmtZqfVM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http://t3.gstatic.com/images?q=tbn:ANd9GcRH86I7bYojtP6KvmmFug7HzWcSkSQjsAOp3xzokNpl41Qzq3Kf" TargetMode="Externa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725C68B6-61C2-468F-89AB-4B9F7531AA68}" type="slidenum">
              <a:rPr lang="ru-RU" sz="2800" b="1" smtClean="0">
                <a:solidFill>
                  <a:srgbClr val="FF0000"/>
                </a:solidFill>
              </a:rPr>
              <a:pPr/>
              <a:t>1</a:t>
            </a:fld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91680" y="188641"/>
            <a:ext cx="583264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İNFORMATİKA</a:t>
            </a:r>
            <a:br>
              <a:rPr lang="az-Latn-A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az-Latn-A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VI   SİNİF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2852936"/>
            <a:ext cx="819730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z-Latn-AZ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Xətai rayonu 2</a:t>
            </a:r>
            <a:r>
              <a:rPr lang="en-US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r>
              <a:rPr lang="az-Latn-AZ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 sayli tam orta məktəb</a:t>
            </a:r>
            <a:r>
              <a:rPr lang="az-Latn-AZ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 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5157192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z-Latn-AZ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Müəllimə: Fərruxova Qiyafət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741037"/>
            <a:ext cx="91440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1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    </a:t>
            </a:r>
            <a:r>
              <a:rPr kumimoji="0" lang="az-Latn-AZ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2.1.1</a:t>
            </a:r>
            <a:r>
              <a:rPr kumimoji="0" lang="az-Latn-AZ" sz="28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r>
              <a:rPr kumimoji="0" lang="az-Latn-AZ" sz="2800" b="0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 Obyektin infirmasiya modelinin təsvir forma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z-Latn-AZ" sz="2800" i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Times New Roman" pitchFamily="18" charset="0"/>
              </a:rPr>
              <a:t>            </a:t>
            </a:r>
            <a:r>
              <a:rPr kumimoji="0" lang="az-Latn-AZ" sz="2800" b="0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larını 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s</a:t>
            </a:r>
            <a:r>
              <a:rPr kumimoji="0" lang="az-Latn-AZ" sz="2800" b="0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adalayır.</a:t>
            </a:r>
            <a:endParaRPr kumimoji="0" lang="en-US" sz="2800" b="0" i="1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  <a:r>
              <a:rPr kumimoji="0" lang="az-Latn-AZ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Mövzu:</a:t>
            </a:r>
            <a:r>
              <a:rPr kumimoji="0" lang="az-Latn-A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az-Latn-AZ" sz="2800" b="0" i="1" u="none" strike="noStrike" cap="none" normalizeH="0" baseline="0" dirty="0" smtClean="0">
                <a:ln>
                  <a:noFill/>
                </a:ln>
                <a:solidFill>
                  <a:srgbClr val="26718C"/>
                </a:solidFill>
                <a:effectLst/>
                <a:latin typeface="Arial" pitchFamily="34" charset="0"/>
                <a:ea typeface="Times New Roman" pitchFamily="18" charset="0"/>
              </a:rPr>
              <a:t>Obyektin informasiya modelinin təsvir formaları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rgbClr val="26718C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az-Latn-A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az-Latn-AZ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Təlim nəticəsi:</a:t>
            </a:r>
            <a:r>
              <a:rPr kumimoji="0" lang="az-Latn-AZ" sz="2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az-Latn-AZ" sz="2800" b="0" i="1" u="none" strike="noStrike" cap="none" normalizeH="0" baseline="0" dirty="0" smtClean="0">
                <a:ln>
                  <a:noFill/>
                </a:ln>
                <a:solidFill>
                  <a:srgbClr val="26718C"/>
                </a:solidFill>
                <a:effectLst/>
                <a:latin typeface="Arial" pitchFamily="34" charset="0"/>
                <a:ea typeface="Times New Roman" pitchFamily="18" charset="0"/>
              </a:rPr>
              <a:t>1) İnformasiya modeli anlayışını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z-Latn-AZ" sz="2800" i="1" dirty="0" smtClean="0">
                <a:solidFill>
                  <a:srgbClr val="26718C"/>
                </a:solidFill>
                <a:latin typeface="Arial" pitchFamily="34" charset="0"/>
                <a:ea typeface="Times New Roman" pitchFamily="18" charset="0"/>
              </a:rPr>
              <a:t>                                </a:t>
            </a:r>
            <a:r>
              <a:rPr kumimoji="0" lang="az-Latn-AZ" sz="2800" b="0" i="1" u="none" strike="noStrike" cap="none" normalizeH="0" baseline="0" dirty="0" smtClean="0">
                <a:ln>
                  <a:noFill/>
                </a:ln>
                <a:solidFill>
                  <a:srgbClr val="26718C"/>
                </a:solidFill>
                <a:effectLst/>
                <a:latin typeface="Arial" pitchFamily="34" charset="0"/>
                <a:ea typeface="Times New Roman" pitchFamily="18" charset="0"/>
              </a:rPr>
              <a:t>şərh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rgbClr val="26718C"/>
                </a:solidFill>
                <a:effectLst/>
                <a:latin typeface="Arial" pitchFamily="34" charset="0"/>
                <a:ea typeface="Times New Roman" pitchFamily="18" charset="0"/>
              </a:rPr>
              <a:t> e</a:t>
            </a:r>
            <a:r>
              <a:rPr kumimoji="0" lang="az-Latn-AZ" sz="2800" b="0" i="1" u="none" strike="noStrike" cap="none" normalizeH="0" baseline="0" dirty="0" smtClean="0">
                <a:ln>
                  <a:noFill/>
                </a:ln>
                <a:solidFill>
                  <a:srgbClr val="26718C"/>
                </a:solidFill>
                <a:effectLst/>
                <a:latin typeface="Arial" pitchFamily="34" charset="0"/>
                <a:ea typeface="Times New Roman" pitchFamily="18" charset="0"/>
              </a:rPr>
              <a:t>dir.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rgbClr val="26718C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800" b="0" i="1" u="none" strike="noStrike" cap="none" normalizeH="0" baseline="0" dirty="0" smtClean="0">
                <a:ln>
                  <a:noFill/>
                </a:ln>
                <a:solidFill>
                  <a:srgbClr val="26718C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  2) Obyektin informasiya modelinin</a:t>
            </a:r>
            <a:endParaRPr kumimoji="0" lang="en-US" sz="2800" b="0" i="1" u="none" strike="noStrike" cap="none" normalizeH="0" baseline="0" dirty="0" smtClean="0">
              <a:ln>
                <a:noFill/>
              </a:ln>
              <a:solidFill>
                <a:srgbClr val="26718C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i="1" dirty="0" smtClean="0">
                <a:solidFill>
                  <a:srgbClr val="26718C"/>
                </a:solidFill>
                <a:latin typeface="Arial" pitchFamily="34" charset="0"/>
                <a:ea typeface="Times New Roman" pitchFamily="18" charset="0"/>
              </a:rPr>
              <a:t>                               </a:t>
            </a:r>
            <a:r>
              <a:rPr kumimoji="0" lang="az-Latn-AZ" sz="2800" b="0" i="1" u="none" strike="noStrike" cap="none" normalizeH="0" baseline="0" dirty="0" smtClean="0">
                <a:ln>
                  <a:noFill/>
                </a:ln>
                <a:solidFill>
                  <a:srgbClr val="26718C"/>
                </a:solidFill>
                <a:effectLst/>
                <a:latin typeface="Arial" pitchFamily="34" charset="0"/>
                <a:ea typeface="Times New Roman" pitchFamily="18" charset="0"/>
              </a:rPr>
              <a:t> t</a:t>
            </a:r>
            <a:r>
              <a:rPr lang="az-Latn-AZ" sz="2800" i="1" dirty="0" smtClean="0">
                <a:solidFill>
                  <a:srgbClr val="26718C"/>
                </a:solidFill>
                <a:latin typeface="Arial" pitchFamily="34" charset="0"/>
                <a:ea typeface="Times New Roman" pitchFamily="18" charset="0"/>
              </a:rPr>
              <a:t>ə</a:t>
            </a:r>
            <a:r>
              <a:rPr kumimoji="0" lang="az-Latn-AZ" sz="2800" b="0" i="1" u="none" strike="noStrike" cap="none" normalizeH="0" baseline="0" dirty="0" smtClean="0">
                <a:ln>
                  <a:noFill/>
                </a:ln>
                <a:solidFill>
                  <a:srgbClr val="26718C"/>
                </a:solidFill>
                <a:effectLst/>
                <a:latin typeface="Arial" pitchFamily="34" charset="0"/>
                <a:ea typeface="Times New Roman" pitchFamily="18" charset="0"/>
              </a:rPr>
              <a:t>svir formalarını tanıyır.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z-Latn-AZ" sz="2800" i="1" dirty="0" smtClean="0">
                <a:solidFill>
                  <a:srgbClr val="26718C"/>
                </a:solidFill>
                <a:latin typeface="Arial" pitchFamily="34" charset="0"/>
              </a:rPr>
              <a:t>                            3) </a:t>
            </a:r>
            <a:r>
              <a:rPr lang="az-Latn-AZ" sz="2800" i="1" dirty="0" smtClean="0">
                <a:solidFill>
                  <a:srgbClr val="26718C"/>
                </a:solidFill>
                <a:latin typeface="Arial" pitchFamily="34" charset="0"/>
                <a:ea typeface="Times New Roman" pitchFamily="18" charset="0"/>
              </a:rPr>
              <a:t>İnformasiya modeli anlayışını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z-Latn-AZ" sz="2800" i="1" dirty="0" smtClean="0">
                <a:solidFill>
                  <a:srgbClr val="26718C"/>
                </a:solidFill>
                <a:latin typeface="Arial" pitchFamily="34" charset="0"/>
                <a:ea typeface="Times New Roman" pitchFamily="18" charset="0"/>
              </a:rPr>
              <a:t>                                şərh</a:t>
            </a:r>
            <a:r>
              <a:rPr lang="en-US" sz="2800" i="1" dirty="0" smtClean="0">
                <a:solidFill>
                  <a:srgbClr val="26718C"/>
                </a:solidFill>
                <a:latin typeface="Arial" pitchFamily="34" charset="0"/>
                <a:ea typeface="Times New Roman" pitchFamily="18" charset="0"/>
              </a:rPr>
              <a:t> e</a:t>
            </a:r>
            <a:r>
              <a:rPr lang="az-Latn-AZ" sz="2800" i="1" dirty="0" smtClean="0">
                <a:solidFill>
                  <a:srgbClr val="26718C"/>
                </a:solidFill>
                <a:latin typeface="Arial" pitchFamily="34" charset="0"/>
                <a:ea typeface="Times New Roman" pitchFamily="18" charset="0"/>
              </a:rPr>
              <a:t>dir obyektin informasiya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z-Latn-AZ" sz="2800" i="1" dirty="0" smtClean="0">
                <a:solidFill>
                  <a:srgbClr val="26718C"/>
                </a:solidFill>
                <a:latin typeface="Arial" pitchFamily="34" charset="0"/>
                <a:ea typeface="Times New Roman" pitchFamily="18" charset="0"/>
              </a:rPr>
              <a:t>                                modelini qurur.</a:t>
            </a:r>
            <a:r>
              <a:rPr lang="az-Latn-AZ" sz="2800" i="1" dirty="0" smtClean="0">
                <a:solidFill>
                  <a:srgbClr val="26718C"/>
                </a:solidFill>
                <a:latin typeface="Arial" pitchFamily="34" charset="0"/>
              </a:rPr>
              <a:t>       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rgbClr val="26718C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  <a:r>
              <a:rPr kumimoji="0" lang="az-Latn-AZ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İş üsulu:</a:t>
            </a:r>
            <a:r>
              <a:rPr kumimoji="0" lang="az-Latn-AZ" sz="2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az-Latn-A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</a:t>
            </a:r>
            <a:r>
              <a:rPr kumimoji="0" lang="az-Latn-AZ" sz="2800" b="0" i="1" u="none" strike="noStrike" cap="none" normalizeH="0" baseline="0" dirty="0" smtClean="0">
                <a:ln>
                  <a:noFill/>
                </a:ln>
                <a:solidFill>
                  <a:srgbClr val="26718C"/>
                </a:solidFill>
                <a:effectLst/>
                <a:latin typeface="Arial" pitchFamily="34" charset="0"/>
                <a:ea typeface="Times New Roman" pitchFamily="18" charset="0"/>
              </a:rPr>
              <a:t>beyin həmləsi, praktiki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rgbClr val="26718C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  <a:r>
              <a:rPr kumimoji="0" lang="az-Latn-AZ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İş forması:    </a:t>
            </a:r>
            <a:r>
              <a:rPr kumimoji="0" lang="az-Latn-AZ" sz="2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az-Latn-AZ" sz="2800" b="0" i="1" u="none" strike="noStrike" cap="none" normalizeH="0" baseline="0" dirty="0" smtClean="0">
                <a:ln>
                  <a:noFill/>
                </a:ln>
                <a:solidFill>
                  <a:srgbClr val="26718C"/>
                </a:solidFill>
                <a:effectLst/>
                <a:latin typeface="Arial" pitchFamily="34" charset="0"/>
                <a:ea typeface="Times New Roman" pitchFamily="18" charset="0"/>
              </a:rPr>
              <a:t>kiçik qruplarla iş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rgbClr val="26718C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z-Latn-A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  <a:r>
              <a:rPr kumimoji="0" lang="az-Latn-AZ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İnteqrasiya:   </a:t>
            </a:r>
            <a:r>
              <a:rPr lang="az-Latn-AZ" sz="2800" i="1" dirty="0" smtClean="0">
                <a:solidFill>
                  <a:srgbClr val="26718C"/>
                </a:solidFill>
                <a:latin typeface="Arial" pitchFamily="34" charset="0"/>
                <a:ea typeface="Times New Roman" pitchFamily="18" charset="0"/>
              </a:rPr>
              <a:t>H-b, Riy, Tex.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rgbClr val="26718C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z-Latn-AZ" sz="2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  <a:r>
              <a:rPr kumimoji="0" lang="az-Latn-AZ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Resurs</a:t>
            </a:r>
            <a:r>
              <a:rPr kumimoji="0" lang="az-Latn-AZ" sz="2800" b="1" i="1" u="none" strike="noStrike" cap="none" normalizeH="0" baseline="0" dirty="0" smtClean="0">
                <a:ln>
                  <a:noFill/>
                </a:ln>
                <a:solidFill>
                  <a:srgbClr val="26718C"/>
                </a:solidFill>
                <a:effectLst/>
                <a:latin typeface="Arial" pitchFamily="34" charset="0"/>
                <a:ea typeface="Times New Roman" pitchFamily="18" charset="0"/>
              </a:rPr>
              <a:t>:</a:t>
            </a:r>
            <a:r>
              <a:rPr kumimoji="0" lang="az-Latn-AZ" sz="2800" b="0" i="1" u="none" strike="noStrike" cap="none" normalizeH="0" baseline="0" dirty="0" smtClean="0">
                <a:ln>
                  <a:noFill/>
                </a:ln>
                <a:solidFill>
                  <a:srgbClr val="26718C"/>
                </a:solidFill>
                <a:effectLst/>
                <a:latin typeface="Arial" pitchFamily="34" charset="0"/>
                <a:ea typeface="Times New Roman" pitchFamily="18" charset="0"/>
              </a:rPr>
              <a:t>         İş vərəqləri, dərslik,</a:t>
            </a:r>
            <a:r>
              <a:rPr kumimoji="0" lang="az-Latn-AZ" sz="2800" b="0" i="1" u="none" strike="noStrike" cap="none" normalizeH="0" dirty="0" smtClean="0">
                <a:ln>
                  <a:noFill/>
                </a:ln>
                <a:solidFill>
                  <a:srgbClr val="26718C"/>
                </a:solidFill>
                <a:effectLst/>
                <a:latin typeface="Arial" pitchFamily="34" charset="0"/>
                <a:ea typeface="Times New Roman" pitchFamily="18" charset="0"/>
              </a:rPr>
              <a:t> kompüter</a:t>
            </a:r>
            <a:endParaRPr kumimoji="0" lang="az-Latn-AZ" sz="2800" b="0" i="1" u="none" strike="noStrike" cap="none" normalizeH="0" baseline="0" dirty="0" smtClean="0">
              <a:ln>
                <a:noFill/>
              </a:ln>
              <a:solidFill>
                <a:srgbClr val="26718C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043608" y="2420889"/>
            <a:ext cx="7416824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z-Latn-AZ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Obyektin informasiya modelinin təsvir formaları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51720" y="908720"/>
            <a:ext cx="525658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z-Latn-AZ" sz="8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Mövzu</a:t>
            </a:r>
            <a:endParaRPr lang="ru-RU" sz="8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jpg-lyubov.ru/_ph/98/2/449566874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3661202"/>
            <a:ext cx="2627784" cy="3196797"/>
          </a:xfrm>
          <a:prstGeom prst="rect">
            <a:avLst/>
          </a:prstGeom>
          <a:noFill/>
        </p:spPr>
      </p:pic>
      <p:pic>
        <p:nvPicPr>
          <p:cNvPr id="15362" name="Picture 2" descr="http://www.eylence.az/blogs/media/blogs/eylence/2007/05/wWw.EyLeNcE.AZ_EyLence_Korpe_Vaxtlarinda_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80928"/>
            <a:ext cx="2771800" cy="3858346"/>
          </a:xfrm>
          <a:prstGeom prst="rect">
            <a:avLst/>
          </a:prstGeom>
          <a:noFill/>
        </p:spPr>
      </p:pic>
      <p:pic>
        <p:nvPicPr>
          <p:cNvPr id="8" name="Picture 4" descr="http://t0.gstatic.com/images?q=tbn:ANd9GcQOiRYv-Pd-XekFcBEEV5rnDkkboBUyxg-MvVl6RC4Hg2XyQ_9c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4139952" y="3623990"/>
            <a:ext cx="1763493" cy="3234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0" y="404664"/>
            <a:ext cx="883003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z-Latn-AZ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Bu obyektlər arasındakı fərq nədən ibarətdir?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323528" y="3942347"/>
            <a:ext cx="88204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az-Latn-AZ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764704"/>
            <a:ext cx="846578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az-Latn-AZ" sz="8800" b="1" i="0" u="none" strike="noStrike" cap="none" spc="0" normalizeH="0" baseline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ea typeface="Times New Roman" pitchFamily="18" charset="0"/>
              </a:rPr>
              <a:t>Tədqiqat sualı: </a:t>
            </a:r>
            <a:endParaRPr lang="ru-RU" sz="8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060848"/>
            <a:ext cx="7801047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endParaRPr kumimoji="0" lang="az-Latn-AZ" sz="6000" b="1" i="0" u="none" strike="noStrike" cap="none" spc="0" normalizeH="0" baseline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ea typeface="Times New Roman" pitchFamily="18" charset="0"/>
            </a:endParaRPr>
          </a:p>
          <a:p>
            <a:pPr algn="ctr"/>
            <a:r>
              <a:rPr kumimoji="0" lang="az-Latn-AZ" sz="60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ea typeface="Times New Roman" pitchFamily="18" charset="0"/>
              </a:rPr>
              <a:t>Obyektin informasya modeli nədir və</a:t>
            </a:r>
            <a:r>
              <a:rPr kumimoji="0" lang="az-Latn-AZ" sz="6000" b="1" i="0" u="none" strike="noStrike" cap="none" spc="0" normalizeH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ea typeface="Times New Roman" pitchFamily="18" charset="0"/>
              </a:rPr>
              <a:t> o</a:t>
            </a:r>
            <a:r>
              <a:rPr kumimoji="0" lang="az-Latn-AZ" sz="6000" b="1" i="0" u="none" strike="noStrike" cap="none" spc="0" normalizeH="0" baseline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ea typeface="Times New Roman" pitchFamily="18" charset="0"/>
              </a:rPr>
              <a:t>nun hansı təsvir formaları var?</a:t>
            </a:r>
            <a:endParaRPr lang="ru-RU" sz="6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512" y="2132856"/>
            <a:ext cx="86409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3200" b="1" dirty="0" smtClean="0"/>
          </a:p>
          <a:p>
            <a:r>
              <a:rPr lang="az-Latn-AZ" sz="4800" b="1" dirty="0" smtClean="0">
                <a:solidFill>
                  <a:srgbClr val="7030A0"/>
                </a:solidFill>
              </a:rPr>
              <a:t>Sinif 4 qrupa bölünür.Hər  qrupa  iş  vərəqləri  paylanılır.</a:t>
            </a:r>
          </a:p>
          <a:p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1412776"/>
            <a:ext cx="76328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Tədqiqatın aparılması: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>
            <a:normAutofit/>
          </a:bodyPr>
          <a:lstStyle/>
          <a:p>
            <a:r>
              <a:rPr lang="az-Latn-AZ" sz="3600" b="1" dirty="0" smtClean="0">
                <a:solidFill>
                  <a:srgbClr val="C00000"/>
                </a:solidFill>
              </a:rPr>
              <a:t>Obyektlərə uyğun modelləri tapın və bunu </a:t>
            </a:r>
            <a:r>
              <a:rPr lang="en-US" sz="3600" b="1" dirty="0" smtClean="0">
                <a:solidFill>
                  <a:srgbClr val="C00000"/>
                </a:solidFill>
              </a:rPr>
              <a:t>x</a:t>
            </a:r>
            <a:r>
              <a:rPr lang="az-Latn-AZ" sz="3600" b="1" dirty="0" smtClean="0">
                <a:solidFill>
                  <a:srgbClr val="C00000"/>
                </a:solidFill>
              </a:rPr>
              <a:t>ətlə birləşdirin.Təqdimat hazırla.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28860" y="500042"/>
            <a:ext cx="3929090" cy="92333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Qrup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1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http://t3.gstatic.com/images?q=tbn:ANd9GcQ5a5N_7AX8ONKp42mQYjFKe2wwyz9n6HcRWSEDkKY3pEjY10zn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187624" y="3284984"/>
            <a:ext cx="1098551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://t0.gstatic.com/images?q=tbn:ANd9GcQOiRYv-Pd-XekFcBEEV5rnDkkboBUyxg-MvVl6RC4Hg2XyQ_9c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3923928" y="5013176"/>
            <a:ext cx="1274768" cy="1343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http://t2.gstatic.com/images?q=tbn:ANd9GcSv4wm7qEEMqfsrS9HS17Qsg60eigWKn_BzYrbrGx99pU1fWdtxIA"/>
          <p:cNvPicPr>
            <a:picLocks noChangeAspect="1" noChangeArrowheads="1"/>
          </p:cNvPicPr>
          <p:nvPr/>
        </p:nvPicPr>
        <p:blipFill>
          <a:blip r:embed="rId6" r:link="rId7" cstate="print"/>
          <a:srcRect/>
          <a:stretch>
            <a:fillRect/>
          </a:stretch>
        </p:blipFill>
        <p:spPr bwMode="auto">
          <a:xfrm>
            <a:off x="6444208" y="3140968"/>
            <a:ext cx="107157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http://t1.gstatic.com/images?q=tbn:ANd9GcSbqI7mdob91TE-ajp2HGSO1xGwp3p4rsmo5cU-IZuPVmtZqfVM"/>
          <p:cNvPicPr>
            <a:picLocks noChangeAspect="1" noChangeArrowheads="1"/>
          </p:cNvPicPr>
          <p:nvPr/>
        </p:nvPicPr>
        <p:blipFill>
          <a:blip r:embed="rId8" r:link="rId9" cstate="print"/>
          <a:srcRect/>
          <a:stretch>
            <a:fillRect/>
          </a:stretch>
        </p:blipFill>
        <p:spPr bwMode="auto">
          <a:xfrm>
            <a:off x="1259632" y="5085184"/>
            <a:ext cx="1143008" cy="1214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http://t0.gstatic.com/images?q=tbn:ANd9GcS-gdh6tTnQZPXLCvRVIm6cBxCsPMUKBijRx10sSdV6y0vByvNOMg"/>
          <p:cNvPicPr>
            <a:picLocks noChangeAspect="1" noChangeArrowheads="1"/>
          </p:cNvPicPr>
          <p:nvPr/>
        </p:nvPicPr>
        <p:blipFill>
          <a:blip r:embed="rId10" r:link="rId11" cstate="print"/>
          <a:srcRect/>
          <a:stretch>
            <a:fillRect/>
          </a:stretch>
        </p:blipFill>
        <p:spPr bwMode="auto">
          <a:xfrm>
            <a:off x="3779912" y="3284984"/>
            <a:ext cx="114300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 descr="http://t1.gstatic.com/images?q=tbn:ANd9GcQ9GYp-Qkv6yFXSvoE7eJ217AaUEcmosqqvHx1OnCBr8z-t7MiV-w"/>
          <p:cNvPicPr>
            <a:picLocks noChangeAspect="1" noChangeArrowheads="1"/>
          </p:cNvPicPr>
          <p:nvPr/>
        </p:nvPicPr>
        <p:blipFill>
          <a:blip r:embed="rId12" r:link="rId13" cstate="print"/>
          <a:srcRect/>
          <a:stretch>
            <a:fillRect/>
          </a:stretch>
        </p:blipFill>
        <p:spPr bwMode="auto">
          <a:xfrm>
            <a:off x="6372200" y="4941168"/>
            <a:ext cx="1641475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2411760" y="476672"/>
            <a:ext cx="3929090" cy="92333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Qrup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1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1403648" y="7389440"/>
            <a:ext cx="2016224" cy="122413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3995936" y="7389440"/>
            <a:ext cx="1944216" cy="122413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2195736" y="7101408"/>
            <a:ext cx="4320480" cy="122413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64 -1.11111E-6 L -0.00747 -0.451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7.40741E-7 L 0.07482 -0.4724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" y="-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33333E-6 L 0.09445 -0.4252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-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1340768"/>
            <a:ext cx="82089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3600" b="1" i="1" dirty="0" smtClean="0">
                <a:solidFill>
                  <a:srgbClr val="FF0000"/>
                </a:solidFill>
              </a:rPr>
              <a:t>Oyektlərdən hansı bizə Yer kürəsi haqqında daha ətraflı məlumat verə bilər? Obyektlər haqqında təqdimat hazırlayın.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pic>
        <p:nvPicPr>
          <p:cNvPr id="21508" name="Picture 4" descr="http://t1.gstatic.com/images?q=tbn:ANd9GcSbqI7mdob91TE-ajp2HGSO1xGwp3p4rsmo5cU-IZuPVmtZqfVM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755576" y="4509119"/>
            <a:ext cx="1944216" cy="2013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5" descr="http://t3.gstatic.com/images?q=tbn:ANd9GcRH86I7bYojtP6KvmmFug7HzWcSkSQjsAOp3xzokNpl41Qzq3Kf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5508104" y="4221088"/>
            <a:ext cx="299697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339752" y="476672"/>
            <a:ext cx="4032448" cy="92333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Qrup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az-Latn-A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z-Latn-AZ" sz="4000" dirty="0" smtClean="0">
                <a:solidFill>
                  <a:srgbClr val="C00000"/>
                </a:solidFill>
              </a:rPr>
              <a:t>İnsanın hansı informasiya modeləri var? Bu modellər haqqında təqdimat hazırlayın.</a:t>
            </a:r>
          </a:p>
          <a:p>
            <a:endParaRPr lang="az-Latn-AZ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2050" name="AutoShape 2" descr="data:image/jpeg;base64,/9j/4AAQSkZJRgABAQAAAQABAAD/2wCEAAkGBhQSEBUUERQVFBUVEBQUFBQUFBgUFxUWFBQVFBUUFBYXHSYeFxkjGhUUHy8gIycpLCwsFR4xNTAqNSYrLSkBCQoKDgwOFA8PGCkcHBwpKSkpKSkpKSwpKSkpKSkpKSkpKSkpKSksKSkpKTUpKSkpKSksKSkpKSkpKSkpKSkpKf/AABEIALcBFAMBIgACEQEDEQH/xAAcAAEAAQUBAQAAAAAAAAAAAAAABwMEBQYIAgH/xABPEAABAwIDBAQJBgsGBAcAAAABAAIDBBEFEiEGBzFRE0FhkSIyUnGBkqGxwRRCcrLR8CMkMzRTYmRzgqLCY3STo7PSF0NEwwgVJVSEpOH/xAAXAQEBAQEAAAAAAAAAAAAAAAAAAQID/8QAHBEBAQEAAgMBAAAAAAAAAAAAAAEREjECIUFR/9oADAMBAAIRAxEAPwCcUREBERAREQEREBERAREQEREBERAREQERUaisZGLyPawc3ODfegrIsBWbcUkf/MznlG1z/aBb2rXMS3vxsNo4Hk206RwZ6crQ4oYkJFDGIb26t/5MMiH6rLnvkJHsWt1+1tXNfpJ5COXSED1W2ai46Lui03G5T8jl1Ooh6+c0aj6q3zNjkewUpJY9zL5wb5XEX8XsQxOaKBDvxP8A7Yj+I/ag34/2Mg8zz9qhie0UGw772fOE7fM6/wAVv+77a0V4e9jnuYBbwxbwgRe3eqY3NEREEREBERAREQEREBERAREQEREHx7rAnkLrD122FJC8slqYWPabOa54DgeOoJusrUeKfQO82XLm8SbNitYf2l7fV8H+lBP795eHDjWQ+hwPuVB+9fDR/wBU0+Zrj7mrmYPVQFDHRzt8GGjhM4+aGT/aqLt8uH9Tpj5onD32XPjHK4jetYJ4O+Wj+ayc/wADR73r6N7kB8WGY+fIP61CEMqyVLOrJEqZod4wf4sB/ie0e66v4NonvNxDGDzMh+DFFWHVlltmGYjw1XThGNrfKWpmcRcRBt9cr3k27AWAKF9vsQc7E3tc4lrYnWuSbWqqhgA5aNUtYNXZnAffRQltfPmxKc8mN/nmnk/qXLymVvwusVWym2isGVJsb8ivdXJpa/H4+D7yCrUHj5isujoDFHXo5Pow/wCtGuecZYRUz8PziXq/Xd2roKudeik/dxH/ADIyoHxmnHymf+8TdZ/SORIxBv2LyGkcvart8A+5KpGMfclRVMyXGWzeV9bqe9xkAbTG3WM3eQVAuRT5uMeTSm/UCPQHuA9gRKk9ERVkREQEREBERAREQEREBERAREQU5+A+k36wXJu1c+euqneVVzn/ADXrrGoPi/THxPwXH9bLmke7ypHO9ZxPxUqxRCqNKphfQVSqzXKsx6tgVUDlUXsb1ewTLFxvVzHItQbBSVSztDiFlp0FQshBVrpKxYlfYitz1IHJjj7h8VEuNSZqyc/q0w/+ux39S3/dnVXqJXeRSvd7WqO8QdepqOyVrfUhib8Fz8+2/Bhao6/fzfG/oVNr/cq1W3X79oHsLu5W1vcsNp/mkvQP/u8Z9sZUI4278an4/nEvUf0jlMUU18OJ/Y2H2MKiDG/zqf8Afy/6jkSMY8+fuKpH09yuLLw4KKtneYqedxP5o7z/ANb1BRCnbcT+ayfSH1nolSeiIqyIiICIiAiIgIiICIiAiIgIiILLFp8kZd5LXu9WN5XIAOnoC6u22nyUVQ7yaOqd3Qut71ygVKsLr6Cvi+Ir2CvYcqV16uqi4a9VWSK0a5ew9WIv45Vcx1CxbZFVbKtaJQ3XPu2ud5NC72hx/pWlVZvUVR/bZ/5X5fgty3Ua0uIu5wxx+t0g+K0gSZnSO8qond3zPWavisqllzpy+23x71aPCvqga/Hz6ezirSTq9CjSZMNkvhv/AMJv1GqLcZj/ABmbX/ny9X67lJGz8l8Pt+x+5gUdYsL1Ev75/wBYoMXIDz9gVB1+fu+xXxpnngx58zHH3BfWYFUO8WCY+aJ/2IMTI63NT1uIH4pJ9JvveofGxdY7/p5B9IBv1iFNu53DHwUz2Styu8AkXB4l54hRKkJERVkREQEREBERAREQEREBF8c6wuVShrGP8R7XfRcD7kFZF8zBfUGpbz58uG1R/Y5R65Yz4rl4ldI7458uGVPbFC31qmMe4Fc23Uqx9Xm6+kryor7delTXoFUe7r7mVK6+3RFYPXsSK3BX0OVRMG6gWw2sdzqadv8APHf6yj/DTeFp53d6zifit+3evyYDUP51oP8Ahtjd/QtCoBaGP9232gFK1Hmcd326H2XPoVtI26upuPZr9p/lDh6V4c3TVFSRssfxID9kP1FrddvFqoZnxxlgax2QZmyPNgB+tb2LYtmBakb/AHZ31Co+xSnBqZjr+V6vMCoMzJvfrxoJmN80DT9YFWM+9DEZB+cu1H6ONv1WrDyUjeV/SVbPiHYqmMjNtZVPac9TMTfS0haOPZbtUzbjZXOpZXPcXEvYbuJcfFPWVCcGATyNGSCV2oIIY7LbXsseIU67m6N0VK9j2lrgY8zTxBynioVISIirIiIgIiICIiAiIgIiIMTtXUZKOU82hvrODfior0J1aw9pY2/fa6kPeDLalaPKmaPQGvd8Ao7RY03bXa+qgqGx000kQDNQyR9iSeJDieXUsTDvHxLQNrJ7nTxyrXbGTNXS9mVvc2/xVvgVLnqYG+VURN9aRo+KCct+VQW4bICbkmlaTzPSPefqLniGYniusNsNnvlPgvp21MTg3MwmxDmF+Vw8Nh4PPA81o9Xukw48YKqmPNj3lo/xGvH8yVIg+6XUsT7k4X3+T1x7GyxB3e6N/wDSsPW7kq5v5N9PN2NlLHd0rWj2qNaj66XWx127jEYvHo5iOcbRMO+IuWAqaR8ZtIxzDye0tPc5EU7pdebIg9XXzMvN18uqiYMCd0ey7j5U1Ue6Ce3taFpkTbMaOTGjuAW2VE3R7L0463/KXet0jP8Aue1avT0k0rSYYZJADlJY0uAPI2GhtY27UqxaSnX78ND7wB6UvoFdPwCrP/Sz+ofs7B3I3Z2rt+azeoUa1t2zOMxGFsYkbnEJaWXs4ENIIsdT6Fm8P2aoZWhzmAyOa0yfhH2LsoubB1goQx3DpoJLTRujLruaHCxIudVuW77HHSh0chJcwAtceJadLHmQba9qiJUi2MpBwp4/SzN9a6uo8HjZ4kbG/RYG+4Krs3OdNVjNs8XqJKmSnppjTinohUveGB3SOLwA0uPisDTftsb3TBdzMsspsRODJUNHFvQl3ncH29gHetewjFHVFJDM8WfJEHOFra6gm3Ve1/Ssru4B6auJ/TxDuhH2oN4REVZEREBERAREQEREBEVtiOJRwRmSZ7Y2NBJc424C+nWTYHQaoNY3iyjJC0kC8riLm1yGHTz6rSXQkLL7YbS0mJwNhiqGtAmzZjYG7GvBFnFvU4nQ38HgtIOxVbHrT1TSNTZwdF2X45bdp4q5V1oWPm9ZOf7Z3s0WS2LpS7EKUAX/ABuD/VaVVrti627nmAyFzi4vicH3JOpFrjivmz0ktJVRyvjN4ZWvLHuyklhBym1yO5SxY6tRRGN+Ml/zVlv3x/2K9g34x6dJSvHPJI1/vDUTEkz0Ub/HY130mh3vWIxTZoOaPk5MTr6lr3AWsdA03bxt1LEUO92gk8Z8kR/tIz72ZgrPF97cIu2kAkPlv8FvoZ4zvTZBWq6WrpmOkfMzIxuZz5WAAAcS50Z0HbZWkG2LpGa/J6hl7fgphKD2lhDrelR/tHtPNWRS55s9o5LMBFgcpFgwaN9OqiYxEa6jtVR0JJVYTUTtp5aKLp3i7WtgyvdoSbGGxJs09ui8V27DCXnhNTHl0rmeyoafeoT2ex2aGtgnDy58cjMpeS7S5bbU8PCOnapsh3zTNOWWCN2l7AllwOJ4u7OpRcYmp3CRPF6etNuoSRBw9eN3wWBrtxNezWN9PN9GUsd3SNA9q3X/AIvYdcfKKR0RJAzxhjrcySMrrDsCkd2BtI/BySMuNDn6QdhtJm0RELbb0D6bB6OmlGWRkLg9twbOM9LcXFweJ1Cwmzs5FPKASPxkHQ28aMfELbt6Oz9eW5pIxNEy1pob+C0OzeHFxbqGkm5HgjULTMD0ilHMwP8AWjkufYU1fjImpd5TvWP37fQgmd5R7z9+1Ufv9/YF7H3+/n0QaztyLiE9sg+oR7/aqm7PWqf+5P12L1tqz8DGeUrh6zR/tKtN39YIq5mY2bJeIk9RdbLf+INHpUE+YANQta32UjWxwTNu2RxdC4gkZmWzgGx1sQeOnhrccJprWWG3gbMTVboTCIntbHNG5spIDDKGgTNtxc23eBoU1fq/+TtZExrBZrY2tbbkGgD2WVxu31dWn9st6sTAredraamGZ12wwgFx6xGzU+xNz0hfSzvdxfWPcfOY4yfekPjfURFWRERAREQEREBFYYpjkVPl6V4DnkhjLjM8jjYHlzUKbfby6uSR0Qz0kTXOIORwLw24bcm2cnR1tBwuCgkLbbenBQ3jjtLPlBa35ozGwzG4vpc2HLUi91FG0+2LcRyurOnhyZmZoXNdCLuBsQRYk2AIDj4pBWIn2se8htTFBUuLBYPaC8W0vJILFt9OBPDturfFoKbOPk8L43aFrC7p2A/OcR81vVci+miqvVXg46MSxVAma7KS5kJjmiaL6anKzhrY31vqNVeSbVfi1PT00jqVrekLsxLi6+oeXOygEG5DW3F3dl1g6kZ3F7gyQDT8EehzPHVrd8h09mi8yykEtfI9hygyGVmbTqYy13W08oJo3Sp3gVTHxiAtmjEbBmeGtklyt/CPLDYgkjTKeFuJKw1btSHz9NKySCRzwbhpLRlGVr23tbxR846rAsiN/AY0uc2wED7ZWeU8NOp8716irizVsjmtY0sAey4cToQAyzefElNGennE7XVHTMeS4sOcuY4mNo8KxGXLYjUHr1Vm+nmbcmMkDi5hEg72kq0fUulETJWMmDGG5YQ4tDiXWu3K1urieJ4DqVrFMwWc18sRLsl79IA2/G7gBpqbB2ptbmgvvljeB0PI6e9VQ8c17wrEy0l8s0czIoy0RyRl/SnJlY1zzdrWiwu4OuOq91aSSjw89LawDg6B1wBrmv0Zy2N2WPV6UNeqkMtdwDj1aXKoOwZjhrdp5A6Ds1uq9NNTOe0CR7CWXHSi4a4NuW3FuJuAbcuF1n8NY/5LM6FtPKxzhG+Q5TLEeTA5wLc3PKeBsdDYNSOBlr2ljr5SCMw5a9R11WWdI2Npe673mwJOrnHqaOQ5AaLO0ezVRVCMQUuQCOzpC8hshubyF0hyjgRZmmivMS3PVdmvZNF0jeqORwI6+LmgHvCYbIz27jdJ0hFXiTOIvFTO4AHg6Qc+TfSVMjGAAAaAAADkBwXP9NtZj9BpIDOxv6Zhk/zG6/zLOYb/AOIa2lZRPbzdC7MPVd/uURMygfbSkEWKVbWgNDm07wALDXpeofrFSHhG+LDKiwFQInH5szTH/Nq32rQd4VSx+Kl0cjHtkpYy1zXtcDlc4GzgbaXKKwLW/f7969Aff79lyqzIxzb6w+3kvWQc2+s3znr5WCitd2wZ+LDsnZ7WSfYFqzI7lbftiR8lIzNJ6VmgcCdA6+gP6y1mCEnxQT5gT7kEs7C71osjYK93RyNAa2dwOSUDgXkeI/mToeNxwW81O1tKG5vlMNrcRK11/MGkk+hQVQbI1k/5Kmld25CB3lbRhe5nEH+O2OIHjmfc9w1UHjbDbk1juhgBbA1wL3u0Mzmm7WgdTAQDrqSBwUnbnWf+nE+VUSHuDG/0rE4NuPiZY1MzpD5LBkb38VIeFYTFTRNigaGMbewHabk69ZJVxLV4iIqgiIgIiICIiCGt4u7+tkqZKlp6djiS0A+FGweKwN5Acu09a1TAdpTFeKou+PhZwzFhHYeI7F0gtA2y3UR1TzLA4RSu1cCPAceenAqy4rUI8NoKljmRiMZiHHoj0b7i9jlFr2udCCOxYSs3ZSNzGlqNXcRIC09gzNuOrkF5xndzXU2roS9o+fH4Y8+moWOpNpKmA2D3afMkGYdztR6LLWy9pn4sMQ2ZqobCWnORmueMZ7m/lsuWjrJ0JVi0tylrXOaC67m3zBx6w6/hEdmZSDh28kcJ4v4oz/S7/cst8ow2t8foi4/pB0T/AEP0J9DinHeqbnaJZqLNmOVji7QFpMeVvYwWzHzuXl3gkXe5rY26dMzOCdPEa3T2qUa7dNEdYJXxE8A78I30cHe0rVsX3c17NA1szL+F0brOcB1ZXWNuwXUvjTY1CSA5WhzGl0hu5zHAyEdjRZrR1ckknAcbve0R6NjlbnN/NoAfOeF9VfzQZJw2aN9NYC9mOY9x4W6iQB7bKhTUpkD2xPaI2ng613kauGlnZdfSsqsZYCdC1jnv1JYblo5hos0W4DW3nVSnaTIS1zm5W5Tn8I6627O3VVmQBwLmxuAGmeLQG2lxaxtfsX3DMPlmlbT0t3PeToW2yDi5znWuLcb/AP4gqYdSyTziMGMhlnyvkuY42Ai7pL9XAWBubgDUhXuK47A57YIonQU7ZXOtE4xuN/BMry4uuSBoDo0G1+JUlHdtTQ4f0Mkz4mhwkmna4M6R40BfcG7QScrb9fWTdavJugmcxz6GshnY48XaE2+bnZmF+GhstZWdjUaCdwH4vVOYYXse3M3S5cX3D234HWxGubgdVI+wWM1jn9LVTw/JXtyhzpg4GTiGsDnZmP4khwGnVqCNN/4a1udkU1O2CMEmWqzBzGMGr3ucCeq+nEnRWW02PNJZDS54YogYomOAFwT4UshI1e8+E4+YdSdHbpKlw4vYHtcLEXFjcWPA3CwuN7OPksWx07+OYVETnZuVntN29xXP9Hi9TE6OOmncXNAyuY9wytDi6x1Iy3J04a8NVtuHb5a+OYh56VuVxe2RrXBhN8pBjGawNtNBbl1XknFtlRu3gmcGzUAjvxlp6kFre0skaD3AqNNsMDio6l9PC4vYwjV3EOc0EtPOylXZvex8qiqHzRBopoTKXx3DHEnK1jsxu15doBrfwuFlFNDg1TidTI2EZ5Xh8rrmw43cSerV1vSs3MamtfavWU81u8e5bE/0TP8AECumblsR642f4jVlpjd0lA2XF4WStD2ZZSWuFwbRPIuPPYrpKnwiGPxIo2/RY0e4KLd2u66qo65tRUZGtZG8ABwcSXjL1cNCVLqqPLnAC50AGp4ABawd4lP074mtke1mhmYGmMmw0ac13crgWuFFW+PGqiWsdDJmjhiJEbBcNkuAekf1PJ6uQ9JMe07zG7M02I1BDSDe3Y5DHUMO3NKTYvLfpMdb0kXA9KzVPUskbmjc17TwLSHDvC5doNtpoQW+OL3u+7j2+OXWC2HAd6hikBezo78ZI9Wn95H1jtHoCvpHQyLC7N7Tx1cYLSM2W9gbhw8ph6x7lmlAREQEREBERAREQFisV2XpqkfhoWOv12s71hqsqiCM8Y3IwuuaaV0Z6mv8JvfxC0bGN2NdT3PR9K0fOjObvHELoVEXXMNJjVTSutHJJFY+LchvpY7Q9y2nC97UrbCoiZKPKb+Cd8WnuCmTFNnqeoFp4WP7S3X1hqtIxncpTvuaeR0R8l3ht+0K8qnqqdJtvhtU3JK7o78WVDAW+sMzO+yV26TD6pmaJoaHXs+mkGXXs8JnsWk4zuproLlrBK0dcZufV4rWoaqelfdrpIHjyS6M+m1rq8tOP43ir3I1EYtTVegFg2VhHtaSP5VgMVwCqwmPLBHOXFofPVxtdZ79XCNj23LY26eNbM65I8W2Qw3fDXRCz3RzD+1Zr6zC2/purx+/Cq6oab1ZD/3E9GVoeObbVNVTQxyy3cxxPggNLnO4dIToS0aA6dfXqtt3TY/TUsnyeV0nT1DxZ+roieDGBo1DibjNbXTUALzV7e01Ufx3DaeQ/pIi6GQdodqT3q6wKHCGmWSlnlpKl8JjifVt6VkGbRzo3M4OLSQHOdcXuhZ6N7e2wdmpIS/KwgySMGjpGm4jDh81pGvN30VFkchY3pc7XOeLZTqQDw1B0PoW+1m7ava3PCIq2PqfSytfp9E2N+wArS6qiLKgiqifFlGjHMcxxJ55rGyzauYt5IuiZeSM53EOa7NwvwFgQQrqllbHHlBJlcbvBBzX8mx1K8YY1r5C9ziRH4jXOuSeeutgt63cYSySaXEKofi9C3ONPHmAuxo5kaHzlnNDpS2rh/8AL6GGgH5aW1VWkeW4WihJ5NHtsetb9uI2d6OlkqnDwp3ZWfu4yRced+b1QojkfNieIc5ame3Y3Mfqtb7GrqPCsOZTwRwxizI42sb5mi1/P1+lBdIiIgiIgx2NYBBVxllRG146iRqPoniFDu2W5aWHNJREys49GfHaOzylOaIOQX0LgS1wLSOIIsQqboNCuodothKStBMsYD/0jPBd6SOPpUcYxuLmFzTTseOUgyu7xoitI3ebSPgqGxh1g512fqv6rdjuBHb39I4LigqIWvGh4OHJw4j781ALNymJCQENjFjfN0gsFOOyeDSU8J6YtMj3Znhl8gNrWF9TzJ7VUZtERQEREBERAREQEREBERAREQFY4lgcFQLTxMk+k3Xv4q+RBH2KblaOQ3jdJD2NOYegFYZ+4JnVVyeo1S0iCFcQ3EztbeCoZIfJe3IT5iNFpmL7EVlN+VgeAPnNGZveF06vhCLrkymrpInZo3vjcOtjixw9IsVslNvQqw3o5+jq4+tlVE2UH06E+klTljGw9HU/lYGX8poyu7wtGxfcPE65pp3M5NkGYd41QaM+uwepFp6OWjceL6OQOZfmYpBYDzBXG2e01KzD4MPw1z3RNPSTSOaWOkdxGa4FzmJcdLeC0DgqeL7pK+C5EYlaOuM3PdxWqTYNPnEZikDy4NALSNSbIJK3CbMZpJK140ZeKK/lOF3uHmbYfxFTasRslgLaKihp2/MYMx5vOrz6xKy6IIiICIiAiIgIiICIiAiIgIiICIiAiIgIiICIiAiIgIiICIiAiIgIiICpSUrHEFzWkg3BLQSDzBPBEQVUREBERAREQEREBERAREQEREBER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data:image/jpeg;base64,/9j/4AAQSkZJRgABAQAAAQABAAD/2wCEAAkGBhQSEBUUERQVFBUVEBQUFBQUFBgUFxUWFBQVFBUUFBYXHSYeFxkjGhUUHy8gIycpLCwsFR4xNTAqNSYrLSkBCQoKDgwOFA8PGCkcHBwpKSkpKSkpKSwpKSkpKSkpKSkpKSkpKSksKSkpKTUpKSkpKSksKSkpKSkpKSkpKSkpKf/AABEIALcBFAMBIgACEQEDEQH/xAAcAAEAAQUBAQAAAAAAAAAAAAAABwMEBQYIAgH/xABPEAABAwIDBAQJBgsGBAcAAAABAAIDBBEFEiEGBzFRE0FhkSIyUnGBkqGxwRRCcrLR8CMkMzRTYmRzgqLCY3STo7PSF0NEwwgVJVSEpOH/xAAXAQEBAQEAAAAAAAAAAAAAAAAAAQID/8QAHBEBAQEAAgMBAAAAAAAAAAAAAAEREjECIUFR/9oADAMBAAIRAxEAPwCcUREBERAREQEREBERAREQEREBERAREQERUaisZGLyPawc3ODfegrIsBWbcUkf/MznlG1z/aBb2rXMS3vxsNo4Hk206RwZ6crQ4oYkJFDGIb26t/5MMiH6rLnvkJHsWt1+1tXNfpJ5COXSED1W2ai46Lui03G5T8jl1Ooh6+c0aj6q3zNjkewUpJY9zL5wb5XEX8XsQxOaKBDvxP8A7Yj+I/ag34/2Mg8zz9qhie0UGw772fOE7fM6/wAVv+77a0V4e9jnuYBbwxbwgRe3eqY3NEREEREBERAREQEREBERAREQEREHx7rAnkLrD122FJC8slqYWPabOa54DgeOoJusrUeKfQO82XLm8SbNitYf2l7fV8H+lBP795eHDjWQ+hwPuVB+9fDR/wBU0+Zrj7mrmYPVQFDHRzt8GGjhM4+aGT/aqLt8uH9Tpj5onD32XPjHK4jetYJ4O+Wj+ayc/wADR73r6N7kB8WGY+fIP61CEMqyVLOrJEqZod4wf4sB/ie0e66v4NonvNxDGDzMh+DFFWHVlltmGYjw1XThGNrfKWpmcRcRBt9cr3k27AWAKF9vsQc7E3tc4lrYnWuSbWqqhgA5aNUtYNXZnAffRQltfPmxKc8mN/nmnk/qXLymVvwusVWym2isGVJsb8ivdXJpa/H4+D7yCrUHj5isujoDFHXo5Pow/wCtGuecZYRUz8PziXq/Xd2roKudeik/dxH/ADIyoHxmnHymf+8TdZ/SORIxBv2LyGkcvart8A+5KpGMfclRVMyXGWzeV9bqe9xkAbTG3WM3eQVAuRT5uMeTSm/UCPQHuA9gRKk9ERVkREQEREBERAREQEREBERAREQU5+A+k36wXJu1c+euqneVVzn/ADXrrGoPi/THxPwXH9bLmke7ypHO9ZxPxUqxRCqNKphfQVSqzXKsx6tgVUDlUXsb1ewTLFxvVzHItQbBSVSztDiFlp0FQshBVrpKxYlfYitz1IHJjj7h8VEuNSZqyc/q0w/+ux39S3/dnVXqJXeRSvd7WqO8QdepqOyVrfUhib8Fz8+2/Bhao6/fzfG/oVNr/cq1W3X79oHsLu5W1vcsNp/mkvQP/u8Z9sZUI4278an4/nEvUf0jlMUU18OJ/Y2H2MKiDG/zqf8Afy/6jkSMY8+fuKpH09yuLLw4KKtneYqedxP5o7z/ANb1BRCnbcT+ayfSH1nolSeiIqyIiICIiAiIgIiICIiAiIgIiILLFp8kZd5LXu9WN5XIAOnoC6u22nyUVQ7yaOqd3Qut71ygVKsLr6Cvi+Ir2CvYcqV16uqi4a9VWSK0a5ew9WIv45Vcx1CxbZFVbKtaJQ3XPu2ud5NC72hx/pWlVZvUVR/bZ/5X5fgty3Ua0uIu5wxx+t0g+K0gSZnSO8qond3zPWavisqllzpy+23x71aPCvqga/Hz6ezirSTq9CjSZMNkvhv/AMJv1GqLcZj/ABmbX/ny9X67lJGz8l8Pt+x+5gUdYsL1Ev75/wBYoMXIDz9gVB1+fu+xXxpnngx58zHH3BfWYFUO8WCY+aJ/2IMTI63NT1uIH4pJ9JvveofGxdY7/p5B9IBv1iFNu53DHwUz2Styu8AkXB4l54hRKkJERVkREQEREBERAREQEREBF8c6wuVShrGP8R7XfRcD7kFZF8zBfUGpbz58uG1R/Y5R65Yz4rl4ldI7458uGVPbFC31qmMe4Fc23Uqx9Xm6+kryor7delTXoFUe7r7mVK6+3RFYPXsSK3BX0OVRMG6gWw2sdzqadv8APHf6yj/DTeFp53d6zifit+3evyYDUP51oP8Ahtjd/QtCoBaGP9232gFK1Hmcd326H2XPoVtI26upuPZr9p/lDh6V4c3TVFSRssfxID9kP1FrddvFqoZnxxlgax2QZmyPNgB+tb2LYtmBakb/AHZ31Co+xSnBqZjr+V6vMCoMzJvfrxoJmN80DT9YFWM+9DEZB+cu1H6ONv1WrDyUjeV/SVbPiHYqmMjNtZVPac9TMTfS0haOPZbtUzbjZXOpZXPcXEvYbuJcfFPWVCcGATyNGSCV2oIIY7LbXsseIU67m6N0VK9j2lrgY8zTxBynioVISIirIiIgIiICIiAiIgIiIMTtXUZKOU82hvrODfior0J1aw9pY2/fa6kPeDLalaPKmaPQGvd8Ao7RY03bXa+qgqGx000kQDNQyR9iSeJDieXUsTDvHxLQNrJ7nTxyrXbGTNXS9mVvc2/xVvgVLnqYG+VURN9aRo+KCct+VQW4bICbkmlaTzPSPefqLniGYniusNsNnvlPgvp21MTg3MwmxDmF+Vw8Nh4PPA81o9Xukw48YKqmPNj3lo/xGvH8yVIg+6XUsT7k4X3+T1x7GyxB3e6N/wDSsPW7kq5v5N9PN2NlLHd0rWj2qNaj66XWx127jEYvHo5iOcbRMO+IuWAqaR8ZtIxzDye0tPc5EU7pdebIg9XXzMvN18uqiYMCd0ey7j5U1Ue6Ce3taFpkTbMaOTGjuAW2VE3R7L0463/KXet0jP8Aue1avT0k0rSYYZJADlJY0uAPI2GhtY27UqxaSnX78ND7wB6UvoFdPwCrP/Sz+ofs7B3I3Z2rt+azeoUa1t2zOMxGFsYkbnEJaWXs4ENIIsdT6Fm8P2aoZWhzmAyOa0yfhH2LsoubB1goQx3DpoJLTRujLruaHCxIudVuW77HHSh0chJcwAtceJadLHmQba9qiJUi2MpBwp4/SzN9a6uo8HjZ4kbG/RYG+4Krs3OdNVjNs8XqJKmSnppjTinohUveGB3SOLwA0uPisDTftsb3TBdzMsspsRODJUNHFvQl3ncH29gHetewjFHVFJDM8WfJEHOFra6gm3Ve1/Ssru4B6auJ/TxDuhH2oN4REVZEREBERAREQEREBEVtiOJRwRmSZ7Y2NBJc424C+nWTYHQaoNY3iyjJC0kC8riLm1yGHTz6rSXQkLL7YbS0mJwNhiqGtAmzZjYG7GvBFnFvU4nQ38HgtIOxVbHrT1TSNTZwdF2X45bdp4q5V1oWPm9ZOf7Z3s0WS2LpS7EKUAX/ABuD/VaVVrti627nmAyFzi4vicH3JOpFrjivmz0ktJVRyvjN4ZWvLHuyklhBym1yO5SxY6tRRGN+Ml/zVlv3x/2K9g34x6dJSvHPJI1/vDUTEkz0Ub/HY130mh3vWIxTZoOaPk5MTr6lr3AWsdA03bxt1LEUO92gk8Z8kR/tIz72ZgrPF97cIu2kAkPlv8FvoZ4zvTZBWq6WrpmOkfMzIxuZz5WAAAcS50Z0HbZWkG2LpGa/J6hl7fgphKD2lhDrelR/tHtPNWRS55s9o5LMBFgcpFgwaN9OqiYxEa6jtVR0JJVYTUTtp5aKLp3i7WtgyvdoSbGGxJs09ui8V27DCXnhNTHl0rmeyoafeoT2ex2aGtgnDy58cjMpeS7S5bbU8PCOnapsh3zTNOWWCN2l7AllwOJ4u7OpRcYmp3CRPF6etNuoSRBw9eN3wWBrtxNezWN9PN9GUsd3SNA9q3X/AIvYdcfKKR0RJAzxhjrcySMrrDsCkd2BtI/BySMuNDn6QdhtJm0RELbb0D6bB6OmlGWRkLg9twbOM9LcXFweJ1Cwmzs5FPKASPxkHQ28aMfELbt6Oz9eW5pIxNEy1pob+C0OzeHFxbqGkm5HgjULTMD0ilHMwP8AWjkufYU1fjImpd5TvWP37fQgmd5R7z9+1Ufv9/YF7H3+/n0QaztyLiE9sg+oR7/aqm7PWqf+5P12L1tqz8DGeUrh6zR/tKtN39YIq5mY2bJeIk9RdbLf+INHpUE+YANQta32UjWxwTNu2RxdC4gkZmWzgGx1sQeOnhrccJprWWG3gbMTVboTCIntbHNG5spIDDKGgTNtxc23eBoU1fq/+TtZExrBZrY2tbbkGgD2WVxu31dWn9st6sTAredraamGZ12wwgFx6xGzU+xNz0hfSzvdxfWPcfOY4yfekPjfURFWRERAREQEREBFYYpjkVPl6V4DnkhjLjM8jjYHlzUKbfby6uSR0Qz0kTXOIORwLw24bcm2cnR1tBwuCgkLbbenBQ3jjtLPlBa35ozGwzG4vpc2HLUi91FG0+2LcRyurOnhyZmZoXNdCLuBsQRYk2AIDj4pBWIn2se8htTFBUuLBYPaC8W0vJILFt9OBPDturfFoKbOPk8L43aFrC7p2A/OcR81vVci+miqvVXg46MSxVAma7KS5kJjmiaL6anKzhrY31vqNVeSbVfi1PT00jqVrekLsxLi6+oeXOygEG5DW3F3dl1g6kZ3F7gyQDT8EehzPHVrd8h09mi8yykEtfI9hygyGVmbTqYy13W08oJo3Sp3gVTHxiAtmjEbBmeGtklyt/CPLDYgkjTKeFuJKw1btSHz9NKySCRzwbhpLRlGVr23tbxR846rAsiN/AY0uc2wED7ZWeU8NOp8716irizVsjmtY0sAey4cToQAyzefElNGennE7XVHTMeS4sOcuY4mNo8KxGXLYjUHr1Vm+nmbcmMkDi5hEg72kq0fUulETJWMmDGG5YQ4tDiXWu3K1urieJ4DqVrFMwWc18sRLsl79IA2/G7gBpqbB2ptbmgvvljeB0PI6e9VQ8c17wrEy0l8s0czIoy0RyRl/SnJlY1zzdrWiwu4OuOq91aSSjw89LawDg6B1wBrmv0Zy2N2WPV6UNeqkMtdwDj1aXKoOwZjhrdp5A6Ds1uq9NNTOe0CR7CWXHSi4a4NuW3FuJuAbcuF1n8NY/5LM6FtPKxzhG+Q5TLEeTA5wLc3PKeBsdDYNSOBlr2ljr5SCMw5a9R11WWdI2Npe673mwJOrnHqaOQ5AaLO0ezVRVCMQUuQCOzpC8hshubyF0hyjgRZmmivMS3PVdmvZNF0jeqORwI6+LmgHvCYbIz27jdJ0hFXiTOIvFTO4AHg6Qc+TfSVMjGAAAaAAADkBwXP9NtZj9BpIDOxv6Zhk/zG6/zLOYb/AOIa2lZRPbzdC7MPVd/uURMygfbSkEWKVbWgNDm07wALDXpeofrFSHhG+LDKiwFQInH5szTH/Nq32rQd4VSx+Kl0cjHtkpYy1zXtcDlc4GzgbaXKKwLW/f7969Aff79lyqzIxzb6w+3kvWQc2+s3znr5WCitd2wZ+LDsnZ7WSfYFqzI7lbftiR8lIzNJ6VmgcCdA6+gP6y1mCEnxQT5gT7kEs7C71osjYK93RyNAa2dwOSUDgXkeI/mToeNxwW81O1tKG5vlMNrcRK11/MGkk+hQVQbI1k/5Kmld25CB3lbRhe5nEH+O2OIHjmfc9w1UHjbDbk1juhgBbA1wL3u0Mzmm7WgdTAQDrqSBwUnbnWf+nE+VUSHuDG/0rE4NuPiZY1MzpD5LBkb38VIeFYTFTRNigaGMbewHabk69ZJVxLV4iIqgiIgIiICIiCGt4u7+tkqZKlp6djiS0A+FGweKwN5Acu09a1TAdpTFeKou+PhZwzFhHYeI7F0gtA2y3UR1TzLA4RSu1cCPAceenAqy4rUI8NoKljmRiMZiHHoj0b7i9jlFr2udCCOxYSs3ZSNzGlqNXcRIC09gzNuOrkF5xndzXU2roS9o+fH4Y8+moWOpNpKmA2D3afMkGYdztR6LLWy9pn4sMQ2ZqobCWnORmueMZ7m/lsuWjrJ0JVi0tylrXOaC67m3zBx6w6/hEdmZSDh28kcJ4v4oz/S7/cst8ow2t8foi4/pB0T/AEP0J9DinHeqbnaJZqLNmOVji7QFpMeVvYwWzHzuXl3gkXe5rY26dMzOCdPEa3T2qUa7dNEdYJXxE8A78I30cHe0rVsX3c17NA1szL+F0brOcB1ZXWNuwXUvjTY1CSA5WhzGl0hu5zHAyEdjRZrR1ckknAcbve0R6NjlbnN/NoAfOeF9VfzQZJw2aN9NYC9mOY9x4W6iQB7bKhTUpkD2xPaI2ng613kauGlnZdfSsqsZYCdC1jnv1JYblo5hos0W4DW3nVSnaTIS1zm5W5Tn8I6627O3VVmQBwLmxuAGmeLQG2lxaxtfsX3DMPlmlbT0t3PeToW2yDi5znWuLcb/AP4gqYdSyTziMGMhlnyvkuY42Ai7pL9XAWBubgDUhXuK47A57YIonQU7ZXOtE4xuN/BMry4uuSBoDo0G1+JUlHdtTQ4f0Mkz4mhwkmna4M6R40BfcG7QScrb9fWTdavJugmcxz6GshnY48XaE2+bnZmF+GhstZWdjUaCdwH4vVOYYXse3M3S5cX3D234HWxGubgdVI+wWM1jn9LVTw/JXtyhzpg4GTiGsDnZmP4khwGnVqCNN/4a1udkU1O2CMEmWqzBzGMGr3ucCeq+nEnRWW02PNJZDS54YogYomOAFwT4UshI1e8+E4+YdSdHbpKlw4vYHtcLEXFjcWPA3CwuN7OPksWx07+OYVETnZuVntN29xXP9Hi9TE6OOmncXNAyuY9wytDi6x1Iy3J04a8NVtuHb5a+OYh56VuVxe2RrXBhN8pBjGawNtNBbl1XknFtlRu3gmcGzUAjvxlp6kFre0skaD3AqNNsMDio6l9PC4vYwjV3EOc0EtPOylXZvex8qiqHzRBopoTKXx3DHEnK1jsxu15doBrfwuFlFNDg1TidTI2EZ5Xh8rrmw43cSerV1vSs3MamtfavWU81u8e5bE/0TP8AECumblsR642f4jVlpjd0lA2XF4WStD2ZZSWuFwbRPIuPPYrpKnwiGPxIo2/RY0e4KLd2u66qo65tRUZGtZG8ABwcSXjL1cNCVLqqPLnAC50AGp4ABawd4lP074mtke1mhmYGmMmw0ac13crgWuFFW+PGqiWsdDJmjhiJEbBcNkuAekf1PJ6uQ9JMe07zG7M02I1BDSDe3Y5DHUMO3NKTYvLfpMdb0kXA9KzVPUskbmjc17TwLSHDvC5doNtpoQW+OL3u+7j2+OXWC2HAd6hikBezo78ZI9Wn95H1jtHoCvpHQyLC7N7Tx1cYLSM2W9gbhw8ph6x7lmlAREQEREBERAREQFisV2XpqkfhoWOv12s71hqsqiCM8Y3IwuuaaV0Z6mv8JvfxC0bGN2NdT3PR9K0fOjObvHELoVEXXMNJjVTSutHJJFY+LchvpY7Q9y2nC97UrbCoiZKPKb+Cd8WnuCmTFNnqeoFp4WP7S3X1hqtIxncpTvuaeR0R8l3ht+0K8qnqqdJtvhtU3JK7o78WVDAW+sMzO+yV26TD6pmaJoaHXs+mkGXXs8JnsWk4zuproLlrBK0dcZufV4rWoaqelfdrpIHjyS6M+m1rq8tOP43ir3I1EYtTVegFg2VhHtaSP5VgMVwCqwmPLBHOXFofPVxtdZ79XCNj23LY26eNbM65I8W2Qw3fDXRCz3RzD+1Zr6zC2/purx+/Cq6oab1ZD/3E9GVoeObbVNVTQxyy3cxxPggNLnO4dIToS0aA6dfXqtt3TY/TUsnyeV0nT1DxZ+roieDGBo1DibjNbXTUALzV7e01Ufx3DaeQ/pIi6GQdodqT3q6wKHCGmWSlnlpKl8JjifVt6VkGbRzo3M4OLSQHOdcXuhZ6N7e2wdmpIS/KwgySMGjpGm4jDh81pGvN30VFkchY3pc7XOeLZTqQDw1B0PoW+1m7ava3PCIq2PqfSytfp9E2N+wArS6qiLKgiqifFlGjHMcxxJ55rGyzauYt5IuiZeSM53EOa7NwvwFgQQrqllbHHlBJlcbvBBzX8mx1K8YY1r5C9ziRH4jXOuSeeutgt63cYSySaXEKofi9C3ONPHmAuxo5kaHzlnNDpS2rh/8AL6GGgH5aW1VWkeW4WihJ5NHtsetb9uI2d6OlkqnDwp3ZWfu4yRced+b1QojkfNieIc5ame3Y3Mfqtb7GrqPCsOZTwRwxizI42sb5mi1/P1+lBdIiIgiIgx2NYBBVxllRG146iRqPoniFDu2W5aWHNJREys49GfHaOzylOaIOQX0LgS1wLSOIIsQqboNCuodothKStBMsYD/0jPBd6SOPpUcYxuLmFzTTseOUgyu7xoitI3ebSPgqGxh1g512fqv6rdjuBHb39I4LigqIWvGh4OHJw4j781ALNymJCQENjFjfN0gsFOOyeDSU8J6YtMj3Znhl8gNrWF9TzJ7VUZtERQEREBERAREQEREBERAREQFY4lgcFQLTxMk+k3Xv4q+RBH2KblaOQ3jdJD2NOYegFYZ+4JnVVyeo1S0iCFcQ3EztbeCoZIfJe3IT5iNFpmL7EVlN+VgeAPnNGZveF06vhCLrkymrpInZo3vjcOtjixw9IsVslNvQqw3o5+jq4+tlVE2UH06E+klTljGw9HU/lYGX8poyu7wtGxfcPE65pp3M5NkGYd41QaM+uwepFp6OWjceL6OQOZfmYpBYDzBXG2e01KzD4MPw1z3RNPSTSOaWOkdxGa4FzmJcdLeC0DgqeL7pK+C5EYlaOuM3PdxWqTYNPnEZikDy4NALSNSbIJK3CbMZpJK140ZeKK/lOF3uHmbYfxFTasRslgLaKihp2/MYMx5vOrz6xKy6IIiICIiAiIgIiICIiAiIgIiICIiAiIgIiICIiAiIgIiICIiAiIgIiICpSUrHEFzWkg3BLQSDzBPBEQVUREBERAREQEREBERAREQEREBER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339752" y="476672"/>
            <a:ext cx="3960440" cy="92333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Qrup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az-Latn-AZ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42" name="Picture 2" descr="http://detskie-kartinki.ru/detskie13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3543249"/>
            <a:ext cx="1902296" cy="33147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686800" cy="4661872"/>
          </a:xfrm>
        </p:spPr>
        <p:txBody>
          <a:bodyPr>
            <a:normAutofit/>
          </a:bodyPr>
          <a:lstStyle/>
          <a:p>
            <a:r>
              <a:rPr lang="az-Latn-AZ" sz="3600" b="1" dirty="0" smtClean="0">
                <a:solidFill>
                  <a:srgbClr val="C00000"/>
                </a:solidFill>
              </a:rPr>
              <a:t>Azərbaycan Respublikasının xəritəsi-</a:t>
            </a:r>
          </a:p>
          <a:p>
            <a:pPr>
              <a:buNone/>
            </a:pPr>
            <a:r>
              <a:rPr lang="az-Latn-AZ" sz="3600" b="1" dirty="0" smtClean="0">
                <a:solidFill>
                  <a:srgbClr val="C00000"/>
                </a:solidFill>
              </a:rPr>
              <a:t>  nin informasiya  modelini cədvəl və</a:t>
            </a:r>
          </a:p>
          <a:p>
            <a:pPr>
              <a:buNone/>
            </a:pPr>
            <a:r>
              <a:rPr lang="az-Latn-AZ" sz="3600" b="1" dirty="0" smtClean="0">
                <a:solidFill>
                  <a:srgbClr val="C00000"/>
                </a:solidFill>
              </a:rPr>
              <a:t>  dioqram şəklində qurun və təqdimat hazırlayn.</a:t>
            </a:r>
          </a:p>
          <a:p>
            <a:pPr>
              <a:buNone/>
            </a:pPr>
            <a:endParaRPr lang="az-Latn-AZ" sz="3600" b="1" dirty="0" smtClean="0"/>
          </a:p>
          <a:p>
            <a:endParaRPr lang="az-Latn-AZ" sz="3600" b="1" dirty="0" smtClean="0"/>
          </a:p>
          <a:p>
            <a:pPr>
              <a:buNone/>
            </a:pPr>
            <a:r>
              <a:rPr lang="az-Latn-AZ" sz="3600" b="1" dirty="0" smtClean="0"/>
              <a:t>                 </a:t>
            </a:r>
            <a:endParaRPr lang="ru-RU" sz="3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339752" y="476672"/>
            <a:ext cx="4032448" cy="92333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Qrup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az-Latn-AZ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9218" name="Picture 2" descr="http://s002.radikal.ru/i200/1009/e6/50b189512d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22345" y="4293096"/>
            <a:ext cx="3021655" cy="22048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435280" cy="4389120"/>
          </a:xfrm>
        </p:spPr>
        <p:txBody>
          <a:bodyPr>
            <a:normAutofit/>
          </a:bodyPr>
          <a:lstStyle/>
          <a:p>
            <a:r>
              <a:rPr lang="az-Latn-AZ" dirty="0" smtClean="0">
                <a:solidFill>
                  <a:srgbClr val="C00000"/>
                </a:solidFill>
              </a:rPr>
              <a:t>Ətrafımızda gördüyümüz bütün əşyalara obyekt deyi-</a:t>
            </a:r>
          </a:p>
          <a:p>
            <a:pPr>
              <a:buNone/>
            </a:pPr>
            <a:r>
              <a:rPr lang="az-Latn-AZ" dirty="0" smtClean="0">
                <a:solidFill>
                  <a:srgbClr val="C00000"/>
                </a:solidFill>
              </a:rPr>
              <a:t>   lir. Obyektləri təsvir etmək üçün onların modelindən istifadə edirlər. Model –öyrənilən real obyekt , prosess və ya hadisənin əsas xüsusiyyətlərini özündə əks etdirən</a:t>
            </a:r>
          </a:p>
          <a:p>
            <a:pPr>
              <a:buNone/>
            </a:pPr>
            <a:r>
              <a:rPr lang="az-Latn-AZ" dirty="0" smtClean="0">
                <a:solidFill>
                  <a:srgbClr val="C00000"/>
                </a:solidFill>
              </a:rPr>
              <a:t>    hər hansı yeni bir obyektdir. Real obyektin hadisə və prosessin modelinin qurulması modelləşdirmə adlanır. Modeli qurulan obyekə orjinal deyilir.</a:t>
            </a:r>
          </a:p>
          <a:p>
            <a:r>
              <a:rPr lang="az-Latn-AZ" sz="3600" b="1" i="1" dirty="0" smtClean="0">
                <a:solidFill>
                  <a:srgbClr val="26718C"/>
                </a:solidFill>
              </a:rPr>
              <a:t>Modelləri 2 yolla düzəltmək olar:</a:t>
            </a:r>
          </a:p>
          <a:p>
            <a:pPr>
              <a:buNone/>
            </a:pPr>
            <a:r>
              <a:rPr lang="az-Latn-AZ" dirty="0" smtClean="0"/>
              <a:t>        1)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Maddi</a:t>
            </a:r>
            <a:r>
              <a:rPr lang="az-Latn-AZ" dirty="0" smtClean="0">
                <a:solidFill>
                  <a:schemeClr val="bg2">
                    <a:lumMod val="25000"/>
                  </a:schemeClr>
                </a:solidFill>
              </a:rPr>
              <a:t> model            2) 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Informasiya</a:t>
            </a:r>
            <a:r>
              <a:rPr lang="az-Latn-AZ" dirty="0" smtClean="0">
                <a:solidFill>
                  <a:schemeClr val="bg2">
                    <a:lumMod val="25000"/>
                  </a:schemeClr>
                </a:solidFill>
              </a:rPr>
              <a:t> model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i</a:t>
            </a:r>
            <a:endParaRPr lang="az-Latn-AZ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36591" y="548680"/>
            <a:ext cx="918059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z-Latn-AZ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Ümumiləşdirmə və nəticə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63688" y="-243408"/>
            <a:ext cx="54006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z-Latn-AZ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                                    </a:t>
            </a:r>
            <a:r>
              <a:rPr lang="en-US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Maddi</a:t>
            </a:r>
            <a:r>
              <a:rPr lang="az-Latn-AZ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model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1628800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az-Latn-AZ" sz="3600" i="1" dirty="0" smtClean="0">
                <a:solidFill>
                  <a:srgbClr val="7030A0"/>
                </a:solidFill>
              </a:rPr>
              <a:t>Real obyektə oxşar olub digər materiallardan  hazırlaan və ölçüləri kiçik olan modellər maddi   modellər adlanır. </a:t>
            </a:r>
          </a:p>
        </p:txBody>
      </p:sp>
      <p:pic>
        <p:nvPicPr>
          <p:cNvPr id="6148" name="Picture 4" descr="http://detskie-kartinki.ru/detskie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3979965"/>
            <a:ext cx="2297832" cy="2878035"/>
          </a:xfrm>
          <a:prstGeom prst="rect">
            <a:avLst/>
          </a:prstGeom>
          <a:noFill/>
        </p:spPr>
      </p:pic>
      <p:pic>
        <p:nvPicPr>
          <p:cNvPr id="6150" name="Picture 6" descr="http://www.biggif.ru/images/anime/anime024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221088"/>
            <a:ext cx="2267744" cy="2636912"/>
          </a:xfrm>
          <a:prstGeom prst="rect">
            <a:avLst/>
          </a:prstGeom>
          <a:noFill/>
        </p:spPr>
      </p:pic>
      <p:pic>
        <p:nvPicPr>
          <p:cNvPr id="6152" name="Picture 8" descr="https://encrypted-tbn2.gstatic.com/images?q=tbn:ANd9GcQYP5zca009G-UrpQqJQG8Co7hhfFPwGCIa0eZXdeSsAn_OXcj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4221088"/>
            <a:ext cx="3385210" cy="2636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001156" cy="62478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r>
              <a:rPr lang="az-Latn-AZ" sz="2000" b="1" dirty="0" smtClean="0"/>
              <a:t> </a:t>
            </a:r>
          </a:p>
          <a:p>
            <a:endParaRPr lang="az-Latn-AZ" sz="2000" b="1" dirty="0" smtClean="0"/>
          </a:p>
          <a:p>
            <a:endParaRPr lang="az-Latn-AZ" sz="2000" b="1" dirty="0" smtClean="0"/>
          </a:p>
          <a:p>
            <a:endParaRPr lang="az-Latn-AZ" sz="2000" b="1" dirty="0" smtClean="0"/>
          </a:p>
          <a:p>
            <a:r>
              <a:rPr lang="az-Latn-AZ" sz="2000" b="1" dirty="0" smtClean="0">
                <a:solidFill>
                  <a:srgbClr val="0070C0"/>
                </a:solidFill>
              </a:rPr>
              <a:t>Real obyektin mücərrəd xassələrini əks etdirən model isə </a:t>
            </a:r>
            <a:r>
              <a:rPr lang="en-US" sz="2000" b="1" dirty="0" err="1" smtClean="0">
                <a:solidFill>
                  <a:srgbClr val="0070C0"/>
                </a:solidFill>
              </a:rPr>
              <a:t>informasiya</a:t>
            </a:r>
            <a:r>
              <a:rPr lang="az-Latn-AZ" sz="2000" b="1" dirty="0" smtClean="0">
                <a:solidFill>
                  <a:srgbClr val="0070C0"/>
                </a:solidFill>
              </a:rPr>
              <a:t> model</a:t>
            </a:r>
            <a:r>
              <a:rPr lang="en-US" sz="2000" b="1" dirty="0" err="1" smtClean="0">
                <a:solidFill>
                  <a:srgbClr val="0070C0"/>
                </a:solidFill>
              </a:rPr>
              <a:t>i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az-Latn-AZ" sz="2000" b="1" dirty="0" smtClean="0">
                <a:solidFill>
                  <a:srgbClr val="0070C0"/>
                </a:solidFill>
              </a:rPr>
              <a:t>adlanır. </a:t>
            </a:r>
            <a:r>
              <a:rPr lang="en-US" sz="2000" b="1" dirty="0" err="1" smtClean="0">
                <a:solidFill>
                  <a:srgbClr val="0070C0"/>
                </a:solidFill>
              </a:rPr>
              <a:t>Informasiya</a:t>
            </a:r>
            <a:r>
              <a:rPr lang="az-Latn-AZ" sz="2000" b="1" dirty="0" smtClean="0">
                <a:solidFill>
                  <a:srgbClr val="0070C0"/>
                </a:solidFill>
              </a:rPr>
              <a:t>   modellər i sözlərlə, müəyyən </a:t>
            </a:r>
            <a:r>
              <a:rPr lang="en-US" sz="2000" b="1" dirty="0" err="1" smtClean="0">
                <a:solidFill>
                  <a:srgbClr val="0070C0"/>
                </a:solidFill>
              </a:rPr>
              <a:t>i</a:t>
            </a:r>
            <a:r>
              <a:rPr lang="az-Latn-AZ" sz="2000" b="1" dirty="0" smtClean="0">
                <a:solidFill>
                  <a:srgbClr val="0070C0"/>
                </a:solidFill>
              </a:rPr>
              <a:t>şarələrlə verilə bilər. Müəyyyən işarələrlə verilən modellərə misal olaraq riyazi modelləri,</a:t>
            </a:r>
          </a:p>
          <a:p>
            <a:r>
              <a:rPr lang="az-Latn-AZ" sz="2000" b="1" dirty="0" smtClean="0">
                <a:solidFill>
                  <a:srgbClr val="0070C0"/>
                </a:solidFill>
              </a:rPr>
              <a:t> musiqi və informasiya modellərini göstərmək olar. Obyekt aqqında </a:t>
            </a:r>
          </a:p>
          <a:p>
            <a:r>
              <a:rPr lang="az-Latn-AZ" sz="2000" b="1" dirty="0" smtClean="0">
                <a:solidFill>
                  <a:srgbClr val="0070C0"/>
                </a:solidFill>
              </a:rPr>
              <a:t>toplanmış informasiyalar əsasında onun informasiya modeli yaradılır. </a:t>
            </a:r>
          </a:p>
          <a:p>
            <a:endParaRPr lang="az-Latn-AZ" sz="2000" b="1" dirty="0" smtClean="0"/>
          </a:p>
          <a:p>
            <a:endParaRPr lang="az-Latn-AZ" sz="2000" b="1" dirty="0" smtClean="0"/>
          </a:p>
          <a:p>
            <a:endParaRPr lang="az-Latn-AZ" sz="2000" b="1" dirty="0" smtClean="0"/>
          </a:p>
          <a:p>
            <a:endParaRPr lang="az-Latn-AZ" sz="2000" b="1" dirty="0" smtClean="0"/>
          </a:p>
          <a:p>
            <a:endParaRPr lang="az-Latn-AZ" sz="2000" b="1" dirty="0" smtClean="0"/>
          </a:p>
          <a:p>
            <a:endParaRPr lang="az-Latn-AZ" sz="2000" b="1" dirty="0" smtClean="0"/>
          </a:p>
          <a:p>
            <a:endParaRPr lang="az-Latn-AZ" sz="2000" b="1" dirty="0" smtClean="0"/>
          </a:p>
          <a:p>
            <a:endParaRPr lang="az-Latn-AZ" sz="2000" b="1" dirty="0" smtClean="0"/>
          </a:p>
          <a:p>
            <a:endParaRPr lang="az-Latn-AZ" sz="2000" b="1" dirty="0" smtClean="0"/>
          </a:p>
          <a:p>
            <a:endParaRPr lang="az-Latn-AZ" sz="2000" b="1" dirty="0" smtClean="0"/>
          </a:p>
          <a:p>
            <a:endParaRPr lang="az-Latn-AZ" sz="2000" b="1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71700" y="2971800"/>
          <a:ext cx="4800600" cy="914400"/>
        </p:xfrm>
        <a:graphic>
          <a:graphicData uri="http://schemas.openxmlformats.org/drawingml/2006/table">
            <a:tbl>
              <a:tblPr/>
              <a:tblGrid>
                <a:gridCol w="4800600"/>
              </a:tblGrid>
              <a:tr h="914400">
                <a:tc>
                  <a:txBody>
                    <a:bodyPr/>
                    <a:lstStyle/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az-Latn-AZ" sz="1200" dirty="0" smtClean="0">
                          <a:latin typeface="Times New Roman"/>
                          <a:ea typeface="Times New Roman"/>
                        </a:rPr>
                        <a:t>                              </a:t>
                      </a:r>
                      <a:endParaRPr lang="ru-RU" sz="1200" dirty="0" smtClean="0">
                        <a:latin typeface="Times New Roman"/>
                        <a:ea typeface="Times New Roman"/>
                      </a:endParaRPr>
                    </a:p>
                    <a:p>
                      <a:pPr marL="114300">
                        <a:spcAft>
                          <a:spcPts val="0"/>
                        </a:spcAft>
                      </a:pPr>
                      <a:r>
                        <a:rPr lang="az-Latn-AZ" sz="2400" b="1" dirty="0" smtClean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</a:rPr>
                        <a:t>     İnformasiya modelinin növləri                    </a:t>
                      </a:r>
                      <a:endParaRPr lang="ru-RU" sz="2400" b="1" dirty="0" smtClean="0">
                        <a:solidFill>
                          <a:srgbClr val="7030A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372200" y="4221088"/>
          <a:ext cx="1514476" cy="1719266"/>
        </p:xfrm>
        <a:graphic>
          <a:graphicData uri="http://schemas.openxmlformats.org/drawingml/2006/table">
            <a:tbl>
              <a:tblPr/>
              <a:tblGrid>
                <a:gridCol w="1514476"/>
              </a:tblGrid>
              <a:tr h="17192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az-Latn-AZ" sz="1800" b="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   </a:t>
                      </a:r>
                      <a:r>
                        <a:rPr lang="en-US" sz="2400" b="1" baseline="0" dirty="0" smtClean="0">
                          <a:solidFill>
                            <a:schemeClr val="accent2"/>
                          </a:solidFill>
                          <a:latin typeface="Times New Roman"/>
                          <a:ea typeface="Times New Roman"/>
                        </a:rPr>
                        <a:t>M</a:t>
                      </a:r>
                      <a:r>
                        <a:rPr lang="az-Latn-AZ" sz="2400" b="1" baseline="0" dirty="0" smtClean="0">
                          <a:solidFill>
                            <a:schemeClr val="accent2"/>
                          </a:solidFill>
                          <a:latin typeface="Times New Roman"/>
                          <a:ea typeface="Times New Roman"/>
                        </a:rPr>
                        <a:t>ətn</a:t>
                      </a:r>
                      <a:endParaRPr lang="az-Latn-AZ" sz="2400" b="1" dirty="0" smtClean="0">
                        <a:solidFill>
                          <a:schemeClr val="accent2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az-Latn-AZ" sz="1600" b="1" dirty="0" smtClean="0">
                          <a:latin typeface="Times New Roman"/>
                          <a:ea typeface="Times New Roman"/>
                        </a:rPr>
                        <a:t>Kompüter informasiya ilə işləyən qurğudur.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286248" y="4214818"/>
          <a:ext cx="1543052" cy="1714504"/>
        </p:xfrm>
        <a:graphic>
          <a:graphicData uri="http://schemas.openxmlformats.org/drawingml/2006/table">
            <a:tbl>
              <a:tblPr/>
              <a:tblGrid>
                <a:gridCol w="1543052"/>
              </a:tblGrid>
              <a:tr h="17145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az-Latn-AZ" sz="1200" b="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          </a:t>
                      </a:r>
                      <a:r>
                        <a:rPr lang="az-Latn-AZ" sz="24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S</a:t>
                      </a:r>
                      <a:r>
                        <a:rPr lang="en-US" sz="2400" b="1" dirty="0" err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imvol</a:t>
                      </a:r>
                      <a:endParaRPr lang="az-Latn-AZ" sz="1600" b="1" dirty="0" smtClean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00298" y="4214818"/>
          <a:ext cx="1357322" cy="1714504"/>
        </p:xfrm>
        <a:graphic>
          <a:graphicData uri="http://schemas.openxmlformats.org/drawingml/2006/table">
            <a:tbl>
              <a:tblPr/>
              <a:tblGrid>
                <a:gridCol w="1357322"/>
              </a:tblGrid>
              <a:tr h="17145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az-Latn-AZ" sz="1200" b="0" baseline="0" dirty="0" smtClean="0">
                          <a:latin typeface="Times New Roman"/>
                          <a:ea typeface="Times New Roman"/>
                        </a:rPr>
                        <a:t>       </a:t>
                      </a:r>
                      <a:r>
                        <a:rPr lang="az-Latn-AZ" sz="2400" b="1" dirty="0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</a:rPr>
                        <a:t>Cədvəl</a:t>
                      </a:r>
                      <a:endParaRPr lang="az-Latn-AZ" sz="1800" b="1" dirty="0" smtClean="0">
                        <a:solidFill>
                          <a:srgbClr val="C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00034" y="4286256"/>
          <a:ext cx="1414468" cy="1643066"/>
        </p:xfrm>
        <a:graphic>
          <a:graphicData uri="http://schemas.openxmlformats.org/drawingml/2006/table">
            <a:tbl>
              <a:tblPr/>
              <a:tblGrid>
                <a:gridCol w="1414468"/>
              </a:tblGrid>
              <a:tr h="16430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az-Latn-AZ" sz="1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az-Latn-AZ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    </a:t>
                      </a:r>
                      <a:r>
                        <a:rPr lang="az-Latn-AZ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Şəkil</a:t>
                      </a:r>
                      <a:endParaRPr lang="ru-RU" sz="18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4427984" y="3861048"/>
            <a:ext cx="504056" cy="36004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Line 4"/>
          <p:cNvSpPr>
            <a:spLocks noChangeShapeType="1"/>
          </p:cNvSpPr>
          <p:nvPr/>
        </p:nvSpPr>
        <p:spPr bwMode="auto">
          <a:xfrm flipH="1">
            <a:off x="1475656" y="3861048"/>
            <a:ext cx="2520280" cy="43204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Line 4"/>
          <p:cNvSpPr>
            <a:spLocks noChangeShapeType="1"/>
          </p:cNvSpPr>
          <p:nvPr/>
        </p:nvSpPr>
        <p:spPr bwMode="auto">
          <a:xfrm flipH="1">
            <a:off x="3563888" y="3861048"/>
            <a:ext cx="720080" cy="36004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4499992" y="3861048"/>
            <a:ext cx="2448272" cy="36004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2" name="Picture 2" descr="http://ucarliyiq.biz/engine/dude/index/leech_out.php?i%3AaHR0cDovL3d3dy5jaWNla3NlaHJpLmNvbS93cC1jb250ZW50L3VwbG9hZHMvMjAxMS8wMy8xMi1raXJtaXppLWd1bC1idWtldGkuanB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869160"/>
            <a:ext cx="1008112" cy="1008112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1403648" y="-877163"/>
            <a:ext cx="698477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z-Latn-AZ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                                   </a:t>
            </a:r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I</a:t>
            </a:r>
            <a:r>
              <a:rPr lang="az-Latn-AZ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nf</a:t>
            </a:r>
            <a:r>
              <a:rPr lang="en-US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ormasiya</a:t>
            </a:r>
            <a:r>
              <a:rPr lang="az-Latn-AZ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model</a:t>
            </a:r>
            <a:r>
              <a:rPr lang="en-US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i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8" name="Picture 2" descr="http://283school-baku.ucoz.ru/fayl_yuk/mend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5" y="4653136"/>
            <a:ext cx="1104122" cy="1224136"/>
          </a:xfrm>
          <a:prstGeom prst="rect">
            <a:avLst/>
          </a:prstGeom>
          <a:noFill/>
        </p:spPr>
      </p:pic>
      <p:pic>
        <p:nvPicPr>
          <p:cNvPr id="20" name="Picture 4" descr="http://az.trend.az/article_photo/2011/09/05/Caution_children_0509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4725144"/>
            <a:ext cx="1152128" cy="1080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  <p:bldP spid="19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691680" y="2060849"/>
          <a:ext cx="6480720" cy="4124873"/>
        </p:xfrm>
        <a:graphic>
          <a:graphicData uri="http://schemas.openxmlformats.org/drawingml/2006/table">
            <a:tbl>
              <a:tblPr/>
              <a:tblGrid>
                <a:gridCol w="360040"/>
                <a:gridCol w="1153998"/>
                <a:gridCol w="1438290"/>
                <a:gridCol w="1286977"/>
                <a:gridCol w="1196175"/>
                <a:gridCol w="1045240"/>
              </a:tblGrid>
              <a:tr h="2304255">
                <a:tc>
                  <a:txBody>
                    <a:bodyPr/>
                    <a:lstStyle/>
                    <a:p>
                      <a:pPr marR="502920" indent="-114300">
                        <a:spcAft>
                          <a:spcPts val="0"/>
                        </a:spcAft>
                      </a:pP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№</a:t>
                      </a: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az-Latn-AZ" sz="1400" b="1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az-Latn-AZ" sz="1400" b="1" dirty="0">
                          <a:latin typeface="Times New Roman"/>
                          <a:ea typeface="Times New Roman"/>
                        </a:rPr>
                        <a:t>     </a:t>
                      </a:r>
                      <a:r>
                        <a:rPr lang="az-Latn-AZ" sz="1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Şagirdlər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az-Latn-AZ" sz="1400" b="1" dirty="0">
                          <a:latin typeface="Times New Roman"/>
                          <a:ea typeface="Times New Roman"/>
                        </a:rPr>
                        <a:t>  </a:t>
                      </a:r>
                      <a:endParaRPr lang="ru-RU" sz="1400" b="1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az-Latn-AZ" sz="1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       I səviyyə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az-Latn-AZ" sz="14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</a:rPr>
                        <a:t>Model anlayışını bilir, </a:t>
                      </a:r>
                      <a:r>
                        <a:rPr lang="az-Latn-AZ" sz="14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</a:rPr>
                        <a:t>modelləş-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az-Latn-AZ" sz="14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</a:rPr>
                        <a:t>dirmənin </a:t>
                      </a:r>
                      <a:r>
                        <a:rPr lang="az-Latn-AZ" sz="14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</a:rPr>
                        <a:t>təsvir formalarını sadalamır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az-Latn-AZ" sz="14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az-Latn-AZ" sz="1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  II səviyyə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az-Latn-AZ" sz="14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</a:rPr>
                        <a:t>Obyektin informasiya modelinin təsvir formalarını çətinliklə sadalayır.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az-Latn-AZ" sz="1400" b="1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az-Latn-AZ" sz="1400" b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az-Latn-AZ" sz="1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III </a:t>
                      </a:r>
                      <a:r>
                        <a:rPr lang="az-Latn-AZ" sz="14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səviyyə</a:t>
                      </a:r>
                      <a:endParaRPr lang="ru-RU" sz="1400" b="1" dirty="0" smtClean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az-Latn-AZ" sz="14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</a:rPr>
                        <a:t>Təsvir formalarını sadalayır,</a:t>
                      </a:r>
                      <a:r>
                        <a:rPr lang="az-Latn-AZ" sz="1400" b="1" baseline="0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</a:rPr>
                        <a:t> o</a:t>
                      </a:r>
                      <a:r>
                        <a:rPr lang="az-Latn-AZ" sz="1400" b="1" dirty="0" smtClean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</a:rPr>
                        <a:t>byektin informasiya modelini qurmur.</a:t>
                      </a:r>
                      <a:endParaRPr lang="ru-RU" sz="1400" b="1" dirty="0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az-Latn-AZ" sz="1400" b="1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az-Latn-AZ" sz="1400" b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az-Latn-AZ" sz="1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IV səviyyə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az-Latn-AZ" sz="14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</a:rPr>
                        <a:t>Obyektin informasiya modelini qurur, təsvir formalarını sadalayır</a:t>
                      </a:r>
                      <a:r>
                        <a:rPr lang="az-Latn-AZ" sz="1400" b="1" dirty="0"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400" b="1" dirty="0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1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az-Latn-AZ" sz="1100" b="1" dirty="0" smtClean="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az-Latn-AZ" sz="1400" b="1" dirty="0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az-Latn-AZ" sz="1400" b="1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az-Latn-AZ" sz="1400" b="1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az-Latn-AZ" sz="1400" b="1" dirty="0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az-Latn-AZ" sz="1400" b="1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9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az-Latn-AZ" sz="1100" b="1" dirty="0" smtClean="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az-Latn-AZ" sz="1400" b="1" dirty="0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az-Latn-AZ" sz="1400" b="1" dirty="0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az-Latn-AZ" sz="1400" b="1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az-Latn-AZ" sz="1400" b="1" dirty="0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az-Latn-AZ" sz="1400" b="1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1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az-Latn-AZ" sz="1100" b="1" dirty="0" smtClean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az-Latn-AZ" sz="1400" b="1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az-Latn-AZ" sz="1400" b="1" dirty="0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az-Latn-AZ" sz="1400" b="1" dirty="0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az-Latn-AZ" sz="1400" b="1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az-Latn-AZ" sz="1400" b="1" dirty="0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3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az-Latn-AZ" sz="1100" b="1" dirty="0" smtClean="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az-Latn-AZ" sz="1400" b="1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az-Latn-AZ" sz="1400" b="1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az-Latn-AZ" sz="1400" b="1" dirty="0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az-Latn-AZ" sz="1400" b="1" dirty="0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az-Latn-AZ" sz="1400" b="1" dirty="0">
                        <a:latin typeface="Times New Roman"/>
                        <a:ea typeface="Times New Roman"/>
                      </a:endParaRPr>
                    </a:p>
                  </a:txBody>
                  <a:tcPr marL="63641" marR="636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785786" y="1139736"/>
            <a:ext cx="75009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878041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5400" b="1" i="0" u="none" strike="noStrike" cap="none" spc="0" normalizeH="0" baseline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Şagirdlərin qiymətləndirilməsi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z-Latn-AZ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     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539552" y="1753072"/>
            <a:ext cx="80010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Verilmiş obyektlərin informasiya modelini qurun</a:t>
            </a:r>
            <a:r>
              <a:rPr kumimoji="0" lang="az-Latn-AZ" sz="32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və təqdimat hazırlayın.</a:t>
            </a:r>
            <a:endParaRPr kumimoji="0" lang="az-Latn-AZ" sz="3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5776" y="404664"/>
            <a:ext cx="46805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z-Latn-AZ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Ev tapşırığı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http://dimasbt20.files.wordpress.com/2012/10/lenovo_3000_j205_tow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4026284"/>
            <a:ext cx="3960440" cy="2831715"/>
          </a:xfrm>
          <a:prstGeom prst="rect">
            <a:avLst/>
          </a:prstGeom>
          <a:noFill/>
        </p:spPr>
      </p:pic>
      <p:pic>
        <p:nvPicPr>
          <p:cNvPr id="1028" name="Picture 4" descr="http://asymptotia.com/wp-images/2007/08/Radio_dynam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4005063"/>
            <a:ext cx="3284984" cy="28529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475</TotalTime>
  <Words>463</Words>
  <Application>Microsoft Office PowerPoint</Application>
  <PresentationFormat>Экран (4:3)</PresentationFormat>
  <Paragraphs>105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169</dc:title>
  <dc:creator>Nexus</dc:creator>
  <cp:lastModifiedBy>User</cp:lastModifiedBy>
  <cp:revision>96</cp:revision>
  <dcterms:created xsi:type="dcterms:W3CDTF">2013-09-02T15:55:23Z</dcterms:created>
  <dcterms:modified xsi:type="dcterms:W3CDTF">2013-12-08T15:54:08Z</dcterms:modified>
</cp:coreProperties>
</file>