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7" r:id="rId3"/>
    <p:sldId id="266" r:id="rId4"/>
    <p:sldId id="256" r:id="rId5"/>
    <p:sldId id="257" r:id="rId6"/>
    <p:sldId id="258" r:id="rId7"/>
    <p:sldId id="259" r:id="rId8"/>
    <p:sldId id="261" r:id="rId9"/>
    <p:sldId id="263" r:id="rId10"/>
    <p:sldId id="264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CC00CC"/>
    <a:srgbClr val="969696"/>
    <a:srgbClr val="FFFF66"/>
    <a:srgbClr val="808000"/>
    <a:srgbClr val="993366"/>
    <a:srgbClr val="00CC99"/>
    <a:srgbClr val="9933FF"/>
    <a:srgbClr val="FF66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81" autoAdjust="0"/>
    <p:restoredTop sz="94660"/>
  </p:normalViewPr>
  <p:slideViewPr>
    <p:cSldViewPr>
      <p:cViewPr varScale="1">
        <p:scale>
          <a:sx n="50" d="100"/>
          <a:sy n="50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B8478-F9B1-4157-9BB0-BAB01BC17FF7}" type="datetimeFigureOut">
              <a:rPr lang="ru-RU" smtClean="0"/>
              <a:t>17.09.2012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BFBF-5631-448A-A399-385549423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911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B8478-F9B1-4157-9BB0-BAB01BC17FF7}" type="datetimeFigureOut">
              <a:rPr lang="ru-RU" smtClean="0"/>
              <a:t>17.09.2012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BFBF-5631-448A-A399-385549423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131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B8478-F9B1-4157-9BB0-BAB01BC17FF7}" type="datetimeFigureOut">
              <a:rPr lang="ru-RU" smtClean="0"/>
              <a:t>17.09.2012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BFBF-5631-448A-A399-385549423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429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B8478-F9B1-4157-9BB0-BAB01BC17FF7}" type="datetimeFigureOut">
              <a:rPr lang="ru-RU" smtClean="0"/>
              <a:t>17.09.2012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BFBF-5631-448A-A399-385549423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585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B8478-F9B1-4157-9BB0-BAB01BC17FF7}" type="datetimeFigureOut">
              <a:rPr lang="ru-RU" smtClean="0"/>
              <a:t>17.09.2012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BFBF-5631-448A-A399-385549423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529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B8478-F9B1-4157-9BB0-BAB01BC17FF7}" type="datetimeFigureOut">
              <a:rPr lang="ru-RU" smtClean="0"/>
              <a:t>17.09.2012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BFBF-5631-448A-A399-385549423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963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B8478-F9B1-4157-9BB0-BAB01BC17FF7}" type="datetimeFigureOut">
              <a:rPr lang="ru-RU" smtClean="0"/>
              <a:t>17.09.2012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BFBF-5631-448A-A399-385549423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991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B8478-F9B1-4157-9BB0-BAB01BC17FF7}" type="datetimeFigureOut">
              <a:rPr lang="ru-RU" smtClean="0"/>
              <a:t>17.09.2012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BFBF-5631-448A-A399-385549423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B8478-F9B1-4157-9BB0-BAB01BC17FF7}" type="datetimeFigureOut">
              <a:rPr lang="ru-RU" smtClean="0"/>
              <a:t>17.09.2012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BFBF-5631-448A-A399-385549423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368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B8478-F9B1-4157-9BB0-BAB01BC17FF7}" type="datetimeFigureOut">
              <a:rPr lang="ru-RU" smtClean="0"/>
              <a:t>17.09.2012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BFBF-5631-448A-A399-385549423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222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B8478-F9B1-4157-9BB0-BAB01BC17FF7}" type="datetimeFigureOut">
              <a:rPr lang="ru-RU" smtClean="0"/>
              <a:t>17.09.2012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7BFBF-5631-448A-A399-385549423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197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B8478-F9B1-4157-9BB0-BAB01BC17FF7}" type="datetimeFigureOut">
              <a:rPr lang="ru-RU" smtClean="0"/>
              <a:t>17.09.2012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7BFBF-5631-448A-A399-385549423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54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gif"/><Relationship Id="rId7" Type="http://schemas.openxmlformats.org/officeDocument/2006/relationships/image" Target="../media/image10.gif"/><Relationship Id="rId12" Type="http://schemas.openxmlformats.org/officeDocument/2006/relationships/image" Target="../media/image15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11" Type="http://schemas.openxmlformats.org/officeDocument/2006/relationships/image" Target="../media/image14.png"/><Relationship Id="rId5" Type="http://schemas.openxmlformats.org/officeDocument/2006/relationships/image" Target="../media/image8.gif"/><Relationship Id="rId10" Type="http://schemas.openxmlformats.org/officeDocument/2006/relationships/image" Target="../media/image13.png"/><Relationship Id="rId4" Type="http://schemas.openxmlformats.org/officeDocument/2006/relationships/image" Target="../media/image7.gif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gif"/><Relationship Id="rId11" Type="http://schemas.openxmlformats.org/officeDocument/2006/relationships/image" Target="../media/image38.gif"/><Relationship Id="rId5" Type="http://schemas.openxmlformats.org/officeDocument/2006/relationships/image" Target="../media/image32.png"/><Relationship Id="rId10" Type="http://schemas.openxmlformats.org/officeDocument/2006/relationships/image" Target="../media/image37.gif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ERS-MATERİALLARİ\fon şəkillər\1191361502_mco_chasingrainbowspp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33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36912"/>
            <a:ext cx="8229600" cy="1143000"/>
          </a:xfrm>
        </p:spPr>
        <p:txBody>
          <a:bodyPr>
            <a:noAutofit/>
          </a:bodyPr>
          <a:lstStyle/>
          <a:p>
            <a:r>
              <a:rPr lang="az-Latn-AZ" sz="5400" b="1" i="1" dirty="0" smtClean="0">
                <a:solidFill>
                  <a:srgbClr val="993366"/>
                </a:solidFill>
                <a:latin typeface="Times New Roman" pitchFamily="18" charset="0"/>
                <a:cs typeface="Times New Roman" pitchFamily="18" charset="0"/>
              </a:rPr>
              <a:t>Günəş  Bəyova   42  saylı  orta  məktəbin   informatika   müəlliməsi</a:t>
            </a:r>
            <a:endParaRPr lang="ru-RU" sz="5400" b="1" i="1" dirty="0">
              <a:solidFill>
                <a:srgbClr val="99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лако 4"/>
          <p:cNvSpPr/>
          <p:nvPr/>
        </p:nvSpPr>
        <p:spPr>
          <a:xfrm>
            <a:off x="7496522" y="6005686"/>
            <a:ext cx="1656184" cy="936104"/>
          </a:xfrm>
          <a:prstGeom prst="cloud">
            <a:avLst/>
          </a:prstGeom>
          <a:solidFill>
            <a:srgbClr val="808000"/>
          </a:solidFill>
          <a:ln>
            <a:solidFill>
              <a:srgbClr val="8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95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ERS-MATERİALLARİ\fon şəkillər\fon_animirivanniy17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278092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az-Latn-AZ" dirty="0" smtClean="0"/>
              <a:t> </a:t>
            </a:r>
            <a:r>
              <a:rPr lang="az-Latn-AZ" sz="6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İnformasiya  nədir</a:t>
            </a:r>
            <a:endParaRPr lang="ru-RU" sz="60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71700" y="116632"/>
            <a:ext cx="5400600" cy="149939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Down">
              <a:avLst>
                <a:gd name="adj" fmla="val 24602"/>
              </a:avLst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z-Latn-AZ" sz="5400" b="1" cap="none" spc="0" dirty="0">
                <a:ln/>
                <a:solidFill>
                  <a:srgbClr val="FFFF66"/>
                </a:solidFill>
                <a:effectLst/>
              </a:rPr>
              <a:t>M</a:t>
            </a:r>
            <a:r>
              <a:rPr lang="az-Latn-AZ" sz="5400" b="1" cap="none" spc="0" dirty="0" smtClean="0">
                <a:ln/>
                <a:solidFill>
                  <a:srgbClr val="FFFF66"/>
                </a:solidFill>
                <a:effectLst/>
              </a:rPr>
              <a:t>övzu</a:t>
            </a:r>
            <a:endParaRPr lang="ru-RU" sz="5400" b="1" cap="none" spc="0" dirty="0">
              <a:ln/>
              <a:solidFill>
                <a:srgbClr val="FFFF66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3815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heelReverse spokes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ERS-MATERİALLARİ\fon şəkillər\ramka-86-300x2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2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177926"/>
            <a:ext cx="8229600" cy="4948237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az-Latn-AZ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Təbiətdə  və  cəmiyyətdə  informasiyaya  aid          misal  gətirmək</a:t>
            </a:r>
          </a:p>
          <a:p>
            <a:pPr>
              <a:buFont typeface="Wingdings" pitchFamily="2" charset="2"/>
              <a:buChar char="Ø"/>
            </a:pPr>
            <a:endParaRPr lang="az-Latn-AZ" b="1" i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az-Latn-AZ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İnformasiyanın  qəbul  edilməsi,  ötürülməsi  və  saxlanmasını  misallarnan  izah  etmək</a:t>
            </a:r>
          </a:p>
          <a:p>
            <a:pPr>
              <a:buFont typeface="Wingdings" pitchFamily="2" charset="2"/>
              <a:buChar char="Ø"/>
            </a:pPr>
            <a:endParaRPr lang="az-Latn-AZ" b="1" i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az-Latn-AZ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İnsanın  duyğu  üzvlərinin  informasiyanın  alınmasında  rolunu  izah  etmək</a:t>
            </a:r>
          </a:p>
          <a:p>
            <a:pPr>
              <a:buFont typeface="Wingdings" pitchFamily="2" charset="2"/>
              <a:buChar char="Ø"/>
            </a:pPr>
            <a:endParaRPr lang="az-Latn-AZ" b="1" i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az-Latn-AZ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İnformasiya  mənbələri  haqqında  məlumat  vermək</a:t>
            </a:r>
            <a:endParaRPr lang="ru-RU" b="1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53964" y="254596"/>
            <a:ext cx="469327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Bottom">
              <a:avLst>
                <a:gd name="adj" fmla="val 76821"/>
              </a:avLst>
            </a:prstTxWarp>
            <a:spAutoFit/>
          </a:bodyPr>
          <a:lstStyle/>
          <a:p>
            <a:pPr algn="ctr"/>
            <a:r>
              <a:rPr lang="az-Latn-AZ" sz="5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969696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Dərsin  məqsədi</a:t>
            </a:r>
            <a:endParaRPr lang="ru-RU" sz="5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969696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956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Rashtu\Desktop\fon şəkillər\Ramki-fotoshop356-300x2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131840" y="1772816"/>
            <a:ext cx="4820790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>
                <a:gd name="adj" fmla="val 46685"/>
              </a:avLst>
            </a:prstTxWarp>
            <a:spAutoFit/>
          </a:bodyPr>
          <a:lstStyle/>
          <a:p>
            <a:pPr algn="ctr"/>
            <a:r>
              <a:rPr lang="az-Latn-AZ" sz="5400" b="1" cap="none" spc="200" dirty="0" smtClean="0">
                <a:ln w="29210"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  <a:solidFill>
                  <a:srgbClr val="FF66FF"/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Motivasiya</a:t>
            </a:r>
            <a:endParaRPr lang="ru-RU" sz="5400" b="1" cap="none" spc="200" dirty="0">
              <a:ln w="29210"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rgbClr val="FF66FF"/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441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ERS-MATERİALLARİ\Новая папка\001 (1)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333" y="3410874"/>
            <a:ext cx="1857123" cy="1704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DERS-MATERİALLARİ\Новая папка\5131c51601d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15077"/>
            <a:ext cx="1224136" cy="2176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DERS-MATERİALLARİ\Новая папка\18394833_fd1fafd8464f2542fb526f3e00359fbb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428" y="1345193"/>
            <a:ext cx="2052935" cy="205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DERS-MATERİALLARİ\Новая папка\56518771_423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798380"/>
            <a:ext cx="2736304" cy="2108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D:\DERS-MATERİALLARİ\Новая папка\61561614_2839634162_1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17108"/>
            <a:ext cx="2538016" cy="1811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:\DERS-MATERİALLARİ\Новая папка\a7d9349ccc8f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48780"/>
            <a:ext cx="1728192" cy="140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676" y="4777794"/>
            <a:ext cx="2016224" cy="1730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253217"/>
            <a:ext cx="1628474" cy="1499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890" y="4777794"/>
            <a:ext cx="1989292" cy="1946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967" y="1345193"/>
            <a:ext cx="1584573" cy="136849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159334" y="188640"/>
            <a:ext cx="6825331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az-Latn-AZ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İnformasiya  mənbələri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12" name="Picture 9" descr="C:\Users\Rashtu\Desktop\Новая папка\liniia-1144.gif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82" y="104593"/>
            <a:ext cx="34290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C:\Users\Rashtu\Desktop\Новая папка\liniia-1144.gif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772" y="93480"/>
            <a:ext cx="34290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Rashtu\Desktop\Новая папка\liniia-1144.gif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74" y="6695977"/>
            <a:ext cx="34290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Rashtu\Desktop\Новая папка\liniia-1144.gif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266" y="6691319"/>
            <a:ext cx="34290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Rashtu\Desktop\Новая папка\liniia-1144.gif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606996" y="3314700"/>
            <a:ext cx="34290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Rashtu\Desktop\Новая папка\liniia-1144.gif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307138" y="3283828"/>
            <a:ext cx="3429000" cy="1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93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9" name="Picture 11" descr="C:\Users\Rashtu\Desktop\Новая папка\1310193646_66js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020" y="5564880"/>
            <a:ext cx="2977678" cy="1248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C:\Users\Rashtu\Desktop\Новая папка\1310193646_66js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141" y="1373777"/>
            <a:ext cx="3508730" cy="147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C:\Users\Rashtu\Desktop\Новая папка\1310193646_66js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61" y="1215248"/>
            <a:ext cx="3091789" cy="129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C:\Users\Rashtu\Desktop\Новая папка\1310193646_66js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22" y="2657837"/>
            <a:ext cx="3235806" cy="135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C:\Users\Rashtu\Desktop\Новая папка\1310193646_66js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570" y="4095242"/>
            <a:ext cx="3286619" cy="1378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C:\Users\Rashtu\Desktop\Новая папка\1310193646_66js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141" y="3986560"/>
            <a:ext cx="3629127" cy="1521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C:\Users\Rashtu\Desktop\Новая папка\1310193646_66js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22" y="4060837"/>
            <a:ext cx="3091789" cy="129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C:\Users\Rashtu\Desktop\Новая папка\1310193646_66js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538" y="2861568"/>
            <a:ext cx="2964842" cy="1243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C:\Users\Rashtu\Desktop\Новая папка\1310193646_66js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728" y="2624125"/>
            <a:ext cx="3316197" cy="139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23" descr="C:\Users\Rashtu\Desktop\Новая папка\1310193646_66js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933" y="1102547"/>
            <a:ext cx="3668572" cy="153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370" y="1559093"/>
            <a:ext cx="1695147" cy="1479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2" name="Picture 24" descr="C:\Users\Rashtu\Desktop\Новая папка\1310193646_66js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8669" y="21016"/>
            <a:ext cx="3136843" cy="131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3" name="Picture 25" descr="C:\Users\Rashtu\Desktop\Новая папка\1310193646_66js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672" y="-3398"/>
            <a:ext cx="3083533" cy="1293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C:\Users\Rashtu\Desktop\Новая папка\1310193646_66js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8" y="21016"/>
            <a:ext cx="3584036" cy="150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786" y="3027183"/>
            <a:ext cx="1368152" cy="215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711" y="4953991"/>
            <a:ext cx="2664296" cy="1772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781" y="3031590"/>
            <a:ext cx="1773945" cy="1896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930" y="1196752"/>
            <a:ext cx="1776214" cy="1409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69251" y="2880188"/>
            <a:ext cx="1468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800" b="1" i="1" dirty="0" smtClean="0">
                <a:solidFill>
                  <a:schemeClr val="accent5"/>
                </a:solidFill>
              </a:rPr>
              <a:t>Göz</a:t>
            </a:r>
            <a:endParaRPr lang="ru-RU" sz="2800" b="1" i="1" dirty="0">
              <a:solidFill>
                <a:schemeClr val="accent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93187" y="409524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800" b="1" i="1" dirty="0" smtClean="0">
                <a:solidFill>
                  <a:schemeClr val="accent5"/>
                </a:solidFill>
              </a:rPr>
              <a:t>Qulaq</a:t>
            </a:r>
            <a:endParaRPr lang="ru-RU" sz="2800" b="1" i="1" dirty="0">
              <a:solidFill>
                <a:schemeClr val="accent5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68474" y="2754444"/>
            <a:ext cx="1456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800" b="1" i="1" dirty="0" smtClean="0">
                <a:solidFill>
                  <a:schemeClr val="accent5"/>
                </a:solidFill>
              </a:rPr>
              <a:t>Əl-dəri</a:t>
            </a:r>
            <a:endParaRPr lang="ru-RU" sz="2800" b="1" i="1" dirty="0">
              <a:solidFill>
                <a:schemeClr val="accent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82998" y="4095242"/>
            <a:ext cx="1152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800" b="1" i="1" dirty="0" smtClean="0">
                <a:solidFill>
                  <a:schemeClr val="accent5"/>
                </a:solidFill>
              </a:rPr>
              <a:t>Burun</a:t>
            </a:r>
            <a:endParaRPr lang="ru-RU" sz="2800" b="1" i="1" dirty="0">
              <a:solidFill>
                <a:schemeClr val="accent5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54310" y="4447506"/>
            <a:ext cx="587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z-Latn-AZ" sz="2800" b="1" i="1" dirty="0" smtClean="0">
                <a:solidFill>
                  <a:schemeClr val="accent5"/>
                </a:solidFill>
              </a:rPr>
              <a:t>Dil</a:t>
            </a:r>
            <a:endParaRPr lang="ru-RU" sz="2800" b="1" i="1" dirty="0">
              <a:solidFill>
                <a:schemeClr val="accent5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58046" y="116632"/>
            <a:ext cx="641188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scadeUp">
              <a:avLst>
                <a:gd name="adj" fmla="val 68966"/>
              </a:avLst>
            </a:prstTxWarp>
            <a:spAutoFit/>
          </a:bodyPr>
          <a:lstStyle/>
          <a:p>
            <a:pPr algn="ctr"/>
            <a:r>
              <a:rPr lang="az-Latn-AZ" sz="5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İnsanın  duyğu  üzvləri</a:t>
            </a:r>
            <a:endParaRPr lang="ru-RU" sz="5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16200000">
            <a:off x="6123491" y="4250401"/>
            <a:ext cx="1368152" cy="144016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16200000">
            <a:off x="6566831" y="4693103"/>
            <a:ext cx="720080" cy="10880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7" name="Picture 9" descr="C:\Users\Rashtu\Desktop\Новая папка\fleurs37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005" y="5662064"/>
            <a:ext cx="952500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Rashtu\Desktop\Новая папка\liniia-908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090" y="82352"/>
            <a:ext cx="114300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" descr="C:\Users\Rashtu\Desktop\Новая папка\liniia-908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43254" y="5076825"/>
            <a:ext cx="114300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9" descr="C:\Users\Rashtu\Desktop\Новая папка\fleurs37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15" y="1599892"/>
            <a:ext cx="952500" cy="101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:\Users\Rashtu\Desktop\Новая папка\1310193646_66js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" y="5585923"/>
            <a:ext cx="2977678" cy="1248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Rashtu\Desktop\Новая папка\1310193646_66js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815" y="5508452"/>
            <a:ext cx="2905670" cy="1218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61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Rashtu\Desktop\fon şəkillər\ramka-113-300x2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1600200"/>
            <a:ext cx="5976664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z-Latn-AZ" sz="44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İnformasiyanı  insan  hansı  formalarda  qəbul  edir  və  işlədir?</a:t>
            </a:r>
            <a:endParaRPr lang="ru-RU" sz="4400" b="1" i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260648"/>
            <a:ext cx="4764446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>
                <a:gd name="adj" fmla="val 80998"/>
              </a:avLst>
            </a:prstTxWarp>
            <a:spAutoFit/>
          </a:bodyPr>
          <a:lstStyle/>
          <a:p>
            <a:pPr algn="ctr"/>
            <a:r>
              <a:rPr lang="az-Latn-AZ" sz="5400" b="1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rgbClr val="0099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Tədqiqat  sualı</a:t>
            </a:r>
            <a:endParaRPr lang="ru-RU" sz="5400" b="1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rgbClr val="0099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pic>
        <p:nvPicPr>
          <p:cNvPr id="3076" name="Picture 4" descr="C:\Users\Rashtu\Desktop\Новая папка\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725144"/>
            <a:ext cx="476250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10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Rashtu\Desktop\fon şəkillər\item_38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8418"/>
            <a:ext cx="9180512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22396" y="1034384"/>
            <a:ext cx="4032448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az-Latn-AZ" sz="2800" b="1" i="1" dirty="0" smtClean="0">
                <a:solidFill>
                  <a:srgbClr val="339966"/>
                </a:solidFill>
                <a:effectLst>
                  <a:glow rad="101600">
                    <a:srgbClr val="FF99FF">
                      <a:alpha val="6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Bayırda  hava  çiskindir</a:t>
            </a:r>
          </a:p>
          <a:p>
            <a:pPr marL="0" indent="0">
              <a:buNone/>
            </a:pPr>
            <a:endParaRPr lang="az-Latn-AZ" sz="2800" b="1" i="1" dirty="0" smtClean="0">
              <a:solidFill>
                <a:srgbClr val="339966"/>
              </a:solidFill>
              <a:effectLst>
                <a:glow rad="101600">
                  <a:srgbClr val="FF99FF">
                    <a:alpha val="60000"/>
                  </a:srgb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az-Latn-AZ" sz="2800" b="1" i="1" dirty="0" smtClean="0">
                <a:solidFill>
                  <a:srgbClr val="339966"/>
                </a:solidFill>
                <a:effectLst>
                  <a:glow rad="101600">
                    <a:srgbClr val="FF99FF">
                      <a:alpha val="6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Krandan   gələn  su  qaynardır</a:t>
            </a:r>
          </a:p>
          <a:p>
            <a:pPr marL="0" indent="0">
              <a:buNone/>
            </a:pPr>
            <a:endParaRPr lang="az-Latn-AZ" sz="2800" b="1" i="1" dirty="0" smtClean="0">
              <a:solidFill>
                <a:srgbClr val="339966"/>
              </a:solidFill>
              <a:effectLst>
                <a:glow rad="101600">
                  <a:srgbClr val="FF99FF">
                    <a:alpha val="60000"/>
                  </a:srgb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az-Latn-AZ" sz="2800" b="1" i="1" dirty="0" smtClean="0">
                <a:solidFill>
                  <a:srgbClr val="339966"/>
                </a:solidFill>
                <a:effectLst>
                  <a:glow rad="101600">
                    <a:srgbClr val="FF99FF">
                      <a:alpha val="6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Yeməyin  duzu  yoxdur</a:t>
            </a:r>
          </a:p>
          <a:p>
            <a:pPr marL="0" indent="0">
              <a:buNone/>
            </a:pPr>
            <a:endParaRPr lang="az-Latn-AZ" sz="2800" b="1" i="1" dirty="0" smtClean="0">
              <a:solidFill>
                <a:srgbClr val="339966"/>
              </a:solidFill>
              <a:effectLst>
                <a:glow rad="101600">
                  <a:srgbClr val="FF99FF">
                    <a:alpha val="60000"/>
                  </a:srgb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az-Latn-AZ" sz="2800" b="1" i="1" dirty="0" smtClean="0">
                <a:solidFill>
                  <a:srgbClr val="339966"/>
                </a:solidFill>
                <a:effectLst>
                  <a:glow rad="101600">
                    <a:srgbClr val="FF99FF">
                      <a:alpha val="6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Qapı  döyülür</a:t>
            </a:r>
          </a:p>
          <a:p>
            <a:pPr marL="0" indent="0">
              <a:buNone/>
            </a:pPr>
            <a:endParaRPr lang="az-Latn-AZ" sz="2800" b="1" i="1" dirty="0" smtClean="0">
              <a:solidFill>
                <a:srgbClr val="339966"/>
              </a:solidFill>
              <a:effectLst>
                <a:glow rad="101600">
                  <a:srgbClr val="FF99FF">
                    <a:alpha val="60000"/>
                  </a:srgb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az-Latn-AZ" sz="2800" b="1" i="1" dirty="0" smtClean="0">
                <a:solidFill>
                  <a:srgbClr val="339966"/>
                </a:solidFill>
                <a:effectLst>
                  <a:glow rad="101600">
                    <a:srgbClr val="FF99FF">
                      <a:alpha val="6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Anam  mətbəxdə  qutab  	bişirir</a:t>
            </a:r>
            <a:endParaRPr lang="ru-RU" sz="2800" b="1" i="1" dirty="0">
              <a:solidFill>
                <a:srgbClr val="339966"/>
              </a:solidFill>
              <a:effectLst>
                <a:glow rad="101600">
                  <a:srgbClr val="FF99FF">
                    <a:alpha val="60000"/>
                  </a:srgb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52320" y="1318268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4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Eşitməklə</a:t>
            </a:r>
            <a:endParaRPr lang="ru-RU" sz="2400" b="1" i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88933" y="4529945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4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Görməklə</a:t>
            </a:r>
            <a:endParaRPr lang="ru-RU" sz="2400" b="1" i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35794" y="3388270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4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Toxunmaqla</a:t>
            </a:r>
            <a:endParaRPr lang="ru-RU" sz="2400" b="1" i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3235" y="2280845"/>
            <a:ext cx="1672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400" b="1" i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İ</a:t>
            </a:r>
            <a:r>
              <a:rPr lang="az-Latn-AZ" sz="24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yləməklə</a:t>
            </a:r>
            <a:endParaRPr lang="ru-RU" sz="2400" b="1" i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81022" y="5493786"/>
            <a:ext cx="1672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400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Dadmaqla</a:t>
            </a:r>
            <a:endParaRPr lang="ru-RU" sz="2400" b="1" i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92081" y="0"/>
            <a:ext cx="3525526" cy="99135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Inverted">
              <a:avLst>
                <a:gd name="adj" fmla="val 75943"/>
              </a:avLst>
            </a:prstTxWarp>
            <a:spAutoFit/>
          </a:bodyPr>
          <a:lstStyle/>
          <a:p>
            <a:pPr algn="ctr"/>
            <a:r>
              <a:rPr lang="az-Latn-AZ" sz="5400" b="1" cap="none" spc="100" dirty="0" smtClean="0">
                <a:ln w="18000">
                  <a:solidFill>
                    <a:srgbClr val="FF33CC"/>
                  </a:solidFill>
                  <a:prstDash val="solid"/>
                </a:ln>
                <a:solidFill>
                  <a:srgbClr val="FF33CC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Fəaliyyət</a:t>
            </a:r>
            <a:endParaRPr lang="ru-RU" sz="5400" b="1" cap="none" spc="100" dirty="0">
              <a:ln w="18000">
                <a:solidFill>
                  <a:srgbClr val="FF33CC"/>
                </a:solidFill>
                <a:prstDash val="solid"/>
              </a:ln>
              <a:solidFill>
                <a:srgbClr val="FF33CC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4109" name="Picture 13" descr="C:\Users\Rashtu\Desktop\Новая папка\cvetki-54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179097"/>
            <a:ext cx="653570" cy="678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C:\Users\Rashtu\Desktop\Новая папка\cvetki-71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6195119"/>
            <a:ext cx="662881" cy="66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4" descr="C:\Users\Rashtu\Desktop\Новая папка\cvetki-71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845" y="6179097"/>
            <a:ext cx="662881" cy="66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3" descr="C:\Users\Rashtu\Desktop\Новая папка\cvetki-54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535" y="6163075"/>
            <a:ext cx="653570" cy="678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76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17904E-6 L -0.06302 0.47351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60" y="23664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27944E-7 L -0.04462 0.46958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0" y="23479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14758E-6 L -0.04218 -0.14574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7287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84224E-6 L -0.01754 -0.455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-22762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28244E-6 L -0.02031 -0.28083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4" y="-140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DERS-MATERİALLARİ\Новая папка\f5f2290ba95a283cbfbf819ebcf8a90e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70930"/>
            <a:ext cx="1801844" cy="180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187717"/>
            <a:ext cx="1441425" cy="2052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449" y="1870325"/>
            <a:ext cx="1859592" cy="185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979" y="51394"/>
            <a:ext cx="209550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 descr="C:\Users\Rashtu\Desktop\Новая папка\83220223.jpg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461" y="152934"/>
            <a:ext cx="1296144" cy="1717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445099"/>
            <a:ext cx="2265881" cy="2265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97049"/>
            <a:ext cx="1733550" cy="263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81860" y="2253675"/>
            <a:ext cx="1224136" cy="180020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641190"/>
            <a:ext cx="2871763" cy="287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 rot="21131181">
            <a:off x="4702504" y="5164782"/>
            <a:ext cx="1433029" cy="401548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60" name="Picture 16" descr="C:\Users\Rashtu\Desktop\Новая папка\135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6067055"/>
            <a:ext cx="4286250" cy="82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1" name="Picture 17" descr="C:\Users\Rashtu\Desktop\Новая папка\67592419_2d7a71139545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441" y="1172835"/>
            <a:ext cx="615312" cy="61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7" descr="C:\Users\Rashtu\Desktop\Новая папка\67592419_2d7a71139545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441" y="2072995"/>
            <a:ext cx="615312" cy="61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7" descr="C:\Users\Rashtu\Desktop\Новая папка\67592419_2d7a71139545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441" y="2906335"/>
            <a:ext cx="615312" cy="61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7" descr="C:\Users\Rashtu\Desktop\Новая папка\67592419_2d7a71139545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722" y="4137443"/>
            <a:ext cx="615312" cy="61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C:\Users\Rashtu\Desktop\Новая папка\67592419_2d7a71139545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722" y="5075740"/>
            <a:ext cx="615312" cy="61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7" descr="C:\Users\Rashtu\Desktop\Новая папка\67592419_2d7a71139545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3" y="6205550"/>
            <a:ext cx="615312" cy="61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7" descr="C:\Users\Rashtu\Desktop\Новая папка\67592419_2d7a71139545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441" y="224493"/>
            <a:ext cx="615312" cy="61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7" descr="C:\Users\Rashtu\Desktop\Новая папка\67592419_2d7a71139545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441" y="6095668"/>
            <a:ext cx="615312" cy="61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7" descr="C:\Users\Rashtu\Desktop\Новая папка\67592419_2d7a71139545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51" y="2988138"/>
            <a:ext cx="615312" cy="61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7" descr="C:\Users\Rashtu\Desktop\Новая папка\67592419_2d7a71139545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3" y="4077071"/>
            <a:ext cx="615312" cy="61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7" descr="C:\Users\Rashtu\Desktop\Новая папка\67592419_2d7a71139545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6" y="2087114"/>
            <a:ext cx="615312" cy="61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7" descr="C:\Users\Rashtu\Desktop\Новая папка\67592419_2d7a71139545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6" y="5205297"/>
            <a:ext cx="615312" cy="61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7" descr="C:\Users\Rashtu\Desktop\Новая папка\67592419_2d7a71139545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7" y="156549"/>
            <a:ext cx="615312" cy="61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7" descr="C:\Users\Rashtu\Desktop\Новая папка\67592419_2d7a71139545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2" y="1023844"/>
            <a:ext cx="615312" cy="61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563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Овал 23"/>
          <p:cNvSpPr/>
          <p:nvPr/>
        </p:nvSpPr>
        <p:spPr>
          <a:xfrm>
            <a:off x="3178474" y="2037128"/>
            <a:ext cx="3087810" cy="2773560"/>
          </a:xfrm>
          <a:prstGeom prst="ellipse">
            <a:avLst/>
          </a:prstGeom>
          <a:ln w="19050">
            <a:solidFill>
              <a:srgbClr val="9933FF"/>
            </a:solidFill>
            <a:prstDash val="lgDashDot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5708943" y="4509120"/>
            <a:ext cx="2045282" cy="1813550"/>
          </a:xfrm>
          <a:prstGeom prst="ellipse">
            <a:avLst/>
          </a:prstGeom>
          <a:ln w="28575">
            <a:prstDash val="lgDashDotDot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1759097" y="4690259"/>
            <a:ext cx="2045282" cy="1813550"/>
          </a:xfrm>
          <a:prstGeom prst="ellipse">
            <a:avLst/>
          </a:prstGeom>
          <a:ln w="28575">
            <a:prstDash val="lgDashDotDot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4527798" y="0"/>
            <a:ext cx="2045282" cy="1813550"/>
          </a:xfrm>
          <a:prstGeom prst="ellipse">
            <a:avLst/>
          </a:prstGeom>
          <a:ln w="28575">
            <a:prstDash val="lgDashDotDot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1017951" y="1272162"/>
            <a:ext cx="2045282" cy="1813550"/>
          </a:xfrm>
          <a:prstGeom prst="ellipse">
            <a:avLst/>
          </a:prstGeom>
          <a:ln w="28575">
            <a:prstDash val="lgDashDotDot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3775938" y="5109145"/>
            <a:ext cx="2045282" cy="1813550"/>
          </a:xfrm>
          <a:prstGeom prst="ellipse">
            <a:avLst/>
          </a:prstGeom>
          <a:ln w="28575">
            <a:prstDash val="lgDashDotDot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6660232" y="2903107"/>
            <a:ext cx="2045282" cy="1813550"/>
          </a:xfrm>
          <a:prstGeom prst="ellipse">
            <a:avLst/>
          </a:prstGeom>
          <a:ln w="28575">
            <a:prstDash val="lgDashDotDot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708015" y="3086152"/>
            <a:ext cx="2045282" cy="1813550"/>
          </a:xfrm>
          <a:prstGeom prst="ellipse">
            <a:avLst/>
          </a:prstGeom>
          <a:ln w="28575">
            <a:prstDash val="lgDashDotDot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2469568" y="0"/>
            <a:ext cx="2045282" cy="1813550"/>
          </a:xfrm>
          <a:prstGeom prst="ellipse">
            <a:avLst/>
          </a:prstGeom>
          <a:ln w="28575">
            <a:prstDash val="lgDashDotDot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Овал 37"/>
          <p:cNvSpPr/>
          <p:nvPr/>
        </p:nvSpPr>
        <p:spPr>
          <a:xfrm>
            <a:off x="6247234" y="1000803"/>
            <a:ext cx="2045282" cy="1813550"/>
          </a:xfrm>
          <a:prstGeom prst="ellipse">
            <a:avLst/>
          </a:prstGeom>
          <a:ln w="28575">
            <a:prstDash val="lgDashDotDot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лево 24"/>
          <p:cNvSpPr/>
          <p:nvPr/>
        </p:nvSpPr>
        <p:spPr>
          <a:xfrm rot="13048115">
            <a:off x="2818765" y="2657440"/>
            <a:ext cx="497007" cy="383802"/>
          </a:xfrm>
          <a:prstGeom prst="lef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лево 43"/>
          <p:cNvSpPr/>
          <p:nvPr/>
        </p:nvSpPr>
        <p:spPr>
          <a:xfrm rot="9893135">
            <a:off x="2707256" y="3572812"/>
            <a:ext cx="555286" cy="401592"/>
          </a:xfrm>
          <a:prstGeom prst="lef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лево 44"/>
          <p:cNvSpPr/>
          <p:nvPr/>
        </p:nvSpPr>
        <p:spPr>
          <a:xfrm rot="8102505">
            <a:off x="3323313" y="4495334"/>
            <a:ext cx="543227" cy="389851"/>
          </a:xfrm>
          <a:prstGeom prst="lef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лево 45"/>
          <p:cNvSpPr/>
          <p:nvPr/>
        </p:nvSpPr>
        <p:spPr>
          <a:xfrm rot="5400000">
            <a:off x="4572719" y="4689539"/>
            <a:ext cx="418885" cy="420327"/>
          </a:xfrm>
          <a:prstGeom prst="lef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лево 46"/>
          <p:cNvSpPr/>
          <p:nvPr/>
        </p:nvSpPr>
        <p:spPr>
          <a:xfrm rot="3466506">
            <a:off x="5736822" y="4288688"/>
            <a:ext cx="493460" cy="408646"/>
          </a:xfrm>
          <a:prstGeom prst="lef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лево 47"/>
          <p:cNvSpPr/>
          <p:nvPr/>
        </p:nvSpPr>
        <p:spPr>
          <a:xfrm rot="917322">
            <a:off x="6250069" y="3474733"/>
            <a:ext cx="437849" cy="389964"/>
          </a:xfrm>
          <a:prstGeom prst="lef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трелка влево 48"/>
          <p:cNvSpPr/>
          <p:nvPr/>
        </p:nvSpPr>
        <p:spPr>
          <a:xfrm rot="14812359">
            <a:off x="3690351" y="1776824"/>
            <a:ext cx="516325" cy="402069"/>
          </a:xfrm>
          <a:prstGeom prst="lef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 влево 49"/>
          <p:cNvSpPr/>
          <p:nvPr/>
        </p:nvSpPr>
        <p:spPr>
          <a:xfrm rot="17405320">
            <a:off x="4973343" y="1737340"/>
            <a:ext cx="436190" cy="392879"/>
          </a:xfrm>
          <a:prstGeom prst="lef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 влево 50"/>
          <p:cNvSpPr/>
          <p:nvPr/>
        </p:nvSpPr>
        <p:spPr>
          <a:xfrm rot="19448452">
            <a:off x="6012498" y="2376063"/>
            <a:ext cx="469472" cy="370922"/>
          </a:xfrm>
          <a:prstGeom prst="lef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623469" y="583609"/>
            <a:ext cx="1737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İnformasiyanın  axtarılması</a:t>
            </a:r>
            <a:endParaRPr lang="ru-RU" b="1" i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23657" y="583608"/>
            <a:ext cx="1949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İnformasiyanın  qəbulu</a:t>
            </a:r>
            <a:endParaRPr lang="ru-RU" b="1" i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63258" y="1548167"/>
            <a:ext cx="1829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İnformasiyanın  saxlanması</a:t>
            </a:r>
            <a:endParaRPr lang="ru-RU" b="1" i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59273" y="1871332"/>
            <a:ext cx="1825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İnformasiyanın  emalı</a:t>
            </a:r>
            <a:endParaRPr lang="ru-RU" b="1" i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1684" y="3667824"/>
            <a:ext cx="1774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İnformasiyanın  ötürülməsi</a:t>
            </a:r>
            <a:endParaRPr lang="ru-RU" b="1" i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37331" y="5273868"/>
            <a:ext cx="1967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İnformasiyanın  kodlaşdırılması</a:t>
            </a:r>
            <a:endParaRPr lang="ru-RU" b="1" i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45362" y="5648564"/>
            <a:ext cx="1539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Surətinin  çıxarılması</a:t>
            </a:r>
            <a:endParaRPr lang="ru-RU" b="1" i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64321" y="5130619"/>
            <a:ext cx="1734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Silinməsi,  ləğv  edilməsi</a:t>
            </a:r>
            <a:endParaRPr lang="ru-RU" b="1" i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9596" y="3450442"/>
            <a:ext cx="1829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b="1" i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İnformasiyanın  toplanması</a:t>
            </a:r>
            <a:endParaRPr lang="ru-RU" b="1" i="1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79947" y="2751514"/>
            <a:ext cx="17758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z-Latn-AZ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İnformasiya  ilə  görülən  işlər  və  ya  informasiya  prosesləri</a:t>
            </a:r>
            <a:endParaRPr lang="ru-RU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Rashtu\Desktop\Новая папка\61561638_2838062446_1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10" y="129855"/>
            <a:ext cx="1004163" cy="140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C:\Users\Rashtu\Desktop\Новая папка\61561638_2838062446_1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5267752"/>
            <a:ext cx="1004163" cy="140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536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0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9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8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25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172" y="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az-Latn-AZ" b="1" i="1" dirty="0" smtClean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Özünü  qiymətləndirmə</a:t>
            </a:r>
            <a:r>
              <a:rPr lang="az-Latn-AZ" sz="3200" b="1" i="1" dirty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z-Latn-AZ" sz="3200" b="1" i="1" dirty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z-Latn-AZ" sz="3200" b="1" i="1" dirty="0" smtClean="0">
                <a:solidFill>
                  <a:srgbClr val="CC00CC"/>
                </a:solidFill>
                <a:latin typeface="Times New Roman" pitchFamily="18" charset="0"/>
                <a:cs typeface="Times New Roman" pitchFamily="18" charset="0"/>
              </a:rPr>
              <a:t>Şagirdin  soy  adı,  adı ______________________</a:t>
            </a:r>
            <a:endParaRPr lang="ru-RU" sz="3200" b="1" i="1" dirty="0">
              <a:solidFill>
                <a:srgbClr val="CC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266263"/>
              </p:ext>
            </p:extLst>
          </p:nvPr>
        </p:nvGraphicFramePr>
        <p:xfrm>
          <a:off x="0" y="1397000"/>
          <a:ext cx="9144000" cy="54610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292080"/>
                <a:gridCol w="1368152"/>
                <a:gridCol w="1296144"/>
                <a:gridCol w="1187624"/>
              </a:tblGrid>
              <a:tr h="1092200">
                <a:tc>
                  <a:txBody>
                    <a:bodyPr/>
                    <a:lstStyle/>
                    <a:p>
                      <a:r>
                        <a:rPr lang="az-Latn-AZ" sz="2800" dirty="0" smtClean="0">
                          <a:solidFill>
                            <a:srgbClr val="FF5050"/>
                          </a:solidFill>
                        </a:rPr>
                        <a:t>Meyarlar</a:t>
                      </a:r>
                      <a:endParaRPr lang="ru-RU" sz="2800" dirty="0">
                        <a:solidFill>
                          <a:srgbClr val="FF5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92200">
                <a:tc>
                  <a:txBody>
                    <a:bodyPr/>
                    <a:lstStyle/>
                    <a:p>
                      <a:r>
                        <a:rPr lang="az-Latn-AZ" sz="2800" dirty="0" smtClean="0">
                          <a:solidFill>
                            <a:srgbClr val="FF5050"/>
                          </a:solidFill>
                        </a:rPr>
                        <a:t>İnformasiyaları</a:t>
                      </a:r>
                      <a:r>
                        <a:rPr lang="az-Latn-AZ" sz="2800" baseline="0" dirty="0" smtClean="0">
                          <a:solidFill>
                            <a:srgbClr val="FF5050"/>
                          </a:solidFill>
                        </a:rPr>
                        <a:t>  tanıya  bilmə</a:t>
                      </a:r>
                      <a:endParaRPr lang="ru-RU" sz="2800" dirty="0">
                        <a:solidFill>
                          <a:srgbClr val="FF5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92200">
                <a:tc>
                  <a:txBody>
                    <a:bodyPr/>
                    <a:lstStyle/>
                    <a:p>
                      <a:r>
                        <a:rPr lang="az-Latn-AZ" sz="2800" dirty="0" smtClean="0">
                          <a:solidFill>
                            <a:srgbClr val="FF5050"/>
                          </a:solidFill>
                        </a:rPr>
                        <a:t>İnformasiya  mənbələrini  göstərə  bilmə</a:t>
                      </a:r>
                      <a:endParaRPr lang="ru-RU" sz="2800" dirty="0">
                        <a:solidFill>
                          <a:srgbClr val="FF5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92200">
                <a:tc>
                  <a:txBody>
                    <a:bodyPr/>
                    <a:lstStyle/>
                    <a:p>
                      <a:r>
                        <a:rPr lang="az-Latn-AZ" sz="2800" dirty="0" smtClean="0">
                          <a:solidFill>
                            <a:srgbClr val="FF5050"/>
                          </a:solidFill>
                        </a:rPr>
                        <a:t>İnformasiya  ilə  işləməyi  bacarma</a:t>
                      </a:r>
                      <a:endParaRPr lang="ru-RU" sz="2800" dirty="0">
                        <a:solidFill>
                          <a:srgbClr val="FF5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92200">
                <a:tc>
                  <a:txBody>
                    <a:bodyPr/>
                    <a:lstStyle/>
                    <a:p>
                      <a:r>
                        <a:rPr lang="az-Latn-AZ" sz="2800" dirty="0" smtClean="0">
                          <a:solidFill>
                            <a:srgbClr val="FF5050"/>
                          </a:solidFill>
                        </a:rPr>
                        <a:t>Dərsdə  fəal  iştirak  etmə</a:t>
                      </a:r>
                      <a:endParaRPr lang="ru-RU" sz="2800" dirty="0">
                        <a:solidFill>
                          <a:srgbClr val="FF5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12777"/>
            <a:ext cx="1431261" cy="10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821" y="1426504"/>
            <a:ext cx="1291292" cy="1040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761" y="1524645"/>
            <a:ext cx="1071563" cy="940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784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133</Words>
  <Application>Microsoft Office PowerPoint</Application>
  <PresentationFormat>Экран (4:3)</PresentationFormat>
  <Paragraphs>52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Günəş  Bəyova   42  saylı  orta  məktəbin   informatika   müəlliməsi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Özünü  qiymətləndirmə Şagirdin  soy  adı,  adı ______________________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gunesh</dc:creator>
  <cp:lastModifiedBy>gunesh</cp:lastModifiedBy>
  <cp:revision>126</cp:revision>
  <dcterms:created xsi:type="dcterms:W3CDTF">2012-09-13T16:27:04Z</dcterms:created>
  <dcterms:modified xsi:type="dcterms:W3CDTF">2012-09-17T16:57:01Z</dcterms:modified>
</cp:coreProperties>
</file>