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doc" ContentType="application/msword"/>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9"/>
  </p:notesMasterIdLst>
  <p:sldIdLst>
    <p:sldId id="361" r:id="rId2"/>
    <p:sldId id="360" r:id="rId3"/>
    <p:sldId id="364" r:id="rId4"/>
    <p:sldId id="366" r:id="rId5"/>
    <p:sldId id="365" r:id="rId6"/>
    <p:sldId id="382" r:id="rId7"/>
    <p:sldId id="381" r:id="rId8"/>
    <p:sldId id="362" r:id="rId9"/>
    <p:sldId id="349" r:id="rId10"/>
    <p:sldId id="358" r:id="rId11"/>
    <p:sldId id="363" r:id="rId12"/>
    <p:sldId id="375" r:id="rId13"/>
    <p:sldId id="342" r:id="rId14"/>
    <p:sldId id="357" r:id="rId15"/>
    <p:sldId id="356" r:id="rId16"/>
    <p:sldId id="378" r:id="rId17"/>
    <p:sldId id="370" r:id="rId18"/>
    <p:sldId id="369" r:id="rId19"/>
    <p:sldId id="340" r:id="rId20"/>
    <p:sldId id="372" r:id="rId21"/>
    <p:sldId id="380" r:id="rId22"/>
    <p:sldId id="345" r:id="rId23"/>
    <p:sldId id="346" r:id="rId24"/>
    <p:sldId id="347" r:id="rId25"/>
    <p:sldId id="348" r:id="rId26"/>
    <p:sldId id="359" r:id="rId27"/>
    <p:sldId id="377" r:id="rId2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DDDDDD"/>
    <a:srgbClr val="009999"/>
    <a:srgbClr val="0099CC"/>
  </p:clrMru>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Светлый стиль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Светлый стиль 3 - акцент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D083AE6-46FA-4A59-8FB0-9F97EB10719F}" styleName="Светлый стиль 3 - акцент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75DCB02-9BB8-47FD-8907-85C794F793BA}" styleName="Стиль из темы 1 - акцент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25E5076-3810-47DD-B79F-674D7AD40C01}" styleName="Темный стиль 1 - акцент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4B1156A-380E-4F78-BDF5-A606A8083BF9}" styleName="Средний стиль 4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Стиль из темы 1 - акцент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FD4443E-F989-4FC4-A0C8-D5A2AF1F390B}" styleName="Темный стиль 1 - акцент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Средний стиль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9DCAF9ED-07DC-4A11-8D7F-57B35C25682E}" styleName="Средний стиль 1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autoAdjust="0"/>
    <p:restoredTop sz="83780" autoAdjust="0"/>
  </p:normalViewPr>
  <p:slideViewPr>
    <p:cSldViewPr>
      <p:cViewPr varScale="1">
        <p:scale>
          <a:sx n="60" d="100"/>
          <a:sy n="60" d="100"/>
        </p:scale>
        <p:origin x="-165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2C66B931-FDB5-4916-BEDA-0C97C1C0A2F9}" type="datetimeFigureOut">
              <a:rPr lang="ru-RU"/>
              <a:pPr>
                <a:defRPr/>
              </a:pPr>
              <a:t>05.07.2012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04C429CD-2488-481A-8248-FCEFA5BB2C52}"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0114"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ru-RU"/>
              <a:t>Click to edit Master title style</a:t>
            </a:r>
          </a:p>
        </p:txBody>
      </p:sp>
      <p:sp>
        <p:nvSpPr>
          <p:cNvPr id="90115"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ru-RU"/>
              <a:t>Click to edit Master subtitle style</a:t>
            </a:r>
          </a:p>
        </p:txBody>
      </p:sp>
      <p:sp>
        <p:nvSpPr>
          <p:cNvPr id="90116"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endParaRPr lang="ru-RU"/>
          </a:p>
        </p:txBody>
      </p:sp>
      <p:sp>
        <p:nvSpPr>
          <p:cNvPr id="90117" name="Rectangle 5"/>
          <p:cNvSpPr>
            <a:spLocks noGrp="1" noChangeArrowheads="1"/>
          </p:cNvSpPr>
          <p:nvPr>
            <p:ph type="ftr" sz="quarter" idx="3"/>
          </p:nvPr>
        </p:nvSpPr>
        <p:spPr/>
        <p:txBody>
          <a:bodyPr/>
          <a:lstStyle>
            <a:lvl1pPr>
              <a:defRPr/>
            </a:lvl1pPr>
          </a:lstStyle>
          <a:p>
            <a:endParaRPr lang="ru-RU"/>
          </a:p>
        </p:txBody>
      </p:sp>
      <p:sp>
        <p:nvSpPr>
          <p:cNvPr id="90118" name="Rectangle 6"/>
          <p:cNvSpPr>
            <a:spLocks noGrp="1" noChangeArrowheads="1"/>
          </p:cNvSpPr>
          <p:nvPr>
            <p:ph type="sldNum" sz="quarter" idx="4"/>
          </p:nvPr>
        </p:nvSpPr>
        <p:spPr/>
        <p:txBody>
          <a:bodyPr/>
          <a:lstStyle>
            <a:lvl1pPr>
              <a:defRPr/>
            </a:lvl1pPr>
          </a:lstStyle>
          <a:p>
            <a:fld id="{DC7EA996-7F6C-43E5-921C-AA1345506798}" type="slidenum">
              <a:rPr lang="ru-RU"/>
              <a:pPr/>
              <a:t>‹#›</a:t>
            </a:fld>
            <a:endParaRPr lang="ru-RU"/>
          </a:p>
        </p:txBody>
      </p:sp>
      <p:sp>
        <p:nvSpPr>
          <p:cNvPr id="90119" name="Rectangle 7"/>
          <p:cNvSpPr>
            <a:spLocks noGrp="1" noChangeArrowheads="1"/>
          </p:cNvSpPr>
          <p:nvPr>
            <p:ph type="dt" sz="quarter" idx="2"/>
          </p:nvPr>
        </p:nvSpPr>
        <p:spPr/>
        <p:txBody>
          <a:bodyPr/>
          <a:lstStyle>
            <a:lvl1pPr>
              <a:defRPr/>
            </a:lvl1pPr>
          </a:lstStyle>
          <a:p>
            <a:fld id="{2E986868-A85B-47FB-8D4E-98CDD7E0B5E1}" type="datetimeFigureOut">
              <a:rPr lang="ru-RU"/>
              <a:pPr/>
              <a:t>05.07.2012</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161591DC-E1A0-4042-AB50-AD1C627FBE79}" type="datetimeFigureOut">
              <a:rPr lang="ru-RU"/>
              <a:pPr/>
              <a:t>05.07.2012</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D43B9556-5018-4B77-A8DF-131B77C33897}"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fld id="{69011543-50AF-46B9-994D-DBBBDA9A066C}" type="datetimeFigureOut">
              <a:rPr lang="ru-RU"/>
              <a:pPr/>
              <a:t>05.07.2012</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5832270A-7618-4C50-8CF3-7DDB08798BDB}"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fld id="{0A50B838-6EE7-4D21-9449-DD8100AD4350}" type="datetimeFigureOut">
              <a:rPr lang="ru-RU"/>
              <a:pPr/>
              <a:t>05.07.2012</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EB1B1C72-CF16-4699-BF12-1A0D1AE40EFD}"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fld id="{4058463A-8F07-4218-9067-658A3ACB8041}" type="datetimeFigureOut">
              <a:rPr lang="ru-RU"/>
              <a:pPr/>
              <a:t>05.07.2012</a:t>
            </a:fld>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BEB256E7-A75D-4443-A5A3-F34A153991CB}"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fld id="{99766940-12A8-4A8F-BF2C-4833142403A4}" type="datetimeFigureOut">
              <a:rPr lang="ru-RU"/>
              <a:pPr/>
              <a:t>05.07.2012</a:t>
            </a:fld>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3117DC95-6C2E-4851-AFA8-3A890AB0F56C}"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fld id="{2EB92243-2951-4E8F-A083-E24F453F52EF}" type="datetimeFigureOut">
              <a:rPr lang="ru-RU"/>
              <a:pPr/>
              <a:t>05.07.2012</a:t>
            </a:fld>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B7F31DCB-6EE2-4375-A3E7-78E20ECB8E35}"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1C333C11-4CC9-4DA4-9CB5-937946B78552}" type="datetimeFigureOut">
              <a:rPr lang="ru-RU"/>
              <a:pPr/>
              <a:t>05.07.2012</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36C32DDE-CC82-42C1-99A0-E2F5DC96AAD2}"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fld id="{ECD44775-A67C-4FCE-975E-82C78E3095AF}" type="datetimeFigureOut">
              <a:rPr lang="ru-RU"/>
              <a:pPr/>
              <a:t>05.07.2012</a:t>
            </a:fld>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1C53268C-D846-494B-AE20-D8A33437865E}"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2C43DACF-30A8-41BC-BC9B-A421D9DB1BDA}" type="datetimeFigureOut">
              <a:rPr lang="ru-RU"/>
              <a:pPr/>
              <a:t>05.07.2012</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B07C1511-E514-4F1C-A0AE-11A57E15C16D}"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92100"/>
            <a:ext cx="2057400" cy="57277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92100"/>
            <a:ext cx="6019800" cy="57277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fld id="{D7D02177-7FD5-45E7-9CB0-CAF44655A200}" type="datetimeFigureOut">
              <a:rPr lang="ru-RU"/>
              <a:pPr/>
              <a:t>05.07.2012</a:t>
            </a:fld>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E2704963-3CA0-4B1B-A950-F2F3FAD6E5E1}" type="slidenum">
              <a:rPr lang="ru-RU"/>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92100"/>
            <a:ext cx="8229600" cy="13843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57200" y="1905000"/>
            <a:ext cx="8229600" cy="4114800"/>
          </a:xfrm>
        </p:spPr>
        <p:txBody>
          <a:bodyPr/>
          <a:lstStyle/>
          <a:p>
            <a:endParaRPr lang="ru-RU"/>
          </a:p>
        </p:txBody>
      </p:sp>
      <p:sp>
        <p:nvSpPr>
          <p:cNvPr id="4" name="Дата 3"/>
          <p:cNvSpPr>
            <a:spLocks noGrp="1"/>
          </p:cNvSpPr>
          <p:nvPr>
            <p:ph type="dt" sz="half" idx="10"/>
          </p:nvPr>
        </p:nvSpPr>
        <p:spPr>
          <a:xfrm>
            <a:off x="457200" y="6245225"/>
            <a:ext cx="2133600" cy="476250"/>
          </a:xfrm>
        </p:spPr>
        <p:txBody>
          <a:bodyPr/>
          <a:lstStyle>
            <a:lvl1pPr>
              <a:defRPr/>
            </a:lvl1pPr>
          </a:lstStyle>
          <a:p>
            <a:fld id="{2C2A9908-4CA8-4B36-AAF4-32494837BD6B}" type="datetimeFigureOut">
              <a:rPr lang="ru-RU"/>
              <a:pPr/>
              <a:t>05.07.2012</a:t>
            </a:fld>
            <a:endParaRPr lang="ru-RU"/>
          </a:p>
        </p:txBody>
      </p:sp>
      <p:sp>
        <p:nvSpPr>
          <p:cNvPr id="5" name="Нижний колонтитул 4"/>
          <p:cNvSpPr>
            <a:spLocks noGrp="1"/>
          </p:cNvSpPr>
          <p:nvPr>
            <p:ph type="ftr" sz="quarter" idx="11"/>
          </p:nvPr>
        </p:nvSpPr>
        <p:spPr>
          <a:xfrm>
            <a:off x="3124200" y="6245225"/>
            <a:ext cx="2895600" cy="476250"/>
          </a:xfrm>
        </p:spPr>
        <p:txBody>
          <a:bodyPr/>
          <a:lstStyle>
            <a:lvl1pPr>
              <a:defRPr/>
            </a:lvl1pPr>
          </a:lstStyle>
          <a:p>
            <a:endParaRPr lang="ru-RU"/>
          </a:p>
        </p:txBody>
      </p:sp>
      <p:sp>
        <p:nvSpPr>
          <p:cNvPr id="6" name="Номер слайда 5"/>
          <p:cNvSpPr>
            <a:spLocks noGrp="1"/>
          </p:cNvSpPr>
          <p:nvPr>
            <p:ph type="sldNum" sz="quarter" idx="12"/>
          </p:nvPr>
        </p:nvSpPr>
        <p:spPr>
          <a:xfrm>
            <a:off x="6553200" y="6245225"/>
            <a:ext cx="2133600" cy="476250"/>
          </a:xfrm>
        </p:spPr>
        <p:txBody>
          <a:bodyPr/>
          <a:lstStyle>
            <a:lvl1pPr>
              <a:defRPr/>
            </a:lvl1pPr>
          </a:lstStyle>
          <a:p>
            <a:fld id="{00189DBF-2434-4AFC-A55F-89277B4AE17D}"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Click to edit Master title style</a:t>
            </a:r>
          </a:p>
        </p:txBody>
      </p:sp>
      <p:sp>
        <p:nvSpPr>
          <p:cNvPr id="89091"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Click to edit Master text styles</a:t>
            </a:r>
          </a:p>
          <a:p>
            <a:pPr lvl="1"/>
            <a:r>
              <a:rPr lang="ru-RU" smtClean="0"/>
              <a:t>Second level</a:t>
            </a:r>
          </a:p>
          <a:p>
            <a:pPr lvl="2"/>
            <a:r>
              <a:rPr lang="ru-RU" smtClean="0"/>
              <a:t>Third level</a:t>
            </a:r>
          </a:p>
          <a:p>
            <a:pPr lvl="3"/>
            <a:r>
              <a:rPr lang="ru-RU" smtClean="0"/>
              <a:t>Fourth level</a:t>
            </a:r>
          </a:p>
          <a:p>
            <a:pPr lvl="4"/>
            <a:r>
              <a:rPr lang="ru-RU" smtClean="0"/>
              <a:t>Fifth level</a:t>
            </a:r>
          </a:p>
        </p:txBody>
      </p:sp>
      <p:sp>
        <p:nvSpPr>
          <p:cNvPr id="8909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a:effectLst>
                  <a:outerShdw blurRad="38100" dist="38100" dir="2700000" algn="tl">
                    <a:srgbClr val="000000"/>
                  </a:outerShdw>
                </a:effectLst>
                <a:latin typeface="Arial" pitchFamily="34" charset="0"/>
              </a:defRPr>
            </a:lvl1pPr>
          </a:lstStyle>
          <a:p>
            <a:fld id="{ACBA5C4B-C209-4FEB-AC5B-AE96BF45BA77}" type="datetimeFigureOut">
              <a:rPr lang="ru-RU"/>
              <a:pPr/>
              <a:t>05.07.2012</a:t>
            </a:fld>
            <a:endParaRPr lang="ru-RU"/>
          </a:p>
        </p:txBody>
      </p:sp>
      <p:sp>
        <p:nvSpPr>
          <p:cNvPr id="8909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effectLst>
                  <a:outerShdw blurRad="38100" dist="38100" dir="2700000" algn="tl">
                    <a:srgbClr val="000000"/>
                  </a:outerShdw>
                </a:effectLst>
                <a:latin typeface="Arial" pitchFamily="34" charset="0"/>
              </a:defRPr>
            </a:lvl1pPr>
          </a:lstStyle>
          <a:p>
            <a:endParaRPr lang="ru-RU"/>
          </a:p>
        </p:txBody>
      </p:sp>
      <p:sp>
        <p:nvSpPr>
          <p:cNvPr id="8909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effectLst>
                  <a:outerShdw blurRad="38100" dist="38100" dir="2700000" algn="tl">
                    <a:srgbClr val="000000"/>
                  </a:outerShdw>
                </a:effectLst>
                <a:latin typeface="Arial" pitchFamily="34" charset="0"/>
              </a:defRPr>
            </a:lvl1pPr>
          </a:lstStyle>
          <a:p>
            <a:fld id="{8546EC7B-AA7D-425F-B70A-26A9F53B06CE}" type="slidenum">
              <a:rPr lang="ru-RU"/>
              <a:pPr/>
              <a:t>‹#›</a:t>
            </a:fld>
            <a:endParaRPr lang="ru-RU"/>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l"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fontAlgn="base">
        <a:spcBef>
          <a:spcPct val="20000"/>
        </a:spcBef>
        <a:spcAft>
          <a:spcPct val="0"/>
        </a:spcAft>
        <a:buClr>
          <a:schemeClr val="hlink"/>
        </a:buClr>
        <a:buSzPct val="12000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Font typeface="Tahoma" pitchFamily="34" charset="0"/>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hlink"/>
        </a:buClr>
        <a:buSzPct val="120000"/>
        <a:buChar char="•"/>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Font typeface="Tahoma" pitchFamily="34" charset="0"/>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80000"/>
        <a:buFont typeface="Wingdings" pitchFamily="2" charset="2"/>
        <a:buChar char="v"/>
        <a:defRPr sz="2000">
          <a:solidFill>
            <a:schemeClr val="tx1"/>
          </a:solidFill>
          <a:effectLst>
            <a:outerShdw blurRad="38100" dist="38100" dir="2700000" algn="tl">
              <a:srgbClr val="000000"/>
            </a:outerShdw>
          </a:effectLst>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_________Microsoft_Office_Word_97_-_20031.doc"/><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body" idx="1"/>
          </p:nvPr>
        </p:nvSpPr>
        <p:spPr>
          <a:xfrm>
            <a:off x="250825" y="2276475"/>
            <a:ext cx="8713788" cy="3024188"/>
          </a:xfrm>
        </p:spPr>
        <p:txBody>
          <a:bodyPr/>
          <a:lstStyle/>
          <a:p>
            <a:pPr algn="just">
              <a:lnSpc>
                <a:spcPct val="80000"/>
              </a:lnSpc>
              <a:spcAft>
                <a:spcPct val="20000"/>
              </a:spcAft>
              <a:buFontTx/>
              <a:buNone/>
            </a:pPr>
            <a:r>
              <a:rPr lang="en-US" sz="1800" b="1">
                <a:latin typeface="Times New Roman" pitchFamily="18" charset="0"/>
                <a:cs typeface="Times New Roman" pitchFamily="18" charset="0"/>
              </a:rPr>
              <a:t>  </a:t>
            </a:r>
            <a:endParaRPr lang="az-Latn-AZ" sz="1800" b="1">
              <a:latin typeface="Times New Roman" pitchFamily="18" charset="0"/>
              <a:cs typeface="Times New Roman" pitchFamily="18" charset="0"/>
            </a:endParaRPr>
          </a:p>
          <a:p>
            <a:pPr>
              <a:lnSpc>
                <a:spcPct val="80000"/>
              </a:lnSpc>
              <a:buFontTx/>
              <a:buNone/>
            </a:pPr>
            <a:r>
              <a:rPr lang="en-US" sz="2000" b="1">
                <a:latin typeface="Times New Roman" pitchFamily="18" charset="0"/>
                <a:cs typeface="Times New Roman" pitchFamily="18" charset="0"/>
              </a:rPr>
              <a:t> </a:t>
            </a:r>
            <a:endParaRPr lang="az-Latn-AZ" sz="2000" b="1">
              <a:latin typeface="Times New Roman" pitchFamily="18" charset="0"/>
              <a:cs typeface="Times New Roman" pitchFamily="18" charset="0"/>
            </a:endParaRPr>
          </a:p>
          <a:p>
            <a:pPr>
              <a:lnSpc>
                <a:spcPct val="80000"/>
              </a:lnSpc>
              <a:buFontTx/>
              <a:buNone/>
            </a:pPr>
            <a:r>
              <a:rPr lang="az-Latn-AZ" sz="4000" b="1">
                <a:latin typeface="Times New Roman" pitchFamily="18" charset="0"/>
              </a:rPr>
              <a:t>Ümumtəhsil  məktəblərində</a:t>
            </a:r>
          </a:p>
          <a:p>
            <a:pPr>
              <a:lnSpc>
                <a:spcPct val="80000"/>
              </a:lnSpc>
              <a:buFontTx/>
              <a:buNone/>
            </a:pPr>
            <a:r>
              <a:rPr lang="az-Latn-AZ" sz="4000" b="1">
                <a:latin typeface="Times New Roman" pitchFamily="18" charset="0"/>
              </a:rPr>
              <a:t>məktəbdaxili  qiymətləndirmənin aparılması</a:t>
            </a:r>
            <a:endParaRPr lang="az-Latn-AZ" sz="4000" b="1" i="1">
              <a:solidFill>
                <a:srgbClr val="2025E8"/>
              </a:solidFill>
              <a:latin typeface="Times New Roman" pitchFamily="18" charset="0"/>
              <a:cs typeface="Times New Roman" pitchFamily="18" charset="0"/>
            </a:endParaRPr>
          </a:p>
          <a:p>
            <a:pPr>
              <a:lnSpc>
                <a:spcPct val="80000"/>
              </a:lnSpc>
              <a:buFontTx/>
              <a:buNone/>
            </a:pPr>
            <a:r>
              <a:rPr lang="az-Latn-AZ" sz="1600" b="1" i="1">
                <a:solidFill>
                  <a:srgbClr val="2025E8"/>
                </a:solidFill>
                <a:latin typeface="Times New Roman" pitchFamily="18" charset="0"/>
                <a:cs typeface="Times New Roman" pitchFamily="18" charset="0"/>
              </a:rPr>
              <a:t>    </a:t>
            </a:r>
            <a:endParaRPr lang="en-US" sz="1600" b="1" i="1">
              <a:solidFill>
                <a:srgbClr val="2025E8"/>
              </a:solidFill>
              <a:latin typeface="Times New Roman" pitchFamily="18" charset="0"/>
              <a:cs typeface="Times New Roman" pitchFamily="18" charset="0"/>
            </a:endParaRPr>
          </a:p>
          <a:p>
            <a:pPr>
              <a:lnSpc>
                <a:spcPct val="80000"/>
              </a:lnSpc>
              <a:buFontTx/>
              <a:buNone/>
            </a:pPr>
            <a:r>
              <a:rPr lang="en-US" sz="1200" b="1" i="1">
                <a:solidFill>
                  <a:srgbClr val="2025E8"/>
                </a:solidFill>
                <a:latin typeface="Times New Roman" pitchFamily="18" charset="0"/>
                <a:cs typeface="Times New Roman" pitchFamily="18" charset="0"/>
              </a:rPr>
              <a:t>                                 </a:t>
            </a:r>
            <a:r>
              <a:rPr lang="az-Latn-AZ" sz="1200" b="1" i="1">
                <a:solidFill>
                  <a:srgbClr val="2025E8"/>
                </a:solidFill>
                <a:latin typeface="Times New Roman" pitchFamily="18" charset="0"/>
                <a:cs typeface="Times New Roman" pitchFamily="18" charset="0"/>
              </a:rPr>
              <a:t>      </a:t>
            </a:r>
            <a:r>
              <a:rPr lang="en-US" sz="1200" b="1" i="1">
                <a:solidFill>
                  <a:srgbClr val="2025E8"/>
                </a:solidFill>
                <a:latin typeface="Times New Roman" pitchFamily="18" charset="0"/>
                <a:cs typeface="Times New Roman" pitchFamily="18" charset="0"/>
              </a:rPr>
              <a:t> </a:t>
            </a:r>
            <a:r>
              <a:rPr lang="az-Latn-AZ" sz="1200" b="1" i="1">
                <a:solidFill>
                  <a:srgbClr val="2025E8"/>
                </a:solidFill>
                <a:latin typeface="Times New Roman" pitchFamily="18" charset="0"/>
                <a:cs typeface="Times New Roman" pitchFamily="18" charset="0"/>
              </a:rPr>
              <a:t>               </a:t>
            </a:r>
            <a:endParaRPr lang="ru-RU" sz="900">
              <a:latin typeface="Times New Roman" pitchFamily="18" charset="0"/>
              <a:cs typeface="Times New Roman" pitchFamily="18" charset="0"/>
            </a:endParaRPr>
          </a:p>
        </p:txBody>
      </p:sp>
      <p:sp>
        <p:nvSpPr>
          <p:cNvPr id="116745" name="Rectangle 9"/>
          <p:cNvSpPr>
            <a:spLocks noChangeArrowheads="1"/>
          </p:cNvSpPr>
          <p:nvPr/>
        </p:nvSpPr>
        <p:spPr bwMode="auto">
          <a:xfrm>
            <a:off x="468313" y="188913"/>
            <a:ext cx="8424862" cy="1584325"/>
          </a:xfrm>
          <a:prstGeom prst="rect">
            <a:avLst/>
          </a:prstGeom>
          <a:gradFill rotWithShape="1">
            <a:gsLst>
              <a:gs pos="0">
                <a:srgbClr val="CC3300"/>
              </a:gs>
              <a:gs pos="50000">
                <a:srgbClr val="CC3300">
                  <a:gamma/>
                  <a:tint val="0"/>
                  <a:invGamma/>
                </a:srgbClr>
              </a:gs>
              <a:gs pos="100000">
                <a:srgbClr val="CC3300"/>
              </a:gs>
            </a:gsLst>
            <a:lin ang="0" scaled="1"/>
          </a:gradFill>
          <a:ln w="9525">
            <a:noFill/>
            <a:miter lim="800000"/>
            <a:headEnd/>
            <a:tailEnd/>
          </a:ln>
          <a:effectLst/>
        </p:spPr>
        <p:txBody>
          <a:bodyPr wrap="none" anchor="ctr"/>
          <a:lstStyle/>
          <a:p>
            <a:pPr algn="ctr"/>
            <a:r>
              <a:rPr lang="az-Latn-AZ" sz="2400" b="1">
                <a:effectLst>
                  <a:outerShdw blurRad="38100" dist="38100" dir="2700000" algn="tl">
                    <a:srgbClr val="000000"/>
                  </a:outerShdw>
                </a:effectLst>
                <a:latin typeface="Times New Roman" pitchFamily="18" charset="0"/>
              </a:rPr>
              <a:t>2012/2013-cü tədris ilində 5-ci siniflərdə dərs deyəcək</a:t>
            </a:r>
          </a:p>
          <a:p>
            <a:pPr algn="ctr"/>
            <a:r>
              <a:rPr lang="az-Latn-AZ" sz="2400" b="1">
                <a:effectLst>
                  <a:outerShdw blurRad="38100" dist="38100" dir="2700000" algn="tl">
                    <a:srgbClr val="000000"/>
                  </a:outerShdw>
                </a:effectLst>
                <a:latin typeface="Times New Roman" pitchFamily="18" charset="0"/>
              </a:rPr>
              <a:t> fənn müəllimləri üçün </a:t>
            </a:r>
          </a:p>
          <a:p>
            <a:pPr algn="ctr"/>
            <a:r>
              <a:rPr lang="az-Latn-AZ" sz="2400" b="1">
                <a:effectLst>
                  <a:outerShdw blurRad="38100" dist="38100" dir="2700000" algn="tl">
                    <a:srgbClr val="000000"/>
                  </a:outerShdw>
                </a:effectLst>
                <a:latin typeface="Times New Roman" pitchFamily="18" charset="0"/>
              </a:rPr>
              <a:t> yeni ümümi orta təhsil  kurikulumu  üzrə</a:t>
            </a:r>
          </a:p>
          <a:p>
            <a:pPr algn="ctr"/>
            <a:r>
              <a:rPr lang="az-Latn-AZ" sz="2400" b="1">
                <a:effectLst>
                  <a:outerShdw blurRad="38100" dist="38100" dir="2700000" algn="tl">
                    <a:srgbClr val="000000"/>
                  </a:outerShdw>
                </a:effectLst>
                <a:latin typeface="Times New Roman" pitchFamily="18" charset="0"/>
              </a:rPr>
              <a:t> təlim kursunun proqramı</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Подзаголовок 3"/>
          <p:cNvSpPr>
            <a:spLocks noGrp="1"/>
          </p:cNvSpPr>
          <p:nvPr>
            <p:ph type="body" sz="half" idx="1"/>
          </p:nvPr>
        </p:nvSpPr>
        <p:spPr>
          <a:xfrm>
            <a:off x="179388" y="1125538"/>
            <a:ext cx="4327525" cy="5256212"/>
          </a:xfrm>
        </p:spPr>
        <p:txBody>
          <a:bodyPr/>
          <a:lstStyle/>
          <a:p>
            <a:pPr>
              <a:lnSpc>
                <a:spcPct val="150000"/>
              </a:lnSpc>
              <a:buFontTx/>
              <a:buNone/>
            </a:pPr>
            <a:r>
              <a:rPr lang="en-US" sz="2400">
                <a:latin typeface="Times New Roman" pitchFamily="18" charset="0"/>
                <a:cs typeface="Times New Roman" pitchFamily="18" charset="0"/>
              </a:rPr>
              <a:t>Azərbaycan Respublikası Nazirlər Kabinetinin 2009-cu il 13 yanvar tarixli</a:t>
            </a:r>
            <a:r>
              <a:rPr lang="az-Latn-AZ" sz="2400">
                <a:latin typeface="Times New Roman" pitchFamily="18" charset="0"/>
                <a:cs typeface="Times New Roman" pitchFamily="18" charset="0"/>
              </a:rPr>
              <a:t>,</a:t>
            </a:r>
            <a:r>
              <a:rPr lang="en-US" sz="2400">
                <a:latin typeface="Times New Roman" pitchFamily="18" charset="0"/>
                <a:cs typeface="Times New Roman" pitchFamily="18" charset="0"/>
              </a:rPr>
              <a:t> 9 nömrəli qərarı ilə təsdiq edilmiş</a:t>
            </a:r>
            <a:r>
              <a:rPr lang="az-Latn-AZ" sz="2400">
                <a:latin typeface="Times New Roman" pitchFamily="18" charset="0"/>
                <a:cs typeface="Times New Roman" pitchFamily="18" charset="0"/>
              </a:rPr>
              <a:t> “A</a:t>
            </a:r>
            <a:r>
              <a:rPr lang="en-US" sz="2400">
                <a:latin typeface="Times New Roman" pitchFamily="18" charset="0"/>
                <a:cs typeface="Times New Roman" pitchFamily="18" charset="0"/>
              </a:rPr>
              <a:t>ZƏRBAYCAN</a:t>
            </a:r>
            <a:r>
              <a:rPr lang="az-Latn-AZ" sz="2400">
                <a:latin typeface="Times New Roman" pitchFamily="18" charset="0"/>
                <a:cs typeface="Times New Roman" pitchFamily="18" charset="0"/>
              </a:rPr>
              <a:t> </a:t>
            </a:r>
            <a:r>
              <a:rPr lang="en-US" sz="2400">
                <a:latin typeface="Times New Roman" pitchFamily="18" charset="0"/>
                <a:cs typeface="Times New Roman" pitchFamily="18" charset="0"/>
              </a:rPr>
              <a:t>RESPUBLİKASININ ÜMUM</a:t>
            </a:r>
            <a:r>
              <a:rPr lang="az-Latn-AZ" sz="2400">
                <a:latin typeface="Times New Roman" pitchFamily="18" charset="0"/>
                <a:cs typeface="Times New Roman" pitchFamily="18" charset="0"/>
              </a:rPr>
              <a:t>i </a:t>
            </a:r>
            <a:r>
              <a:rPr lang="en-US" sz="2400">
                <a:latin typeface="Times New Roman" pitchFamily="18" charset="0"/>
                <a:cs typeface="Times New Roman" pitchFamily="18" charset="0"/>
              </a:rPr>
              <a:t>TƏHSİL</a:t>
            </a:r>
            <a:r>
              <a:rPr lang="az-Latn-AZ" sz="2400">
                <a:latin typeface="Times New Roman" pitchFamily="18" charset="0"/>
                <a:cs typeface="Times New Roman" pitchFamily="18" charset="0"/>
              </a:rPr>
              <a:t> </a:t>
            </a:r>
            <a:r>
              <a:rPr lang="en-US" sz="2400">
                <a:latin typeface="Times New Roman" pitchFamily="18" charset="0"/>
                <a:cs typeface="Times New Roman" pitchFamily="18" charset="0"/>
              </a:rPr>
              <a:t> SİSTEMİNDƏ QİYMƏTLƏNDİRMƏ KONSEPSİYASI</a:t>
            </a:r>
            <a:r>
              <a:rPr lang="az-Latn-AZ" sz="2400">
                <a:latin typeface="Times New Roman" pitchFamily="18" charset="0"/>
                <a:cs typeface="Times New Roman" pitchFamily="18" charset="0"/>
              </a:rPr>
              <a:t>”</a:t>
            </a:r>
            <a:br>
              <a:rPr lang="az-Latn-AZ" sz="2400">
                <a:latin typeface="Times New Roman" pitchFamily="18" charset="0"/>
                <a:cs typeface="Times New Roman" pitchFamily="18" charset="0"/>
              </a:rPr>
            </a:br>
            <a:r>
              <a:rPr lang="en-US" sz="2000">
                <a:latin typeface="Times New Roman" pitchFamily="18" charset="0"/>
                <a:cs typeface="Times New Roman" pitchFamily="18" charset="0"/>
              </a:rPr>
              <a:t> </a:t>
            </a:r>
            <a:endParaRPr lang="az-Latn-AZ" sz="2000">
              <a:latin typeface="Times New Roman" pitchFamily="18" charset="0"/>
              <a:cs typeface="Times New Roman" pitchFamily="18" charset="0"/>
            </a:endParaRPr>
          </a:p>
        </p:txBody>
      </p:sp>
      <p:sp>
        <p:nvSpPr>
          <p:cNvPr id="115716" name="Rectangle 4"/>
          <p:cNvSpPr>
            <a:spLocks noGrp="1" noChangeArrowheads="1"/>
          </p:cNvSpPr>
          <p:nvPr>
            <p:ph type="body" sz="half" idx="2"/>
          </p:nvPr>
        </p:nvSpPr>
        <p:spPr>
          <a:xfrm>
            <a:off x="4648200" y="1484313"/>
            <a:ext cx="4038600" cy="4646612"/>
          </a:xfrm>
        </p:spPr>
        <p:txBody>
          <a:bodyPr/>
          <a:lstStyle/>
          <a:p>
            <a:pPr>
              <a:lnSpc>
                <a:spcPct val="80000"/>
              </a:lnSpc>
              <a:buFontTx/>
              <a:buNone/>
            </a:pPr>
            <a:endParaRPr lang="az-Latn-AZ" sz="2000">
              <a:latin typeface="Times New Roman" pitchFamily="18" charset="0"/>
            </a:endParaRPr>
          </a:p>
          <a:p>
            <a:pPr>
              <a:lnSpc>
                <a:spcPct val="80000"/>
              </a:lnSpc>
              <a:buFontTx/>
              <a:buNone/>
            </a:pPr>
            <a:endParaRPr lang="az-Latn-AZ" sz="2000">
              <a:latin typeface="Times New Roman" pitchFamily="18" charset="0"/>
            </a:endParaRPr>
          </a:p>
          <a:p>
            <a:pPr>
              <a:lnSpc>
                <a:spcPct val="80000"/>
              </a:lnSpc>
              <a:buFontTx/>
              <a:buNone/>
            </a:pPr>
            <a:endParaRPr lang="az-Latn-AZ" sz="1600">
              <a:latin typeface="Times New Roman" pitchFamily="18" charset="0"/>
            </a:endParaRPr>
          </a:p>
        </p:txBody>
      </p:sp>
      <p:sp>
        <p:nvSpPr>
          <p:cNvPr id="115717" name="Rectangle 5"/>
          <p:cNvSpPr>
            <a:spLocks noChangeArrowheads="1"/>
          </p:cNvSpPr>
          <p:nvPr/>
        </p:nvSpPr>
        <p:spPr bwMode="auto">
          <a:xfrm>
            <a:off x="0" y="0"/>
            <a:ext cx="9144000" cy="692150"/>
          </a:xfrm>
          <a:prstGeom prst="rect">
            <a:avLst/>
          </a:prstGeom>
          <a:gradFill rotWithShape="1">
            <a:gsLst>
              <a:gs pos="0">
                <a:srgbClr val="CC3300"/>
              </a:gs>
              <a:gs pos="50000">
                <a:srgbClr val="CC3300">
                  <a:gamma/>
                  <a:tint val="0"/>
                  <a:invGamma/>
                </a:srgbClr>
              </a:gs>
              <a:gs pos="100000">
                <a:srgbClr val="CC3300"/>
              </a:gs>
            </a:gsLst>
            <a:lin ang="0" scaled="1"/>
          </a:gradFill>
          <a:ln w="9525">
            <a:noFill/>
            <a:miter lim="800000"/>
            <a:headEnd/>
            <a:tailEnd/>
          </a:ln>
          <a:effectLst/>
        </p:spPr>
        <p:txBody>
          <a:bodyPr wrap="none" anchor="ctr"/>
          <a:lstStyle/>
          <a:p>
            <a:pPr algn="ctr"/>
            <a:r>
              <a:rPr lang="az-Latn-AZ" sz="2800" b="1">
                <a:solidFill>
                  <a:schemeClr val="tx2"/>
                </a:solidFill>
                <a:effectLst>
                  <a:outerShdw blurRad="38100" dist="38100" dir="2700000" algn="tl">
                    <a:srgbClr val="000000"/>
                  </a:outerShdw>
                </a:effectLst>
                <a:latin typeface="Times New Roman" pitchFamily="18" charset="0"/>
              </a:rPr>
              <a:t>Hüquqi –normativ sənədlər</a:t>
            </a:r>
          </a:p>
        </p:txBody>
      </p:sp>
      <p:sp>
        <p:nvSpPr>
          <p:cNvPr id="115719" name="Rectangle 7"/>
          <p:cNvSpPr>
            <a:spLocks noChangeArrowheads="1"/>
          </p:cNvSpPr>
          <p:nvPr/>
        </p:nvSpPr>
        <p:spPr bwMode="auto">
          <a:xfrm>
            <a:off x="4787900" y="1125538"/>
            <a:ext cx="4176713" cy="4838700"/>
          </a:xfrm>
          <a:prstGeom prst="rect">
            <a:avLst/>
          </a:prstGeom>
          <a:noFill/>
          <a:ln w="9525">
            <a:noFill/>
            <a:miter lim="800000"/>
            <a:headEnd/>
            <a:tailEnd/>
          </a:ln>
          <a:effectLst/>
        </p:spPr>
        <p:txBody>
          <a:bodyPr>
            <a:spAutoFit/>
          </a:bodyPr>
          <a:lstStyle/>
          <a:p>
            <a:r>
              <a:rPr lang="az-Latn-AZ" sz="2400">
                <a:effectLst>
                  <a:outerShdw blurRad="38100" dist="38100" dir="2700000" algn="tl">
                    <a:srgbClr val="000000"/>
                  </a:outerShdw>
                </a:effectLst>
                <a:latin typeface="Times New Roman" pitchFamily="18" charset="0"/>
              </a:rPr>
              <a:t>Azərbaycan Respublikası Təhsil Nazirliyinin 03.05.2011-ci il tarixli, 736 nömrəli qərarı  ilə təsdiq edilmiş “Ümumi TƏHSİL MƏKTƏBLƏRİNDƏ VƏ İLK-PEŞƏ İXTİSAS TƏHSİLİ MÜƏSSİSƏLƏRİNDƏ TƏHSİLALANLARIN  QİYMƏTLƏNDİRİLMƏSİ  VƏ YEKUN DÖVLƏT ATTESTASİYASININ APARILMASI QAYDALARI”</a:t>
            </a:r>
            <a:endParaRPr lang="ru-RU" sz="2400">
              <a:effectLst>
                <a:outerShdw blurRad="38100" dist="38100" dir="2700000" algn="tl">
                  <a:srgbClr val="000000"/>
                </a:outerShdw>
              </a:effectLst>
              <a:latin typeface="Times New Roman" pitchFamily="18"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az-Latn-AZ"/>
              <a:t>Qiymətləndirmənin istiqamətləri </a:t>
            </a:r>
            <a:endParaRPr lang="ru-RU"/>
          </a:p>
        </p:txBody>
      </p:sp>
      <p:sp>
        <p:nvSpPr>
          <p:cNvPr id="119811" name="Rectangle 3"/>
          <p:cNvSpPr>
            <a:spLocks noGrp="1" noChangeArrowheads="1"/>
          </p:cNvSpPr>
          <p:nvPr>
            <p:ph type="body" idx="1"/>
          </p:nvPr>
        </p:nvSpPr>
        <p:spPr/>
        <p:txBody>
          <a:bodyPr/>
          <a:lstStyle/>
          <a:p>
            <a:pPr>
              <a:lnSpc>
                <a:spcPct val="90000"/>
              </a:lnSpc>
            </a:pPr>
            <a:r>
              <a:rPr lang="az-Latn-AZ">
                <a:latin typeface="Times New Roman" pitchFamily="18" charset="0"/>
              </a:rPr>
              <a:t>Qiymətləndirmənin istiqamətləri dedikdə, ayrı-ayrı forma, məzmun  və məqsədə  malik olan  qiymətləndirmələr nəzərdə tutulur. Ölkəmizdə qiymətləndirmə aşağıdakı istiqamətlərdə aparılır:</a:t>
            </a:r>
          </a:p>
          <a:p>
            <a:pPr>
              <a:lnSpc>
                <a:spcPct val="90000"/>
              </a:lnSpc>
            </a:pPr>
            <a:r>
              <a:rPr lang="az-Latn-AZ">
                <a:latin typeface="Times New Roman" pitchFamily="18" charset="0"/>
              </a:rPr>
              <a:t>Beynəlxalq qiymətləndirmə</a:t>
            </a:r>
          </a:p>
          <a:p>
            <a:pPr>
              <a:lnSpc>
                <a:spcPct val="90000"/>
              </a:lnSpc>
            </a:pPr>
            <a:r>
              <a:rPr lang="az-Latn-AZ">
                <a:latin typeface="Times New Roman" pitchFamily="18" charset="0"/>
              </a:rPr>
              <a:t>Milli qiymətləndirmə</a:t>
            </a:r>
          </a:p>
          <a:p>
            <a:pPr>
              <a:lnSpc>
                <a:spcPct val="90000"/>
              </a:lnSpc>
            </a:pPr>
            <a:r>
              <a:rPr lang="az-Latn-AZ">
                <a:latin typeface="Times New Roman" pitchFamily="18" charset="0"/>
              </a:rPr>
              <a:t>Məktəbdaxili qiymətləndirmə</a:t>
            </a:r>
          </a:p>
          <a:p>
            <a:pPr>
              <a:lnSpc>
                <a:spcPct val="90000"/>
              </a:lnSpc>
            </a:pPr>
            <a:endParaRPr lang="ru-RU">
              <a:latin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az-Latn-AZ"/>
              <a:t>Qiymətləndirmənin istiqamətləri</a:t>
            </a:r>
            <a:endParaRPr lang="ru-RU"/>
          </a:p>
        </p:txBody>
      </p:sp>
      <p:sp>
        <p:nvSpPr>
          <p:cNvPr id="121859" name="Rectangle 3"/>
          <p:cNvSpPr>
            <a:spLocks noGrp="1" noChangeArrowheads="1"/>
          </p:cNvSpPr>
          <p:nvPr>
            <p:ph type="body" idx="1"/>
          </p:nvPr>
        </p:nvSpPr>
        <p:spPr/>
        <p:txBody>
          <a:bodyPr/>
          <a:lstStyle/>
          <a:p>
            <a:r>
              <a:rPr lang="az-Latn-AZ">
                <a:latin typeface="Times New Roman" pitchFamily="18" charset="0"/>
              </a:rPr>
              <a:t>Milli və beynəlxalq qiymətləndirmə təhsildə perspektivləri müəyyənləşdirmək üçün aparılan qiymətləndirmə tədqiqatlarıdır və xüsusi qurumlar tərəfindən həyata keçirilir.</a:t>
            </a:r>
          </a:p>
          <a:p>
            <a:r>
              <a:rPr lang="az-Latn-AZ">
                <a:latin typeface="Times New Roman" pitchFamily="18" charset="0"/>
              </a:rPr>
              <a:t>Məktəbdaxili qiymətləndirmə rəsmi qiymətləndirmədir və  şagirdlərin sinifdən-sinfə,bir təhsil səviyyəsindən  digər təhsil səviyəsinə  keçirilməsinə xidmət edir.</a:t>
            </a:r>
            <a:endParaRPr lang="ru-RU">
              <a:latin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457200" y="292100"/>
            <a:ext cx="8229600" cy="976313"/>
          </a:xfrm>
        </p:spPr>
        <p:txBody>
          <a:bodyPr/>
          <a:lstStyle/>
          <a:p>
            <a:r>
              <a:rPr lang="az-Latn-AZ"/>
              <a:t>Qiymətləndirmənin növləri</a:t>
            </a:r>
            <a:endParaRPr lang="ru-RU"/>
          </a:p>
        </p:txBody>
      </p:sp>
      <p:sp>
        <p:nvSpPr>
          <p:cNvPr id="120835" name="Rectangle 3"/>
          <p:cNvSpPr>
            <a:spLocks noGrp="1" noChangeArrowheads="1"/>
          </p:cNvSpPr>
          <p:nvPr>
            <p:ph type="body" idx="1"/>
          </p:nvPr>
        </p:nvSpPr>
        <p:spPr>
          <a:xfrm>
            <a:off x="457200" y="1412875"/>
            <a:ext cx="8229600" cy="4606925"/>
          </a:xfrm>
        </p:spPr>
        <p:txBody>
          <a:bodyPr/>
          <a:lstStyle/>
          <a:p>
            <a:pPr>
              <a:lnSpc>
                <a:spcPct val="80000"/>
              </a:lnSpc>
              <a:buFontTx/>
              <a:buNone/>
            </a:pPr>
            <a:r>
              <a:rPr lang="az-Latn-AZ" sz="2400"/>
              <a:t>Qiymətləndirmənin növləri dedikdə,  eyni bir qiymətləndirmə istiqamətinin  tərkib hissələri başa düşülür. Məktəbdaxili qiymətləndirmənin növləri aşağıdakılardır:</a:t>
            </a:r>
          </a:p>
          <a:p>
            <a:pPr>
              <a:lnSpc>
                <a:spcPct val="80000"/>
              </a:lnSpc>
              <a:buFontTx/>
              <a:buNone/>
            </a:pPr>
            <a:r>
              <a:rPr lang="az-Latn-AZ" sz="2400" b="1"/>
              <a:t>Diaqnostik</a:t>
            </a:r>
          </a:p>
          <a:p>
            <a:pPr>
              <a:lnSpc>
                <a:spcPct val="80000"/>
              </a:lnSpc>
              <a:buFontTx/>
              <a:buNone/>
            </a:pPr>
            <a:r>
              <a:rPr lang="az-Latn-AZ" sz="2400" b="1"/>
              <a:t>qiymətləndirmə</a:t>
            </a:r>
            <a:r>
              <a:rPr lang="az-Latn-AZ" sz="2400"/>
              <a:t> </a:t>
            </a:r>
            <a:r>
              <a:rPr lang="az-Latn-AZ" sz="2400" b="1"/>
              <a:t>-</a:t>
            </a:r>
            <a:r>
              <a:rPr lang="az-Latn-AZ" sz="2400"/>
              <a:t> ilkin səviyyənin qiymətləndirilməsi</a:t>
            </a:r>
          </a:p>
          <a:p>
            <a:pPr>
              <a:lnSpc>
                <a:spcPct val="80000"/>
              </a:lnSpc>
              <a:buFontTx/>
              <a:buNone/>
            </a:pPr>
            <a:endParaRPr lang="az-Latn-AZ" sz="2400" b="1"/>
          </a:p>
          <a:p>
            <a:pPr>
              <a:lnSpc>
                <a:spcPct val="80000"/>
              </a:lnSpc>
              <a:buFontTx/>
              <a:buNone/>
            </a:pPr>
            <a:r>
              <a:rPr lang="az-Latn-AZ" sz="2400" b="1"/>
              <a:t>Formativ</a:t>
            </a:r>
          </a:p>
          <a:p>
            <a:pPr>
              <a:lnSpc>
                <a:spcPct val="80000"/>
              </a:lnSpc>
              <a:buFontTx/>
              <a:buNone/>
            </a:pPr>
            <a:r>
              <a:rPr lang="az-Latn-AZ" sz="2400" b="1"/>
              <a:t>qiymətləndirmə</a:t>
            </a:r>
            <a:r>
              <a:rPr lang="az-Latn-AZ" sz="2400"/>
              <a:t> </a:t>
            </a:r>
            <a:r>
              <a:rPr lang="az-Latn-AZ" sz="2400" b="1"/>
              <a:t>-</a:t>
            </a:r>
            <a:r>
              <a:rPr lang="az-Latn-AZ" sz="2400"/>
              <a:t> şagirdlərin irəliləmə və geriləmələrinin izlənməsi</a:t>
            </a:r>
          </a:p>
          <a:p>
            <a:pPr>
              <a:lnSpc>
                <a:spcPct val="80000"/>
              </a:lnSpc>
              <a:buFontTx/>
              <a:buNone/>
            </a:pPr>
            <a:endParaRPr lang="az-Latn-AZ" sz="2400" b="1"/>
          </a:p>
          <a:p>
            <a:pPr>
              <a:lnSpc>
                <a:spcPct val="80000"/>
              </a:lnSpc>
              <a:buFontTx/>
              <a:buNone/>
            </a:pPr>
            <a:r>
              <a:rPr lang="az-Latn-AZ" sz="2400" b="1"/>
              <a:t>Summativ</a:t>
            </a:r>
          </a:p>
          <a:p>
            <a:pPr>
              <a:lnSpc>
                <a:spcPct val="80000"/>
              </a:lnSpc>
              <a:buFontTx/>
              <a:buNone/>
            </a:pPr>
            <a:r>
              <a:rPr lang="az-Latn-AZ" sz="2400" b="1"/>
              <a:t>qiymətləndirmə</a:t>
            </a:r>
            <a:r>
              <a:rPr lang="az-Latn-AZ" sz="2400"/>
              <a:t> </a:t>
            </a:r>
            <a:r>
              <a:rPr lang="az-Latn-AZ" sz="2400" b="1"/>
              <a:t>- </a:t>
            </a:r>
            <a:r>
              <a:rPr lang="az-Latn-AZ" sz="2400"/>
              <a:t>yekun qiymətləndirmə</a:t>
            </a:r>
            <a:endParaRPr lang="ru-RU" sz="2400"/>
          </a:p>
          <a:p>
            <a:pPr>
              <a:lnSpc>
                <a:spcPct val="80000"/>
              </a:lnSpc>
            </a:pPr>
            <a:endParaRPr lang="ru-RU" sz="2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lstStyle/>
          <a:p>
            <a:r>
              <a:rPr lang="en-US"/>
              <a:t>Qiy</a:t>
            </a:r>
            <a:r>
              <a:rPr lang="az-Latn-AZ"/>
              <a:t>mətləndirmə formaları</a:t>
            </a:r>
            <a:endParaRPr lang="ru-RU"/>
          </a:p>
        </p:txBody>
      </p:sp>
      <p:sp>
        <p:nvSpPr>
          <p:cNvPr id="140291" name="Rectangle 3"/>
          <p:cNvSpPr>
            <a:spLocks noGrp="1" noChangeArrowheads="1"/>
          </p:cNvSpPr>
          <p:nvPr>
            <p:ph type="body" idx="1"/>
          </p:nvPr>
        </p:nvSpPr>
        <p:spPr>
          <a:xfrm>
            <a:off x="457200" y="1557338"/>
            <a:ext cx="8229600" cy="4462462"/>
          </a:xfrm>
        </p:spPr>
        <p:txBody>
          <a:bodyPr/>
          <a:lstStyle/>
          <a:p>
            <a:pPr>
              <a:lnSpc>
                <a:spcPct val="90000"/>
              </a:lnSpc>
              <a:buFontTx/>
              <a:buNone/>
            </a:pPr>
            <a:r>
              <a:rPr lang="en-US"/>
              <a:t>Qiy</a:t>
            </a:r>
            <a:r>
              <a:rPr lang="az-Latn-AZ"/>
              <a:t>mətləndirmə forması dedikdə,onun keçirilmə mexanizmi nəzərdə tutulur. Məsələn,yekun qiymətləndirmə (buraxılış imtahanları) mərkəzləşdirilmiş, kiçik summativ qiymətləndirmə  sinif daxilində, böyük summativ qiymətləndirmə  məktəb daxilində, milli və beynəlxalq qiymətləndirmə tədqiqatları  seçim  yolu ilə məktəb daxilində aparılır.</a:t>
            </a:r>
            <a:endParaRPr lang="ru-RU"/>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xfrm>
            <a:off x="457200" y="292100"/>
            <a:ext cx="8229600" cy="833438"/>
          </a:xfrm>
        </p:spPr>
        <p:txBody>
          <a:bodyPr/>
          <a:lstStyle/>
          <a:p>
            <a:r>
              <a:rPr lang="az-Latn-AZ" sz="3200"/>
              <a:t>Qiymətləndirmənin üsul və vasitələri</a:t>
            </a:r>
            <a:r>
              <a:rPr lang="ru-RU" sz="3200"/>
              <a:t/>
            </a:r>
            <a:br>
              <a:rPr lang="ru-RU" sz="3200"/>
            </a:br>
            <a:endParaRPr lang="ru-RU" sz="3200"/>
          </a:p>
        </p:txBody>
      </p:sp>
      <p:sp>
        <p:nvSpPr>
          <p:cNvPr id="139267" name="Rectangle 3"/>
          <p:cNvSpPr>
            <a:spLocks noGrp="1" noChangeArrowheads="1"/>
          </p:cNvSpPr>
          <p:nvPr>
            <p:ph type="body" idx="1"/>
          </p:nvPr>
        </p:nvSpPr>
        <p:spPr>
          <a:xfrm>
            <a:off x="457200" y="1125538"/>
            <a:ext cx="8229600" cy="4894262"/>
          </a:xfrm>
        </p:spPr>
        <p:txBody>
          <a:bodyPr/>
          <a:lstStyle/>
          <a:p>
            <a:r>
              <a:rPr lang="az-Latn-AZ" sz="2800">
                <a:effectLst/>
              </a:rPr>
              <a:t>Qiymətləndirmə üsulu dedikdə, bu prosesin həyata keçirilmə üsulları nəzərdə tutulur.</a:t>
            </a:r>
          </a:p>
          <a:p>
            <a:r>
              <a:rPr lang="az-Latn-AZ" sz="2800">
                <a:effectLst/>
              </a:rPr>
              <a:t> Qiymətləndirmə vasitəsi isə bu prosesdə istifadə olunan alətlərdir. </a:t>
            </a:r>
          </a:p>
          <a:p>
            <a:pPr>
              <a:buFontTx/>
              <a:buNone/>
            </a:pPr>
            <a:r>
              <a:rPr lang="az-Latn-AZ" sz="2800">
                <a:effectLst/>
              </a:rPr>
              <a:t>Əgər qiymətləndirmə üsulu yoxlama yazı işi müəyyənləşdirilibsə, istifadə olunan alət-imla, inşa, məsələ və misal həlli qiymətləndirmə vasitəsi olur.</a:t>
            </a:r>
            <a:endParaRPr lang="ru-RU" sz="2800">
              <a:effectLst/>
            </a:endParaRPr>
          </a:p>
          <a:p>
            <a:r>
              <a:rPr lang="az-Latn-AZ" sz="2800">
                <a:effectLst/>
              </a:rPr>
              <a:t>Qiymətləndirmənin məqsədindən asılı olaraq üsul və vasitələr fərqli olur.</a:t>
            </a:r>
          </a:p>
          <a:p>
            <a:endParaRPr lang="ru-RU"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457200" y="292100"/>
            <a:ext cx="8229600" cy="688975"/>
          </a:xfrm>
        </p:spPr>
        <p:txBody>
          <a:bodyPr/>
          <a:lstStyle/>
          <a:p>
            <a:r>
              <a:rPr lang="az-Latn-AZ" sz="4000" b="1">
                <a:solidFill>
                  <a:srgbClr val="7C354D"/>
                </a:solidFill>
                <a:latin typeface="Times New Roman" pitchFamily="18" charset="0"/>
              </a:rPr>
              <a:t>Diaqnostik qiymətləndirmə</a:t>
            </a:r>
            <a:endParaRPr lang="ru-RU" sz="4000" b="1">
              <a:solidFill>
                <a:srgbClr val="7C354D"/>
              </a:solidFill>
              <a:latin typeface="Times New Roman" pitchFamily="18" charset="0"/>
            </a:endParaRPr>
          </a:p>
        </p:txBody>
      </p:sp>
      <p:sp>
        <p:nvSpPr>
          <p:cNvPr id="117763" name="Rectangle 3"/>
          <p:cNvSpPr>
            <a:spLocks noGrp="1" noChangeArrowheads="1"/>
          </p:cNvSpPr>
          <p:nvPr>
            <p:ph type="body" idx="1"/>
          </p:nvPr>
        </p:nvSpPr>
        <p:spPr>
          <a:xfrm>
            <a:off x="457200" y="1268413"/>
            <a:ext cx="8229600" cy="4752975"/>
          </a:xfrm>
        </p:spPr>
        <p:txBody>
          <a:bodyPr/>
          <a:lstStyle/>
          <a:p>
            <a:pPr>
              <a:lnSpc>
                <a:spcPct val="90000"/>
              </a:lnSpc>
              <a:buFontTx/>
              <a:buNone/>
            </a:pPr>
            <a:r>
              <a:rPr lang="az-Latn-AZ" sz="2400"/>
              <a:t>Diaqnostik qiymətləndirmə şagirdin bilik və bacarıqlarının ilkin səviyyəsinin müəyyənləşdirilməsinə və bunun əsasında hər bir şagirdin potensial imkanlarını nəzərə alan təlim strategiyalarının seçilməsinə xidmət edir.</a:t>
            </a:r>
            <a:endParaRPr lang="en-US" sz="2400"/>
          </a:p>
          <a:p>
            <a:pPr>
              <a:lnSpc>
                <a:spcPct val="90000"/>
              </a:lnSpc>
              <a:buClr>
                <a:srgbClr val="004200"/>
              </a:buClr>
              <a:buFontTx/>
              <a:buNone/>
            </a:pPr>
            <a:r>
              <a:rPr lang="az-Latn-AZ" sz="2400"/>
              <a:t>Diaqnostik qiymətləndirmə əsasən dərs ilinin, bəhs və ya bölmələrin əvvəlində, şagird başqa ümumi təhsil müəssisəsindən  gəldikdə, sinfi dəyişdikdə və digər zəruri hallarda onun bilik və bacarıqları haqqında məlumat toplamaq, fərdi yanaşmanı təmin etmək və təlim strategiyasını müəyyənləşdirmək məqsədilə müəllim tərəfindən aparılır. Bu qiymətləndirmənin nəticələri sinif və formativ qiymətləndirmə jurnallarında qeyd olunmur, müəllimin qeyd dəftərində öz əksini tapır. </a:t>
            </a:r>
          </a:p>
          <a:p>
            <a:pPr>
              <a:lnSpc>
                <a:spcPct val="90000"/>
              </a:lnSpc>
            </a:pPr>
            <a:endParaRPr lang="ru-RU"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57200" y="292100"/>
            <a:ext cx="8229600" cy="1049338"/>
          </a:xfrm>
        </p:spPr>
        <p:txBody>
          <a:bodyPr/>
          <a:lstStyle/>
          <a:p>
            <a:r>
              <a:rPr lang="az-Latn-AZ" sz="3600" b="1">
                <a:latin typeface="Times New Roman" pitchFamily="18" charset="0"/>
              </a:rPr>
              <a:t>Diaqnostik qiymətləndirmədə fəal istifadə olunan  üsul və vasitələr</a:t>
            </a:r>
            <a:endParaRPr lang="ru-RU" sz="3600" b="1">
              <a:latin typeface="Times New Roman" pitchFamily="18" charset="0"/>
            </a:endParaRPr>
          </a:p>
        </p:txBody>
      </p:sp>
      <p:graphicFrame>
        <p:nvGraphicFramePr>
          <p:cNvPr id="93211" name="Group 27"/>
          <p:cNvGraphicFramePr>
            <a:graphicFrameLocks noGrp="1"/>
          </p:cNvGraphicFramePr>
          <p:nvPr>
            <p:ph type="tbl" idx="1"/>
          </p:nvPr>
        </p:nvGraphicFramePr>
        <p:xfrm>
          <a:off x="179388" y="1844675"/>
          <a:ext cx="8424862" cy="4325938"/>
        </p:xfrm>
        <a:graphic>
          <a:graphicData uri="http://schemas.openxmlformats.org/drawingml/2006/table">
            <a:tbl>
              <a:tblPr/>
              <a:tblGrid>
                <a:gridCol w="2216150"/>
                <a:gridCol w="6208712"/>
              </a:tblGrid>
              <a:tr h="5762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ru-RU" sz="2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Üsullar</a:t>
                      </a:r>
                      <a:r>
                        <a:rPr kumimoji="0" lang="ru-RU"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ru-RU" sz="28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Vasitələr</a:t>
                      </a:r>
                      <a:r>
                        <a:rPr kumimoji="0" lang="ru-RU" sz="28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23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ru-RU"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Tapşırıqvermə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ru-RU"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Çalışmalar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44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az-Latn-AZ"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Müsahibə (şifahi yoxlama)</a:t>
                      </a:r>
                      <a:r>
                        <a:rPr kumimoji="0" lang="ru-RU"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az-Latn-AZ"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Müəllimin qeydiyyat vərəqi (şagirdlə, müvafiq hallarda qrup, yaxud siniflə aparılan sifahi yoxlama zamanı müəllimin öyrənmək (diaqnoz qoymaq) istədiyi məsələnin  yazıldığı vərəq)</a:t>
                      </a:r>
                      <a:r>
                        <a:rPr kumimoji="0" lang="ru-RU"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2888">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az-Latn-AZ"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Valideynlərlə və digər fənn müəllimləri ilə əməkdaşlıq</a:t>
                      </a:r>
                      <a:r>
                        <a:rPr kumimoji="0" lang="ru-RU"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20000"/>
                        <a:buFontTx/>
                        <a:buNone/>
                        <a:tabLst/>
                      </a:pPr>
                      <a:r>
                        <a:rPr kumimoji="0" lang="az-Latn-AZ"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Söhbət və müəllimin sorğu vərəqi (şagirdin evdə və ya məktəbdəki fəaliyyəti ilə bağlı suallar yazılmış vərəq)</a:t>
                      </a:r>
                      <a:r>
                        <a:rPr kumimoji="0" lang="ru-RU" sz="20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457200" y="292100"/>
            <a:ext cx="8229600" cy="1049338"/>
          </a:xfrm>
        </p:spPr>
        <p:txBody>
          <a:bodyPr/>
          <a:lstStyle/>
          <a:p>
            <a:r>
              <a:rPr lang="az-Latn-AZ" sz="3600" b="1">
                <a:latin typeface="Times New Roman" pitchFamily="18" charset="0"/>
              </a:rPr>
              <a:t>Formativ qiymətləndirmə</a:t>
            </a:r>
            <a:endParaRPr lang="ru-RU" sz="3600" b="1">
              <a:latin typeface="Times New Roman" pitchFamily="18" charset="0"/>
            </a:endParaRPr>
          </a:p>
        </p:txBody>
      </p:sp>
      <p:sp>
        <p:nvSpPr>
          <p:cNvPr id="113667" name="Rectangle 3"/>
          <p:cNvSpPr>
            <a:spLocks noGrp="1" noChangeArrowheads="1"/>
          </p:cNvSpPr>
          <p:nvPr>
            <p:ph type="body" idx="1"/>
          </p:nvPr>
        </p:nvSpPr>
        <p:spPr>
          <a:xfrm>
            <a:off x="468313" y="1341438"/>
            <a:ext cx="8496300" cy="4967287"/>
          </a:xfrm>
        </p:spPr>
        <p:txBody>
          <a:bodyPr/>
          <a:lstStyle/>
          <a:p>
            <a:pPr>
              <a:buFontTx/>
              <a:buNone/>
            </a:pPr>
            <a:r>
              <a:rPr lang="az-Latn-AZ" sz="2800">
                <a:latin typeface="Times New Roman" pitchFamily="18" charset="0"/>
              </a:rPr>
              <a:t>Yeni məktəbdaxili qiymətləndirmənin  əsas mahiyyətini  formativ qiymətləndirmə təşkil edir.</a:t>
            </a:r>
          </a:p>
          <a:p>
            <a:pPr>
              <a:buFontTx/>
              <a:buNone/>
            </a:pPr>
            <a:r>
              <a:rPr lang="az-Latn-AZ" sz="2800">
                <a:latin typeface="Times New Roman" pitchFamily="18" charset="0"/>
              </a:rPr>
              <a:t>Yeni  və ənənəvi   qiymətləndirmə arasında əsas fərq gündəlik rəqəmli qiymətlərin yazılmaması və şagirdin təlim fəaliyyətinin  daim  izlənməsidir. Bu izləmələr  şagirdin təlim nəticələrinə nail olması və nəticədə  summmativ qiymətləndirmədə nailiyyət qazanmasına kömək məqsədilə aparılır. </a:t>
            </a:r>
          </a:p>
          <a:p>
            <a:pPr>
              <a:buFontTx/>
              <a:buNone/>
            </a:pPr>
            <a:r>
              <a:rPr lang="az-Latn-AZ" sz="2800">
                <a:latin typeface="Times New Roman" pitchFamily="18" charset="0"/>
              </a:rPr>
              <a:t>Formativ qiymətləndirmə sayəsində  şagird gündəlik təlim fəaliyyəti ərzində rəqəmli  qiymət  almaq üçün deyil,  yaxşı nəticə göstərmək üçün  çalışır. </a:t>
            </a:r>
            <a:endParaRPr lang="ru-RU" sz="2800">
              <a:latin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457200" y="292100"/>
            <a:ext cx="8229600" cy="833438"/>
          </a:xfrm>
        </p:spPr>
        <p:txBody>
          <a:bodyPr/>
          <a:lstStyle/>
          <a:p>
            <a:r>
              <a:rPr lang="az-Latn-AZ" sz="4000" b="1">
                <a:solidFill>
                  <a:schemeClr val="bg1"/>
                </a:solidFill>
                <a:latin typeface="Times New Roman" pitchFamily="18" charset="0"/>
              </a:rPr>
              <a:t>F</a:t>
            </a:r>
            <a:r>
              <a:rPr lang="en-US" sz="4000" b="1">
                <a:solidFill>
                  <a:schemeClr val="bg1"/>
                </a:solidFill>
                <a:latin typeface="Times New Roman" pitchFamily="18" charset="0"/>
              </a:rPr>
              <a:t>ormativ qiymətləndirmə</a:t>
            </a:r>
            <a:endParaRPr lang="ru-RU" sz="4000" b="1">
              <a:solidFill>
                <a:schemeClr val="bg1"/>
              </a:solidFill>
              <a:latin typeface="Times New Roman" pitchFamily="18" charset="0"/>
            </a:endParaRPr>
          </a:p>
        </p:txBody>
      </p:sp>
      <p:sp>
        <p:nvSpPr>
          <p:cNvPr id="118787" name="Rectangle 3"/>
          <p:cNvSpPr>
            <a:spLocks noGrp="1" noChangeArrowheads="1"/>
          </p:cNvSpPr>
          <p:nvPr>
            <p:ph type="body" idx="1"/>
          </p:nvPr>
        </p:nvSpPr>
        <p:spPr>
          <a:xfrm>
            <a:off x="457200" y="1268413"/>
            <a:ext cx="8229600" cy="4751387"/>
          </a:xfrm>
        </p:spPr>
        <p:txBody>
          <a:bodyPr/>
          <a:lstStyle/>
          <a:p>
            <a:pPr>
              <a:buFontTx/>
              <a:buNone/>
            </a:pPr>
            <a:r>
              <a:rPr lang="az-Latn-AZ"/>
              <a:t>Formativ qiymətləndirmə şagirdin qəbul edilmiş standartların reallaşmasına yönəlmiş irəliləmələrini və geriləmələrini izləmək, bu zaman qarşıya çıxan problemləri aradan qaldırmaq və təhsilalanı istiqamətləndirmək məqsədilə aparılır.</a:t>
            </a:r>
          </a:p>
          <a:p>
            <a:pPr>
              <a:buFontTx/>
              <a:buNone/>
            </a:pPr>
            <a:r>
              <a:rPr lang="az-Latn-AZ"/>
              <a:t> </a:t>
            </a:r>
          </a:p>
          <a:p>
            <a:endParaRPr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2140" name="Group 44"/>
          <p:cNvGraphicFramePr>
            <a:graphicFrameLocks noGrp="1"/>
          </p:cNvGraphicFramePr>
          <p:nvPr/>
        </p:nvGraphicFramePr>
        <p:xfrm>
          <a:off x="214313" y="765175"/>
          <a:ext cx="8534400" cy="5857875"/>
        </p:xfrm>
        <a:graphic>
          <a:graphicData uri="http://schemas.openxmlformats.org/drawingml/2006/table">
            <a:tbl>
              <a:tblPr/>
              <a:tblGrid>
                <a:gridCol w="4346575"/>
                <a:gridCol w="4187825"/>
              </a:tblGrid>
              <a:tr h="442913">
                <a:tc>
                  <a:txBody>
                    <a:bodyPr/>
                    <a:lstStyle/>
                    <a:p>
                      <a:pPr marL="0" marR="0" lvl="0" indent="0" algn="ctr" defTabSz="914400" rtl="0" eaLnBrk="1" fontAlgn="base" latinLnBrk="0" hangingPunct="1">
                        <a:lnSpc>
                          <a:spcPct val="150000"/>
                        </a:lnSpc>
                        <a:spcBef>
                          <a:spcPct val="0"/>
                        </a:spcBef>
                        <a:spcAft>
                          <a:spcPct val="0"/>
                        </a:spcAft>
                        <a:buClr>
                          <a:schemeClr val="hlink"/>
                        </a:buClr>
                        <a:buSzPct val="120000"/>
                        <a:buFontTx/>
                        <a:buNone/>
                        <a:tabLst/>
                      </a:pPr>
                      <a:r>
                        <a:rPr kumimoji="0" lang="ru-RU" sz="1600" b="1"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Üsullar</a:t>
                      </a:r>
                      <a:endParaRPr kumimoji="0" lang="ru-RU" sz="1600" b="1"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ctr" defTabSz="914400" rtl="0" eaLnBrk="1" fontAlgn="base" latinLnBrk="0" hangingPunct="1">
                        <a:lnSpc>
                          <a:spcPct val="150000"/>
                        </a:lnSpc>
                        <a:spcBef>
                          <a:spcPct val="0"/>
                        </a:spcBef>
                        <a:spcAft>
                          <a:spcPct val="0"/>
                        </a:spcAft>
                        <a:buClr>
                          <a:schemeClr val="hlink"/>
                        </a:buClr>
                        <a:buSzPct val="120000"/>
                        <a:buFontTx/>
                        <a:buNone/>
                        <a:tabLst/>
                      </a:pPr>
                      <a:r>
                        <a:rPr kumimoji="0" lang="ru-RU" sz="1600" b="1"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Vasitələr</a:t>
                      </a:r>
                      <a:endParaRPr kumimoji="0" lang="ru-RU" sz="1600" b="1"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258763">
                <a:tc>
                  <a:txBody>
                    <a:bodyPr/>
                    <a:lstStyle/>
                    <a:p>
                      <a:pPr marL="0" marR="0" lvl="0" indent="0" algn="just" defTabSz="914400" rtl="0" eaLnBrk="1" fontAlgn="base" latinLnBrk="0" hangingPunct="1">
                        <a:lnSpc>
                          <a:spcPct val="100000"/>
                        </a:lnSpc>
                        <a:spcBef>
                          <a:spcPct val="0"/>
                        </a:spcBef>
                        <a:spcAft>
                          <a:spcPct val="0"/>
                        </a:spcAft>
                        <a:buClr>
                          <a:schemeClr val="hlink"/>
                        </a:buClr>
                        <a:buSzPct val="120000"/>
                        <a:buFontTx/>
                        <a:buNone/>
                        <a:tabLst/>
                      </a:pPr>
                      <a:r>
                        <a:rPr kumimoji="0" lang="az-Latn-AZ"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Müşahidə </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120000"/>
                        <a:buFontTx/>
                        <a:buNone/>
                        <a:tabLst/>
                      </a:pP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Müşahidə vərəqləri</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520700">
                <a:tc>
                  <a:txBody>
                    <a:bodyPr/>
                    <a:lstStyle/>
                    <a:p>
                      <a:pPr marL="0" marR="0" lvl="0" indent="0" algn="just" defTabSz="914400" rtl="0" eaLnBrk="1" fontAlgn="base" latinLnBrk="0" hangingPunct="1">
                        <a:lnSpc>
                          <a:spcPct val="100000"/>
                        </a:lnSpc>
                        <a:spcBef>
                          <a:spcPct val="0"/>
                        </a:spcBef>
                        <a:spcAft>
                          <a:spcPct val="0"/>
                        </a:spcAft>
                        <a:buClr>
                          <a:schemeClr val="hlink"/>
                        </a:buClr>
                        <a:buSzPct val="120000"/>
                        <a:buFontTx/>
                        <a:buNone/>
                        <a:tabLst/>
                      </a:pP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Şifahi sual-cavab</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120000"/>
                        <a:buFontTx/>
                        <a:buNone/>
                        <a:tabLst/>
                      </a:pPr>
                      <a:r>
                        <a:rPr kumimoji="0" lang="az-Latn-AZ"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Şifahi nitq bacarıqları  üzrə  qeydiyyət vərəqi</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390525">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Tapşırıqvermə</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Çalışmalar</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779463">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az-Latn-AZ"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Valideynlərlə və digər fənn müəllimləri ilə əməkdaşlıq</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120000"/>
                        <a:buFontTx/>
                        <a:buNone/>
                        <a:tabLst/>
                      </a:pPr>
                      <a:r>
                        <a:rPr kumimoji="0" lang="az-Latn-AZ"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Söhbət, sorğu vərəqi (şagirdin evdə və ya məktəbdəki fəaliyyəti ilə bağlı suallar yazılmış vərəq)</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520700">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Oxu</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tabLst/>
                      </a:pPr>
                      <a:r>
                        <a:rPr kumimoji="0" lang="az-Latn-AZ"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Dinləmə üzrə qeydiyyat vərəqi</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endParaRPr>
                    </a:p>
                    <a:p>
                      <a:pPr marL="0" marR="0" lvl="0" indent="0" algn="just" defTabSz="914400" rtl="0" eaLnBrk="1" fontAlgn="base" latinLnBrk="0" hangingPunct="1">
                        <a:lnSpc>
                          <a:spcPct val="100000"/>
                        </a:lnSpc>
                        <a:spcBef>
                          <a:spcPct val="0"/>
                        </a:spcBef>
                        <a:spcAft>
                          <a:spcPct val="0"/>
                        </a:spcAft>
                        <a:buClr>
                          <a:schemeClr val="hlink"/>
                        </a:buClr>
                        <a:buSzPct val="120000"/>
                        <a:buFontTx/>
                        <a:buNone/>
                        <a:tabLst/>
                      </a:pPr>
                      <a:r>
                        <a:rPr kumimoji="0" lang="az-Latn-AZ"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Oxu üzrə  qeydiyyat vərəqi</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504825">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Yazı</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tabLst/>
                      </a:pP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Yazı </a:t>
                      </a:r>
                      <a:r>
                        <a:rPr kumimoji="0" lang="az-Latn-AZ"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bacarıqlarının </a:t>
                      </a: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 inkişafı üzrə  qeydiyyat vərəqi</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390525">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az-Latn-AZ"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L</a:t>
                      </a: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ayih</a:t>
                      </a:r>
                      <a:r>
                        <a:rPr kumimoji="0" lang="az-Latn-AZ"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ə</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tabLst/>
                      </a:pPr>
                      <a:r>
                        <a:rPr kumimoji="0" lang="az-Latn-AZ"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Şagirdlərin təqdimatı və müəllim tərəfindən müəyyən olunmuş m</a:t>
                      </a: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eyar cədvəli</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520700">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Rubrik</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tabLst/>
                      </a:pP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Nailiyyət səviyyələri üzrə qiymətləndirmə  şkalası</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519113">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Şifahi və yazılı təqdimat</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tabLst/>
                      </a:pP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Meyar cədvəli</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390525">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Test</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tabLst/>
                      </a:pP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Test  tapşırıqları</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520700">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Özünüqiymətləndirmə</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tabLst/>
                      </a:pPr>
                      <a:r>
                        <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Özünüqiymətləndirmə vərəqləri</a:t>
                      </a:r>
                      <a:endParaRPr kumimoji="0" lang="ru-RU" sz="16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marL="68580" marR="68580" marT="0" marB="0"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bl>
          </a:graphicData>
        </a:graphic>
      </p:graphicFrame>
      <p:sp>
        <p:nvSpPr>
          <p:cNvPr id="132139" name="Rectangle 43"/>
          <p:cNvSpPr>
            <a:spLocks noChangeArrowheads="1"/>
          </p:cNvSpPr>
          <p:nvPr/>
        </p:nvSpPr>
        <p:spPr bwMode="auto">
          <a:xfrm>
            <a:off x="1258888" y="188913"/>
            <a:ext cx="6335712" cy="641350"/>
          </a:xfrm>
          <a:prstGeom prst="rect">
            <a:avLst/>
          </a:prstGeom>
          <a:noFill/>
          <a:ln w="9525">
            <a:noFill/>
            <a:miter lim="800000"/>
            <a:headEnd/>
            <a:tailEnd/>
          </a:ln>
          <a:effectLst/>
        </p:spPr>
        <p:txBody>
          <a:bodyPr>
            <a:spAutoFit/>
          </a:bodyPr>
          <a:lstStyle/>
          <a:p>
            <a:r>
              <a:rPr lang="az-Latn-AZ" b="1">
                <a:solidFill>
                  <a:schemeClr val="tx2"/>
                </a:solidFill>
                <a:effectLst>
                  <a:outerShdw blurRad="38100" dist="38100" dir="2700000" algn="tl">
                    <a:srgbClr val="000000"/>
                  </a:outerShdw>
                </a:effectLst>
              </a:rPr>
              <a:t>Formativ qiymətləndirmədə istifadə olunan  üsul və vasitələr</a:t>
            </a:r>
            <a:endParaRPr lang="ru-RU" b="1">
              <a:solidFill>
                <a:schemeClr val="tx2"/>
              </a:solidFill>
              <a:effectLst>
                <a:outerShdw blurRad="38100" dist="38100" dir="2700000" algn="tl">
                  <a:srgbClr val="000000"/>
                </a:out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az-Latn-AZ" sz="4000"/>
              <a:t>Formativ qiymətləndirmə jurnalı və məktəbli kitabçası</a:t>
            </a:r>
            <a:endParaRPr lang="ru-RU" sz="4000"/>
          </a:p>
        </p:txBody>
      </p:sp>
      <p:sp>
        <p:nvSpPr>
          <p:cNvPr id="79875" name="Rectangle 3"/>
          <p:cNvSpPr>
            <a:spLocks noGrp="1" noChangeArrowheads="1"/>
          </p:cNvSpPr>
          <p:nvPr>
            <p:ph type="body" idx="1"/>
          </p:nvPr>
        </p:nvSpPr>
        <p:spPr/>
        <p:txBody>
          <a:bodyPr/>
          <a:lstStyle/>
          <a:p>
            <a:pPr marL="609600" indent="-609600" algn="just">
              <a:buFont typeface="Arial" pitchFamily="34" charset="0"/>
              <a:buNone/>
            </a:pPr>
            <a:r>
              <a:rPr lang="az-Latn-AZ">
                <a:latin typeface="Times New Roman" pitchFamily="18" charset="0"/>
              </a:rPr>
              <a:t>Formativ qiymətləndirmənin  nəticələri formativ qiymətləndirmə  jurnalında  və şagirdin məktəbli kitabçasında  sözlə qeyd olunur. </a:t>
            </a:r>
            <a:endParaRPr lang="ru-RU">
              <a:latin typeface="Times New Roman" pitchFamily="18" charset="0"/>
            </a:endParaRPr>
          </a:p>
          <a:p>
            <a:pPr marL="609600" indent="-609600" algn="just">
              <a:buFont typeface="Arial" pitchFamily="34" charset="0"/>
              <a:buNone/>
            </a:pPr>
            <a:r>
              <a:rPr lang="az-Latn-AZ">
                <a:latin typeface="Times New Roman" pitchFamily="18" charset="0"/>
              </a:rPr>
              <a:t>Formativ qiymətləndirmə jurnalı sinif və fənn müəllimləri tərəfindən şagirdlərin gündəlik fəaliyyətini meyarlar üzrə  izləyərək qeydiyyatını aparmaq üçün  nəzərdə tutulur.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az-Latn-AZ"/>
              <a:t>Formativ qiymətləndirmə jurnalı</a:t>
            </a:r>
            <a:endParaRPr lang="ru-RU"/>
          </a:p>
        </p:txBody>
      </p:sp>
      <p:sp>
        <p:nvSpPr>
          <p:cNvPr id="111619" name="Rectangle 3"/>
          <p:cNvSpPr>
            <a:spLocks noGrp="1" noChangeArrowheads="1"/>
          </p:cNvSpPr>
          <p:nvPr>
            <p:ph type="body" idx="1"/>
          </p:nvPr>
        </p:nvSpPr>
        <p:spPr>
          <a:xfrm>
            <a:off x="457200" y="1484313"/>
            <a:ext cx="8229600" cy="4535487"/>
          </a:xfrm>
        </p:spPr>
        <p:txBody>
          <a:bodyPr/>
          <a:lstStyle/>
          <a:p>
            <a:pPr>
              <a:buFontTx/>
              <a:buNone/>
            </a:pPr>
            <a:r>
              <a:rPr lang="az-Latn-AZ">
                <a:latin typeface="Times New Roman" pitchFamily="18" charset="0"/>
              </a:rPr>
              <a:t>Fənn üçün ayrılmış  dərs saatının tarixlərini  yazmaq üçün  hər bir səhifənin sol tərəfi  şaquli olaraq sütunlara bölünüb.</a:t>
            </a:r>
            <a:r>
              <a:rPr lang="ru-RU">
                <a:latin typeface="Times New Roman" pitchFamily="18" charset="0"/>
              </a:rPr>
              <a:t/>
            </a:r>
            <a:br>
              <a:rPr lang="ru-RU">
                <a:latin typeface="Times New Roman" pitchFamily="18" charset="0"/>
              </a:rPr>
            </a:br>
            <a:r>
              <a:rPr lang="az-Latn-AZ">
                <a:latin typeface="Times New Roman" pitchFamily="18" charset="0"/>
              </a:rPr>
              <a:t>Hər bir səhifənin sağ tərəfində verilmiş cədvəldə mövzunun adı, şagirdin fəaliyyətini davamlı izləmək üçün  müəllim tərəfindən  standartlar  əsasında müəyyən edilmiş   meyarlar və  istifadə edilən qiymətləndirmə vasitəsinin adı yazılır.</a:t>
            </a:r>
            <a:endParaRPr lang="ru-RU">
              <a:latin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ChangeArrowheads="1"/>
          </p:cNvSpPr>
          <p:nvPr/>
        </p:nvSpPr>
        <p:spPr bwMode="auto">
          <a:xfrm>
            <a:off x="3259138" y="-1196975"/>
            <a:ext cx="2625725" cy="0"/>
          </a:xfrm>
          <a:prstGeom prst="rect">
            <a:avLst/>
          </a:prstGeom>
          <a:noFill/>
          <a:ln w="9525">
            <a:noFill/>
            <a:miter lim="800000"/>
            <a:headEnd/>
            <a:tailEnd/>
          </a:ln>
          <a:effectLst/>
        </p:spPr>
        <p:txBody>
          <a:bodyPr wrap="none">
            <a:spAutoFit/>
          </a:bodyPr>
          <a:lstStyle/>
          <a:p>
            <a:endParaRPr lang="ru-RU">
              <a:latin typeface="Calibri" pitchFamily="34" charset="0"/>
            </a:endParaRPr>
          </a:p>
        </p:txBody>
      </p:sp>
      <p:sp>
        <p:nvSpPr>
          <p:cNvPr id="110595" name="Rectangle 3"/>
          <p:cNvSpPr>
            <a:spLocks noChangeArrowheads="1"/>
          </p:cNvSpPr>
          <p:nvPr/>
        </p:nvSpPr>
        <p:spPr bwMode="auto">
          <a:xfrm>
            <a:off x="-809625" y="-66675"/>
            <a:ext cx="9144000" cy="0"/>
          </a:xfrm>
          <a:prstGeom prst="rect">
            <a:avLst/>
          </a:prstGeom>
          <a:noFill/>
          <a:ln w="9525">
            <a:noFill/>
            <a:miter lim="800000"/>
            <a:headEnd/>
            <a:tailEnd/>
          </a:ln>
          <a:effectLst/>
        </p:spPr>
        <p:txBody>
          <a:bodyPr wrap="none" anchor="ctr">
            <a:spAutoFit/>
          </a:bodyPr>
          <a:lstStyle/>
          <a:p>
            <a:endParaRPr lang="ru-RU"/>
          </a:p>
        </p:txBody>
      </p:sp>
      <p:graphicFrame>
        <p:nvGraphicFramePr>
          <p:cNvPr id="110596" name="Object 4"/>
          <p:cNvGraphicFramePr>
            <a:graphicFrameLocks noChangeAspect="1"/>
          </p:cNvGraphicFramePr>
          <p:nvPr/>
        </p:nvGraphicFramePr>
        <p:xfrm>
          <a:off x="107950" y="115888"/>
          <a:ext cx="9036050" cy="7058025"/>
        </p:xfrm>
        <a:graphic>
          <a:graphicData uri="http://schemas.openxmlformats.org/presentationml/2006/ole">
            <p:oleObj spid="_x0000_s110596" name="Document" r:id="rId3" imgW="10761553" imgH="7027824" progId="Word.Document.8">
              <p:embed/>
            </p:oleObj>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457200" y="292100"/>
            <a:ext cx="8229600" cy="976313"/>
          </a:xfrm>
        </p:spPr>
        <p:txBody>
          <a:bodyPr/>
          <a:lstStyle/>
          <a:p>
            <a:r>
              <a:rPr lang="az-Latn-AZ" sz="3200"/>
              <a:t>Qiymətləndirmə meyarlarının müəyyən olunması</a:t>
            </a:r>
            <a:r>
              <a:rPr lang="az-Latn-AZ" sz="4000"/>
              <a:t> </a:t>
            </a:r>
            <a:endParaRPr lang="ru-RU" sz="4000"/>
          </a:p>
        </p:txBody>
      </p:sp>
      <p:sp>
        <p:nvSpPr>
          <p:cNvPr id="135171" name="Rectangle 3"/>
          <p:cNvSpPr>
            <a:spLocks noGrp="1" noChangeArrowheads="1"/>
          </p:cNvSpPr>
          <p:nvPr>
            <p:ph type="body" idx="1"/>
          </p:nvPr>
        </p:nvSpPr>
        <p:spPr>
          <a:xfrm>
            <a:off x="457200" y="1628775"/>
            <a:ext cx="8229600" cy="4608513"/>
          </a:xfrm>
        </p:spPr>
        <p:txBody>
          <a:bodyPr/>
          <a:lstStyle/>
          <a:p>
            <a:pPr marL="533400" indent="-533400">
              <a:lnSpc>
                <a:spcPct val="90000"/>
              </a:lnSpc>
              <a:buFontTx/>
              <a:buNone/>
            </a:pPr>
            <a:r>
              <a:rPr lang="az-Latn-AZ" sz="2000">
                <a:latin typeface="Times New Roman" pitchFamily="18" charset="0"/>
              </a:rPr>
              <a:t>Formativ qiymətləndirmə jurnalında  qeyd olunan qiymətləndirmə meyarları   məzmun standartları əsasında müəyyən olunur.</a:t>
            </a:r>
          </a:p>
          <a:p>
            <a:pPr marL="533400" indent="-533400">
              <a:lnSpc>
                <a:spcPct val="90000"/>
              </a:lnSpc>
              <a:buFontTx/>
              <a:buNone/>
            </a:pPr>
            <a:r>
              <a:rPr lang="az-Latn-AZ" sz="2000">
                <a:latin typeface="Times New Roman" pitchFamily="18" charset="0"/>
              </a:rPr>
              <a:t>Məsələn, Azərbaycan dili üzrə müəllim mətnin düzgün oxusu ilə bağlı aşağıdakı standartı və onun əsasında hazırladığı meyarları keçilən  proqrama uyğun müəyyənləşdirə bilər:</a:t>
            </a:r>
          </a:p>
          <a:p>
            <a:pPr marL="533400" indent="-533400">
              <a:lnSpc>
                <a:spcPct val="90000"/>
              </a:lnSpc>
              <a:buFontTx/>
              <a:buNone/>
            </a:pPr>
            <a:r>
              <a:rPr lang="az-Latn-AZ" sz="2000">
                <a:latin typeface="Times New Roman" pitchFamily="18" charset="0"/>
              </a:rPr>
              <a:t>Standart: 3.1.2. Mətndəki sözləri orfoepiya qaydalarına uyğun oxuyur.</a:t>
            </a:r>
          </a:p>
          <a:p>
            <a:pPr marL="533400" indent="-533400">
              <a:lnSpc>
                <a:spcPct val="90000"/>
              </a:lnSpc>
              <a:buFontTx/>
              <a:buNone/>
            </a:pPr>
            <a:r>
              <a:rPr lang="az-Latn-AZ" sz="2000">
                <a:latin typeface="Times New Roman" pitchFamily="18" charset="0"/>
              </a:rPr>
              <a:t>                       </a:t>
            </a:r>
            <a:r>
              <a:rPr lang="az-Latn-AZ" sz="2000" b="1">
                <a:latin typeface="Times New Roman" pitchFamily="18" charset="0"/>
              </a:rPr>
              <a:t>Bu standart  əsasında müəyyən edilmiş meyarlar:</a:t>
            </a:r>
            <a:r>
              <a:rPr lang="ru-RU" sz="2000" b="1">
                <a:latin typeface="Times New Roman" pitchFamily="18" charset="0"/>
              </a:rPr>
              <a:t/>
            </a:r>
            <a:br>
              <a:rPr lang="ru-RU" sz="2000" b="1">
                <a:latin typeface="Times New Roman" pitchFamily="18" charset="0"/>
              </a:rPr>
            </a:br>
            <a:endParaRPr lang="az-Latn-AZ" sz="2000" b="1">
              <a:latin typeface="Times New Roman" pitchFamily="18" charset="0"/>
            </a:endParaRPr>
          </a:p>
          <a:p>
            <a:pPr marL="533400" indent="-533400">
              <a:lnSpc>
                <a:spcPct val="90000"/>
              </a:lnSpc>
              <a:buFontTx/>
              <a:buAutoNum type="arabicPeriod"/>
            </a:pPr>
            <a:r>
              <a:rPr lang="az-Latn-AZ" sz="2000">
                <a:latin typeface="Times New Roman" pitchFamily="18" charset="0"/>
              </a:rPr>
              <a:t>Mətndəki sözlərin vurğusunu   düzgün müəyyənləşdirir.</a:t>
            </a:r>
          </a:p>
          <a:p>
            <a:pPr marL="533400" indent="-533400">
              <a:lnSpc>
                <a:spcPct val="90000"/>
              </a:lnSpc>
              <a:buFontTx/>
              <a:buAutoNum type="arabicPeriod"/>
            </a:pPr>
            <a:r>
              <a:rPr lang="az-Latn-AZ" sz="2000">
                <a:latin typeface="Times New Roman" pitchFamily="18" charset="0"/>
              </a:rPr>
              <a:t>Mətndəki  qoşasaitli  sözləri düzgün tələffüz edir.</a:t>
            </a:r>
          </a:p>
          <a:p>
            <a:pPr marL="533400" indent="-533400">
              <a:lnSpc>
                <a:spcPct val="90000"/>
              </a:lnSpc>
              <a:buFontTx/>
              <a:buAutoNum type="arabicPeriod"/>
            </a:pPr>
            <a:r>
              <a:rPr lang="az-Latn-AZ" sz="2000">
                <a:latin typeface="Times New Roman" pitchFamily="18" charset="0"/>
              </a:rPr>
              <a:t>Mətndəki qoşasamitli sözləri düzgün tələffüz edir.</a:t>
            </a:r>
          </a:p>
          <a:p>
            <a:pPr marL="533400" indent="-533400">
              <a:lnSpc>
                <a:spcPct val="90000"/>
              </a:lnSpc>
              <a:buFontTx/>
              <a:buAutoNum type="arabicPeriod"/>
            </a:pPr>
            <a:r>
              <a:rPr lang="az-Latn-AZ" sz="2000">
                <a:latin typeface="Times New Roman" pitchFamily="18" charset="0"/>
              </a:rPr>
              <a:t>Fonetik qanun və hadisələri  oxuda düzgün tətbiq edir.</a:t>
            </a:r>
          </a:p>
          <a:p>
            <a:pPr marL="533400" indent="-533400">
              <a:lnSpc>
                <a:spcPct val="90000"/>
              </a:lnSpc>
              <a:buFontTx/>
              <a:buNone/>
            </a:pPr>
            <a:endParaRPr lang="az-Latn-AZ" sz="2000" b="1">
              <a:latin typeface="Times New Roman" pitchFamily="18" charset="0"/>
            </a:endParaRPr>
          </a:p>
          <a:p>
            <a:pPr marL="533400" indent="-533400">
              <a:lnSpc>
                <a:spcPct val="90000"/>
              </a:lnSpc>
              <a:buFontTx/>
              <a:buNone/>
            </a:pPr>
            <a:endParaRPr lang="az-Latn-AZ" sz="2000" b="1">
              <a:latin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9" name="Rectangle 3"/>
          <p:cNvSpPr>
            <a:spLocks noGrp="1" noChangeArrowheads="1"/>
          </p:cNvSpPr>
          <p:nvPr>
            <p:ph type="body" idx="1"/>
          </p:nvPr>
        </p:nvSpPr>
        <p:spPr>
          <a:xfrm>
            <a:off x="457200" y="2205038"/>
            <a:ext cx="8229600" cy="2303462"/>
          </a:xfrm>
        </p:spPr>
        <p:txBody>
          <a:bodyPr/>
          <a:lstStyle/>
          <a:p>
            <a:endParaRPr lang="az-Latn-AZ"/>
          </a:p>
          <a:p>
            <a:pPr>
              <a:buFontTx/>
              <a:buNone/>
            </a:pPr>
            <a:r>
              <a:rPr lang="az-Latn-AZ" sz="4000" b="1">
                <a:latin typeface="Times New Roman" pitchFamily="18" charset="0"/>
              </a:rPr>
              <a:t>                 Məktəbli kitabçası</a:t>
            </a:r>
            <a:endParaRPr lang="ru-RU" sz="4000" b="1">
              <a:latin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5954" name="Picture 2"/>
          <p:cNvPicPr>
            <a:picLocks noChangeAspect="1" noChangeArrowheads="1"/>
          </p:cNvPicPr>
          <p:nvPr/>
        </p:nvPicPr>
        <p:blipFill>
          <a:blip r:embed="rId2"/>
          <a:srcRect/>
          <a:stretch>
            <a:fillRect/>
          </a:stretch>
        </p:blipFill>
        <p:spPr bwMode="auto">
          <a:xfrm>
            <a:off x="-323850" y="0"/>
            <a:ext cx="9880600" cy="8467725"/>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a:xfrm>
            <a:off x="457200" y="292100"/>
            <a:ext cx="8229600" cy="833438"/>
          </a:xfrm>
        </p:spPr>
        <p:txBody>
          <a:bodyPr/>
          <a:lstStyle/>
          <a:p>
            <a:r>
              <a:rPr lang="az-Latn-AZ" sz="4000">
                <a:latin typeface="Times New Roman" pitchFamily="18" charset="0"/>
              </a:rPr>
              <a:t>Summativ qiymətləndirmə</a:t>
            </a:r>
            <a:endParaRPr lang="ru-RU" sz="4000">
              <a:latin typeface="Times New Roman" pitchFamily="18" charset="0"/>
            </a:endParaRPr>
          </a:p>
        </p:txBody>
      </p:sp>
      <p:sp>
        <p:nvSpPr>
          <p:cNvPr id="76803" name="Rectangle 3"/>
          <p:cNvSpPr>
            <a:spLocks noGrp="1" noChangeArrowheads="1"/>
          </p:cNvSpPr>
          <p:nvPr>
            <p:ph type="body" idx="1"/>
          </p:nvPr>
        </p:nvSpPr>
        <p:spPr>
          <a:xfrm>
            <a:off x="457200" y="1341438"/>
            <a:ext cx="8229600" cy="4678362"/>
          </a:xfrm>
        </p:spPr>
        <p:txBody>
          <a:bodyPr/>
          <a:lstStyle/>
          <a:p>
            <a:pPr marL="990600" lvl="1" indent="-533400">
              <a:lnSpc>
                <a:spcPct val="90000"/>
              </a:lnSpc>
              <a:buFont typeface="Tahoma" pitchFamily="34" charset="0"/>
              <a:buNone/>
            </a:pPr>
            <a:r>
              <a:rPr lang="az-Latn-AZ">
                <a:latin typeface="Times New Roman" pitchFamily="18" charset="0"/>
              </a:rPr>
              <a:t>Summativ qiymətləndirmə kiçik və böyük summativ qiymətləndirmədən ibarətdir. </a:t>
            </a:r>
            <a:endParaRPr lang="en-US">
              <a:latin typeface="Times New Roman" pitchFamily="18" charset="0"/>
            </a:endParaRPr>
          </a:p>
          <a:p>
            <a:pPr marL="990600" lvl="1" indent="-533400">
              <a:lnSpc>
                <a:spcPct val="90000"/>
              </a:lnSpc>
              <a:buFont typeface="Tahoma" pitchFamily="34" charset="0"/>
              <a:buNone/>
            </a:pPr>
            <a:r>
              <a:rPr lang="az-Latn-AZ">
                <a:latin typeface="Times New Roman" pitchFamily="18" charset="0"/>
              </a:rPr>
              <a:t>Kiçik və böyük summativ qiymətləndirmə təlim prosesində müəyyən mərhələlərə (bəhs və ya bölmənin, yarımilin sonunda) yekun vurmaqla, müvafiq məzmun standartlarına uyğun qiymətləndirmə standartları əsasında hazırlanmış vasitələrlə şagirdin nailiyyət səviyyəsini ölçmək məqsədilə aparılır.</a:t>
            </a:r>
          </a:p>
          <a:p>
            <a:pPr marL="990600" lvl="1" indent="-533400">
              <a:lnSpc>
                <a:spcPct val="90000"/>
              </a:lnSpc>
              <a:buFont typeface="Tahoma" pitchFamily="34" charset="0"/>
              <a:buNone/>
            </a:pPr>
            <a:r>
              <a:rPr lang="az-Latn-AZ">
                <a:latin typeface="Times New Roman" pitchFamily="18" charset="0"/>
              </a:rPr>
              <a:t>Summativ qiymətləndirmənin nəticələri keçirildiyi tarixdə sinif jurnalında qeyd olunur.</a:t>
            </a:r>
            <a:endParaRPr lang="ru-RU">
              <a:latin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7" name="Rectangle 3"/>
          <p:cNvSpPr>
            <a:spLocks noGrp="1" noChangeArrowheads="1"/>
          </p:cNvSpPr>
          <p:nvPr>
            <p:ph type="title"/>
          </p:nvPr>
        </p:nvSpPr>
        <p:spPr>
          <a:xfrm>
            <a:off x="457200" y="292100"/>
            <a:ext cx="8507413" cy="544513"/>
          </a:xfrm>
          <a:solidFill>
            <a:srgbClr val="0099CC"/>
          </a:solidFill>
          <a:ln/>
        </p:spPr>
        <p:txBody>
          <a:bodyPr/>
          <a:lstStyle/>
          <a:p>
            <a:pPr algn="ctr"/>
            <a:r>
              <a:rPr lang="az-Latn-AZ" sz="3200" b="1">
                <a:solidFill>
                  <a:schemeClr val="bg1"/>
                </a:solidFill>
                <a:latin typeface="Times New Roman" pitchFamily="18" charset="0"/>
              </a:rPr>
              <a:t>Summativ qiymətləndirmədə istifadə olunan üsul və vasitələr</a:t>
            </a:r>
            <a:endParaRPr lang="ru-RU" sz="3200" b="1">
              <a:solidFill>
                <a:schemeClr val="bg1"/>
              </a:solidFill>
              <a:latin typeface="Times New Roman" pitchFamily="18" charset="0"/>
            </a:endParaRPr>
          </a:p>
        </p:txBody>
      </p:sp>
      <p:graphicFrame>
        <p:nvGraphicFramePr>
          <p:cNvPr id="129223" name="Group 199"/>
          <p:cNvGraphicFramePr>
            <a:graphicFrameLocks noGrp="1"/>
          </p:cNvGraphicFramePr>
          <p:nvPr>
            <p:ph idx="1"/>
          </p:nvPr>
        </p:nvGraphicFramePr>
        <p:xfrm>
          <a:off x="179388" y="1196975"/>
          <a:ext cx="8713787" cy="5648325"/>
        </p:xfrm>
        <a:graphic>
          <a:graphicData uri="http://schemas.openxmlformats.org/drawingml/2006/table">
            <a:tbl>
              <a:tblPr/>
              <a:tblGrid>
                <a:gridCol w="3078162"/>
                <a:gridCol w="5635625"/>
              </a:tblGrid>
              <a:tr h="511175">
                <a:tc>
                  <a:txBody>
                    <a:bodyPr/>
                    <a:lstStyle/>
                    <a:p>
                      <a:pPr marL="0" marR="0" lvl="0" indent="0" algn="ctr" defTabSz="914400" rtl="0" eaLnBrk="1" fontAlgn="base" latinLnBrk="0" hangingPunct="1">
                        <a:lnSpc>
                          <a:spcPct val="150000"/>
                        </a:lnSpc>
                        <a:spcBef>
                          <a:spcPct val="0"/>
                        </a:spcBef>
                        <a:spcAft>
                          <a:spcPct val="0"/>
                        </a:spcAft>
                        <a:buClr>
                          <a:schemeClr val="hlink"/>
                        </a:buClr>
                        <a:buSzPct val="120000"/>
                        <a:buFontTx/>
                        <a:buNone/>
                        <a:tabLst/>
                      </a:pPr>
                      <a:r>
                        <a:rPr kumimoji="0" lang="ru-RU" sz="1600" b="1"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Üsullar</a:t>
                      </a:r>
                      <a:endParaRPr kumimoji="0" lang="ru-RU" sz="1600" b="1"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ctr" defTabSz="914400" rtl="0" eaLnBrk="1" fontAlgn="base" latinLnBrk="0" hangingPunct="1">
                        <a:lnSpc>
                          <a:spcPct val="150000"/>
                        </a:lnSpc>
                        <a:spcBef>
                          <a:spcPct val="0"/>
                        </a:spcBef>
                        <a:spcAft>
                          <a:spcPct val="0"/>
                        </a:spcAft>
                        <a:buClr>
                          <a:schemeClr val="hlink"/>
                        </a:buClr>
                        <a:buSzPct val="120000"/>
                        <a:buFontTx/>
                        <a:buNone/>
                        <a:tabLst/>
                      </a:pPr>
                      <a:r>
                        <a:rPr kumimoji="0" lang="ru-RU" sz="1600" b="1"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Vasitələr</a:t>
                      </a:r>
                      <a:endParaRPr kumimoji="0" lang="ru-RU" sz="1600" b="1"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912813">
                <a:tc>
                  <a:txBody>
                    <a:bodyPr/>
                    <a:lstStyle/>
                    <a:p>
                      <a:pPr marL="0" marR="0" lvl="0" indent="0" algn="just" defTabSz="914400" rtl="0" eaLnBrk="1" fontAlgn="base" latinLnBrk="0" hangingPunct="1">
                        <a:lnSpc>
                          <a:spcPct val="100000"/>
                        </a:lnSpc>
                        <a:spcBef>
                          <a:spcPct val="0"/>
                        </a:spcBef>
                        <a:spcAft>
                          <a:spcPct val="0"/>
                        </a:spcAft>
                        <a:buClr>
                          <a:schemeClr val="hlink"/>
                        </a:buClr>
                        <a:buSzPct val="120000"/>
                        <a:buFontTx/>
                        <a:buNone/>
                        <a:tabLst/>
                      </a:pPr>
                      <a:r>
                        <a:rPr kumimoji="0" lang="az-Latn-AZ"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Yoxlama yazı işləri </a:t>
                      </a:r>
                      <a:endParaRPr kumimoji="0" lang="ru-RU"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endParaRPr>
                    </a:p>
                  </a:txBody>
                  <a:tcP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120000"/>
                        <a:buFontTx/>
                        <a:buNone/>
                        <a:tabLst/>
                      </a:pPr>
                      <a:r>
                        <a:rPr kumimoji="0" lang="az-Latn-AZ"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Yoxlama yazı işləri üzrə  qeydiyyət vərəqi</a:t>
                      </a:r>
                    </a:p>
                    <a:p>
                      <a:pPr marL="0" marR="0" lvl="0" indent="0" algn="just" defTabSz="914400" rtl="0" eaLnBrk="1" fontAlgn="base" latinLnBrk="0" hangingPunct="1">
                        <a:lnSpc>
                          <a:spcPct val="100000"/>
                        </a:lnSpc>
                        <a:spcBef>
                          <a:spcPct val="0"/>
                        </a:spcBef>
                        <a:spcAft>
                          <a:spcPct val="0"/>
                        </a:spcAft>
                        <a:buClr>
                          <a:schemeClr val="hlink"/>
                        </a:buClr>
                        <a:buSzPct val="120000"/>
                        <a:buFontTx/>
                        <a:buNone/>
                        <a:tabLst/>
                      </a:pPr>
                      <a:endParaRPr kumimoji="0" lang="ru-RU"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endParaRPr>
                    </a:p>
                  </a:txBody>
                  <a:tcP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1328738">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az-Latn-AZ"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Layihə</a:t>
                      </a:r>
                      <a:endParaRPr kumimoji="0" lang="ru-RU"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endParaRPr>
                    </a:p>
                  </a:txBody>
                  <a:tcP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az-Latn-AZ"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Şagirdlərin təqdimatı və müəllim tərəfindən müəyyən edilmiş meyar cədvəli</a:t>
                      </a:r>
                      <a:endParaRPr kumimoji="0" lang="ru-RU"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endParaRPr>
                    </a:p>
                  </a:txBody>
                  <a:tcP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785813">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az-Latn-AZ"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Şifahi sorğu</a:t>
                      </a:r>
                      <a:endParaRPr kumimoji="0" lang="ru-RU"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endParaRPr>
                    </a:p>
                  </a:txBody>
                  <a:tcP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just" defTabSz="914400" rtl="0" eaLnBrk="1" fontAlgn="base" latinLnBrk="0" hangingPunct="1">
                        <a:lnSpc>
                          <a:spcPct val="100000"/>
                        </a:lnSpc>
                        <a:spcBef>
                          <a:spcPct val="0"/>
                        </a:spcBef>
                        <a:spcAft>
                          <a:spcPct val="0"/>
                        </a:spcAft>
                        <a:buClr>
                          <a:schemeClr val="hlink"/>
                        </a:buClr>
                        <a:buSzPct val="120000"/>
                        <a:buFontTx/>
                        <a:buNone/>
                        <a:tabLst/>
                      </a:pPr>
                      <a:r>
                        <a:rPr kumimoji="0" lang="az-Latn-AZ"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Şifahi sorğu üzrə  qeydiyyət vərəqi</a:t>
                      </a:r>
                      <a:endParaRPr kumimoji="0" lang="ru-RU"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endParaRPr>
                    </a:p>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endParaRPr kumimoji="0" lang="ru-RU"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511175">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ru-RU"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Test</a:t>
                      </a:r>
                    </a:p>
                  </a:txBody>
                  <a:tcP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tabLst/>
                      </a:pPr>
                      <a:r>
                        <a:rPr kumimoji="0" lang="ru-RU"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Test  tapşırıqları</a:t>
                      </a:r>
                      <a:endParaRPr kumimoji="0" lang="ru-RU"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581025">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ru-RU"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Tapşırıqvermə</a:t>
                      </a:r>
                      <a:endParaRPr kumimoji="0" lang="ru-RU"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az-Latn-AZ"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Tapşırıq, ç</a:t>
                      </a:r>
                      <a:r>
                        <a:rPr kumimoji="0" lang="ru-RU"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alışma</a:t>
                      </a:r>
                      <a:r>
                        <a:rPr kumimoji="0" lang="az-Latn-AZ"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 və laboratoriya işləri</a:t>
                      </a:r>
                      <a:endParaRPr kumimoji="0" lang="ru-RU"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ea typeface="MS Mincho" pitchFamily="49" charset="-128"/>
                        <a:cs typeface="Arial" pitchFamily="34" charset="0"/>
                      </a:endParaRPr>
                    </a:p>
                  </a:txBody>
                  <a:tcP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r h="914400">
                <a:tc>
                  <a:txBody>
                    <a:bodyPr/>
                    <a:lstStyle/>
                    <a:p>
                      <a:pPr marL="0" marR="0" lvl="0" indent="0" algn="just" defTabSz="914400" rtl="0" eaLnBrk="1" fontAlgn="base" latinLnBrk="0" hangingPunct="1">
                        <a:lnSpc>
                          <a:spcPct val="150000"/>
                        </a:lnSpc>
                        <a:spcBef>
                          <a:spcPct val="0"/>
                        </a:spcBef>
                        <a:spcAft>
                          <a:spcPct val="0"/>
                        </a:spcAft>
                        <a:buClr>
                          <a:schemeClr val="hlink"/>
                        </a:buClr>
                        <a:buSzPct val="120000"/>
                        <a:buFontTx/>
                        <a:buNone/>
                        <a:tabLst/>
                      </a:pPr>
                      <a:r>
                        <a:rPr kumimoji="0" lang="az-Latn-AZ"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Yaradıcılıq və əl işləri</a:t>
                      </a:r>
                      <a:endParaRPr kumimoji="0" lang="ru-RU"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endParaRPr>
                    </a:p>
                  </a:txBody>
                  <a:tcP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c>
                  <a:txBody>
                    <a:body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tabLst/>
                      </a:pPr>
                      <a:r>
                        <a:rPr kumimoji="0" lang="az-Latn-AZ"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rPr>
                        <a:t>Fənlərə müvafiq olaraq  rəsmlər, hazırlanan məmulatlar və digər əl işləri</a:t>
                      </a:r>
                      <a:endParaRPr kumimoji="0" lang="ru-RU" sz="2000" b="0" i="0" u="none" strike="noStrike" cap="none" normalizeH="0" baseline="0" smtClean="0">
                        <a:ln>
                          <a:noFill/>
                        </a:ln>
                        <a:solidFill>
                          <a:srgbClr val="000000"/>
                        </a:solidFill>
                        <a:effectLst>
                          <a:outerShdw blurRad="38100" dist="38100" dir="2700000" algn="tl">
                            <a:srgbClr val="FFFFFF"/>
                          </a:outerShdw>
                        </a:effectLst>
                        <a:latin typeface="Arial" pitchFamily="34" charset="0"/>
                        <a:cs typeface="Arial" pitchFamily="34" charset="0"/>
                      </a:endParaRPr>
                    </a:p>
                  </a:txBody>
                  <a:tcPr horzOverflow="overflow">
                    <a:lnL w="12700" cap="flat" cmpd="sng" algn="ctr">
                      <a:solidFill>
                        <a:srgbClr val="9C85C0"/>
                      </a:solidFill>
                      <a:prstDash val="solid"/>
                      <a:round/>
                      <a:headEnd type="none" w="med" len="med"/>
                      <a:tailEnd type="none" w="med" len="med"/>
                    </a:lnL>
                    <a:lnR w="12700" cap="flat" cmpd="sng" algn="ctr">
                      <a:solidFill>
                        <a:srgbClr val="9C85C0"/>
                      </a:solidFill>
                      <a:prstDash val="solid"/>
                      <a:round/>
                      <a:headEnd type="none" w="med" len="med"/>
                      <a:tailEnd type="none" w="med" len="med"/>
                    </a:lnR>
                    <a:lnT w="12700" cap="flat" cmpd="sng" algn="ctr">
                      <a:solidFill>
                        <a:srgbClr val="9C85C0"/>
                      </a:solidFill>
                      <a:prstDash val="solid"/>
                      <a:round/>
                      <a:headEnd type="none" w="med" len="med"/>
                      <a:tailEnd type="none" w="med" len="med"/>
                    </a:lnT>
                    <a:lnB w="12700" cap="flat" cmpd="sng" algn="ctr">
                      <a:solidFill>
                        <a:srgbClr val="9C85C0"/>
                      </a:solidFill>
                      <a:prstDash val="solid"/>
                      <a:round/>
                      <a:headEnd type="none" w="med" len="med"/>
                      <a:tailEnd type="none" w="med" len="med"/>
                    </a:lnB>
                    <a:lnTlToBr>
                      <a:noFill/>
                    </a:lnTlToBr>
                    <a:lnBlToTr>
                      <a:noFill/>
                    </a:lnBlToTr>
                    <a:solidFill>
                      <a:srgbClr val="EFEDF4"/>
                    </a:solid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57200" y="292100"/>
            <a:ext cx="8229600" cy="473075"/>
          </a:xfrm>
        </p:spPr>
        <p:txBody>
          <a:bodyPr/>
          <a:lstStyle/>
          <a:p>
            <a:r>
              <a:rPr lang="az-Latn-AZ" sz="4000"/>
              <a:t>Qeyd:</a:t>
            </a:r>
            <a:endParaRPr lang="ru-RU" sz="4000"/>
          </a:p>
        </p:txBody>
      </p:sp>
      <p:sp>
        <p:nvSpPr>
          <p:cNvPr id="138243" name="Rectangle 3"/>
          <p:cNvSpPr>
            <a:spLocks noGrp="1" noChangeArrowheads="1"/>
          </p:cNvSpPr>
          <p:nvPr>
            <p:ph type="body" idx="1"/>
          </p:nvPr>
        </p:nvSpPr>
        <p:spPr>
          <a:xfrm>
            <a:off x="457200" y="1125538"/>
            <a:ext cx="8229600" cy="4894262"/>
          </a:xfrm>
        </p:spPr>
        <p:txBody>
          <a:bodyPr/>
          <a:lstStyle/>
          <a:p>
            <a:pPr>
              <a:lnSpc>
                <a:spcPct val="90000"/>
              </a:lnSpc>
            </a:pPr>
            <a:r>
              <a:rPr lang="az-Latn-AZ" sz="2400">
                <a:latin typeface="Times New Roman" pitchFamily="18" charset="0"/>
              </a:rPr>
              <a:t>Test  tapşırıqları qiymətləndirmə vasitəsi kimi hal-hazırda  populyarlıq qazansa da, fənni tədris edən  müəllim diaqnostik, formativ  və hətta summativ  qiymətləndirmədə   test tapşırıqlarına aludəçilik  göstərməməlidir.</a:t>
            </a:r>
          </a:p>
          <a:p>
            <a:pPr>
              <a:lnSpc>
                <a:spcPct val="90000"/>
              </a:lnSpc>
            </a:pPr>
            <a:r>
              <a:rPr lang="az-Latn-AZ" sz="2400">
                <a:latin typeface="Times New Roman" pitchFamily="18" charset="0"/>
              </a:rPr>
              <a:t>Şagirdlərin  şifahi və yazılı  nitq bacarıqlarını, məntiqi təfəkkürünü, müstəqil düşünmə qabiliyyətini  inkişaf etdirən  üsullardan- layihə (qiymətləndirmə vasitəsi-şagirdlərin təqdimatı və müəllimin tərtib etdiyi meyar cədvəli), şifahi sorğu (qiymətləndirmə vasitəsi-şifahi nitq bacarıqları üzrə qeydiyyat vərəqi), yoxlama yazı işlərindən ( imla, inşa, esse, məsələ və misal həlli) geniş istifadə etməlidir.</a:t>
            </a:r>
          </a:p>
          <a:p>
            <a:pPr>
              <a:lnSpc>
                <a:spcPct val="90000"/>
              </a:lnSpc>
            </a:pPr>
            <a:r>
              <a:rPr lang="az-Latn-AZ" sz="2400">
                <a:latin typeface="Times New Roman" pitchFamily="18" charset="0"/>
              </a:rPr>
              <a:t>Test tapşırıqlarından  davamlı olmamaqla, yeri gəldikcə  yalnız summativ qiymətləndirmədə  istifadə etmək tövsiyə edilir.</a:t>
            </a:r>
          </a:p>
          <a:p>
            <a:pPr>
              <a:lnSpc>
                <a:spcPct val="90000"/>
              </a:lnSpc>
            </a:pPr>
            <a:endParaRPr lang="ru-RU" sz="2400">
              <a:latin typeface="Times New Roman" pitchFamily="18"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a:xfrm>
            <a:off x="457200" y="292100"/>
            <a:ext cx="8229600" cy="941388"/>
          </a:xfrm>
        </p:spPr>
        <p:txBody>
          <a:bodyPr/>
          <a:lstStyle/>
          <a:p>
            <a:r>
              <a:rPr lang="az-Latn-AZ"/>
              <a:t>Kiçik summativ qiymətləndirmə</a:t>
            </a:r>
            <a:endParaRPr lang="ru-RU"/>
          </a:p>
        </p:txBody>
      </p:sp>
      <p:sp>
        <p:nvSpPr>
          <p:cNvPr id="84995" name="Rectangle 3"/>
          <p:cNvSpPr>
            <a:spLocks noGrp="1" noChangeArrowheads="1"/>
          </p:cNvSpPr>
          <p:nvPr>
            <p:ph type="body" idx="1"/>
          </p:nvPr>
        </p:nvSpPr>
        <p:spPr>
          <a:xfrm>
            <a:off x="457200" y="1484313"/>
            <a:ext cx="8229600" cy="4641850"/>
          </a:xfrm>
        </p:spPr>
        <p:txBody>
          <a:bodyPr/>
          <a:lstStyle/>
          <a:p>
            <a:pPr marL="609600" indent="-609600">
              <a:lnSpc>
                <a:spcPct val="80000"/>
              </a:lnSpc>
            </a:pPr>
            <a:r>
              <a:rPr lang="az-Latn-AZ" sz="2400">
                <a:latin typeface="Times New Roman" pitchFamily="18" charset="0"/>
              </a:rPr>
              <a:t>Kiçik summativ qiymətləndirmə fənn kurikulumları tətbiq olunan siniflərdə bəhs və ya bölmələrin sonunda altı həftədən gec olmayaraq müəllim tərəfindən keçirilir. Onun nəticələri   yarımillik qiymətlərin  hesablanmasında nəzərə alınır.</a:t>
            </a:r>
          </a:p>
          <a:p>
            <a:pPr marL="609600" indent="-609600">
              <a:lnSpc>
                <a:spcPct val="80000"/>
              </a:lnSpc>
            </a:pPr>
            <a:r>
              <a:rPr lang="az-Latn-AZ" sz="2400">
                <a:latin typeface="Times New Roman" pitchFamily="18" charset="0"/>
              </a:rPr>
              <a:t>Kiçik summativ qiymətləndirmə vasitələri (tapşırıqlar, yazı işləri və s.) fənni tədris edən müəllim tərəfindən hazırlanır.</a:t>
            </a:r>
          </a:p>
          <a:p>
            <a:pPr marL="609600" indent="-609600">
              <a:lnSpc>
                <a:spcPct val="80000"/>
              </a:lnSpc>
            </a:pPr>
            <a:r>
              <a:rPr lang="az-Latn-AZ" sz="2400">
                <a:latin typeface="Times New Roman" pitchFamily="18" charset="0"/>
              </a:rPr>
              <a:t>Kiçik summativ qiymətləndirmənin keçirildiyi gün  dərsdə iştirak etməyən şagirdin sinif jurnalında adının qarşısındakı xana diaqonalla 2 yerə ayrılır və onun surətində “q”(qaib) yazılır, məxrəci isə boş saxlanılır. Müəllim həmin şagirdlə növbəti 2 həftə ərzində summativ qiymətləndirmə aparır və onun nəticəsini məxrəcdə qeyd edir.</a:t>
            </a:r>
          </a:p>
          <a:p>
            <a:pPr marL="609600" indent="-609600">
              <a:lnSpc>
                <a:spcPct val="80000"/>
              </a:lnSpc>
              <a:buFontTx/>
              <a:buNone/>
            </a:pPr>
            <a:r>
              <a:rPr lang="az-Latn-AZ" sz="2400">
                <a:latin typeface="Times New Roman" pitchFamily="18" charset="0"/>
              </a:rPr>
              <a:t> </a:t>
            </a:r>
            <a:endParaRPr lang="ru-RU" sz="2400">
              <a:latin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9" name="Rectangle 3"/>
          <p:cNvSpPr>
            <a:spLocks noGrp="1" noChangeArrowheads="1"/>
          </p:cNvSpPr>
          <p:nvPr>
            <p:ph type="body" idx="1"/>
          </p:nvPr>
        </p:nvSpPr>
        <p:spPr>
          <a:xfrm>
            <a:off x="395288" y="1052513"/>
            <a:ext cx="8229600" cy="5113337"/>
          </a:xfrm>
        </p:spPr>
        <p:txBody>
          <a:bodyPr/>
          <a:lstStyle/>
          <a:p>
            <a:pPr marL="609600" indent="-609600">
              <a:lnSpc>
                <a:spcPct val="80000"/>
              </a:lnSpc>
            </a:pPr>
            <a:endParaRPr lang="az-Latn-AZ" sz="2400"/>
          </a:p>
          <a:p>
            <a:pPr marL="609600" indent="-609600">
              <a:lnSpc>
                <a:spcPct val="80000"/>
              </a:lnSpc>
            </a:pPr>
            <a:endParaRPr lang="az-Latn-AZ" sz="2400"/>
          </a:p>
          <a:p>
            <a:pPr marL="609600" indent="-609600">
              <a:lnSpc>
                <a:spcPct val="80000"/>
              </a:lnSpc>
            </a:pPr>
            <a:r>
              <a:rPr lang="az-Latn-AZ" sz="2400"/>
              <a:t>Böyük summativ qiymətləndirmə vasitələri (test və tapşırıqlar) ümumi təhsil müəssisəsi  rəhbərliyinin təşkil etdiyi xüsusi komissiya  tərəfindən hazırlanır. </a:t>
            </a:r>
          </a:p>
          <a:p>
            <a:pPr marL="609600" indent="-609600">
              <a:lnSpc>
                <a:spcPct val="80000"/>
              </a:lnSpc>
            </a:pPr>
            <a:r>
              <a:rPr lang="az-Latn-AZ" sz="2400"/>
              <a:t>Şagird I yarımildə böyük summativ qiymətləndirmədə iştirak etmədikdə, bir ay müddətində onun böyük summativ qiymətləndirmədə iştirakı təmin edilir.</a:t>
            </a:r>
          </a:p>
          <a:p>
            <a:pPr marL="609600" indent="-609600">
              <a:lnSpc>
                <a:spcPct val="80000"/>
              </a:lnSpc>
            </a:pPr>
            <a:r>
              <a:rPr lang="az-Latn-AZ" sz="2400"/>
              <a:t> Şagird II yarımildə üzrlü səbəbdən böyük summativ qiymətləndirmədə iştirak etmədikdə, II yarımillik qiyməti çıxarılarkən I böyük summativ qiymətləndirmədə aldığı qiymət həm də II böyük summativ qiymət  hesab olunur. Şagirdin  üzrsüz səbəbdən iştirak etmədiyi II yarımildəki böyük summativ qiymətləndirmənin nəticəsi yarımillik  qiyməti çıxarılarkən "0" qəbul edilir.</a:t>
            </a:r>
            <a:endParaRPr lang="ru-RU" sz="2400"/>
          </a:p>
        </p:txBody>
      </p:sp>
      <p:sp>
        <p:nvSpPr>
          <p:cNvPr id="86020" name="Rectangle 4"/>
          <p:cNvSpPr>
            <a:spLocks noChangeArrowheads="1"/>
          </p:cNvSpPr>
          <p:nvPr/>
        </p:nvSpPr>
        <p:spPr bwMode="auto">
          <a:xfrm>
            <a:off x="684213" y="549275"/>
            <a:ext cx="7632700" cy="935038"/>
          </a:xfrm>
          <a:prstGeom prst="rect">
            <a:avLst/>
          </a:prstGeom>
          <a:solidFill>
            <a:schemeClr val="bg1"/>
          </a:solidFill>
          <a:ln w="9525">
            <a:solidFill>
              <a:schemeClr val="tx1"/>
            </a:solidFill>
            <a:miter lim="800000"/>
            <a:headEnd/>
            <a:tailEnd/>
          </a:ln>
          <a:effectLst/>
        </p:spPr>
        <p:txBody>
          <a:bodyPr wrap="none" anchor="ctr"/>
          <a:lstStyle/>
          <a:p>
            <a:pPr algn="ctr"/>
            <a:r>
              <a:rPr lang="az-Latn-AZ" sz="3200" b="1">
                <a:latin typeface="Arial" pitchFamily="34" charset="0"/>
              </a:rPr>
              <a:t>Böyük summativ qiymətləndirmə</a:t>
            </a:r>
            <a:endParaRPr lang="ru-RU" sz="3200" b="1">
              <a:latin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3" name="Rectangle 3"/>
          <p:cNvSpPr>
            <a:spLocks noGrp="1" noChangeArrowheads="1"/>
          </p:cNvSpPr>
          <p:nvPr>
            <p:ph type="body" idx="1"/>
          </p:nvPr>
        </p:nvSpPr>
        <p:spPr>
          <a:xfrm>
            <a:off x="468313" y="1196975"/>
            <a:ext cx="8229600" cy="4929188"/>
          </a:xfrm>
        </p:spPr>
        <p:txBody>
          <a:bodyPr/>
          <a:lstStyle/>
          <a:p>
            <a:pPr>
              <a:buFontTx/>
              <a:buNone/>
            </a:pPr>
            <a:r>
              <a:rPr lang="az-Latn-AZ" sz="2800"/>
              <a:t>Əgər şagird  I yarımildə  böyük summativ qiymətləndirmədə  üzrlü səbəbdən iştirak etməmiş və  bir ay müddətində onun böyük summativ qiymətləndirmədə iştirakını təmin etmək mümkün olmamışdırsa, həmin şagirdin II yarımildə böyük summativ qiymətləndirmədə aldığı qiymət həm də I yarımilin qiyməti olaraq hesablanır. Hər iki böyük summativ qiymətləndirmədə üzrlü və ya üzrsüz   səbəbdən iştirak etməyən şagird haqqında məktəbin pedaqoji  şurasında qərar çıxarılır.</a:t>
            </a:r>
            <a:endParaRPr lang="ru-RU" sz="2800"/>
          </a:p>
        </p:txBody>
      </p:sp>
      <p:sp>
        <p:nvSpPr>
          <p:cNvPr id="87044" name="Rectangle 4"/>
          <p:cNvSpPr>
            <a:spLocks noChangeArrowheads="1"/>
          </p:cNvSpPr>
          <p:nvPr/>
        </p:nvSpPr>
        <p:spPr bwMode="auto">
          <a:xfrm>
            <a:off x="1116013" y="260350"/>
            <a:ext cx="7056437" cy="519113"/>
          </a:xfrm>
          <a:prstGeom prst="rect">
            <a:avLst/>
          </a:prstGeom>
          <a:noFill/>
          <a:ln w="9525">
            <a:noFill/>
            <a:miter lim="800000"/>
            <a:headEnd/>
            <a:tailEnd/>
          </a:ln>
          <a:effectLst/>
        </p:spPr>
        <p:txBody>
          <a:bodyPr>
            <a:spAutoFit/>
          </a:bodyPr>
          <a:lstStyle/>
          <a:p>
            <a:r>
              <a:rPr lang="az-Latn-AZ" sz="2800" b="1">
                <a:solidFill>
                  <a:schemeClr val="tx2"/>
                </a:solidFill>
                <a:effectLst>
                  <a:outerShdw blurRad="38100" dist="38100" dir="2700000" algn="tl">
                    <a:srgbClr val="000000"/>
                  </a:outerShdw>
                </a:effectLst>
              </a:rPr>
              <a:t>Böyük summativ qiymətləndirmə</a:t>
            </a:r>
            <a:endParaRPr lang="ru-RU" sz="2800" b="1">
              <a:solidFill>
                <a:schemeClr val="tx2"/>
              </a:solidFill>
              <a:effectLst>
                <a:outerShdw blurRad="38100" dist="38100" dir="2700000" algn="tl">
                  <a:srgbClr val="000000"/>
                </a:outerShdw>
              </a:effectLs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457200" y="292100"/>
            <a:ext cx="8229600" cy="615950"/>
          </a:xfrm>
        </p:spPr>
        <p:txBody>
          <a:bodyPr/>
          <a:lstStyle/>
          <a:p>
            <a:r>
              <a:rPr lang="az-Latn-AZ" sz="2400"/>
              <a:t>Summativ qiymətləndirmə nəticələrinin hesablanması</a:t>
            </a:r>
            <a:endParaRPr lang="ru-RU" sz="2400"/>
          </a:p>
        </p:txBody>
      </p:sp>
      <p:sp>
        <p:nvSpPr>
          <p:cNvPr id="92163" name="Rectangle 3"/>
          <p:cNvSpPr>
            <a:spLocks noGrp="1" noChangeArrowheads="1"/>
          </p:cNvSpPr>
          <p:nvPr>
            <p:ph type="body" idx="1"/>
          </p:nvPr>
        </p:nvSpPr>
        <p:spPr>
          <a:xfrm>
            <a:off x="250825" y="1052513"/>
            <a:ext cx="8642350" cy="5267325"/>
          </a:xfrm>
        </p:spPr>
        <p:txBody>
          <a:bodyPr/>
          <a:lstStyle/>
          <a:p>
            <a:pPr marL="609600" indent="-609600">
              <a:lnSpc>
                <a:spcPct val="90000"/>
              </a:lnSpc>
            </a:pPr>
            <a:r>
              <a:rPr lang="az-Latn-AZ" sz="2400"/>
              <a:t>Summativ qiymətləndirmə tapşırıqları asan,orta və çətin  səviyyəli olmaqla hazırlanır və qiymətlər düzgün cavabların sayına uyğun müəyyənləşdirilir. </a:t>
            </a:r>
          </a:p>
          <a:p>
            <a:pPr marL="609600" indent="-609600">
              <a:lnSpc>
                <a:spcPct val="90000"/>
              </a:lnSpc>
            </a:pPr>
            <a:r>
              <a:rPr lang="az-Latn-AZ" sz="2400"/>
              <a:t>Summativ qiymətləndirmənin nəticələri 5 ballıq qiymət şkalası üzrə (1,2,3,4,5) rəqəmlə ifadə olunur və qiymətlər jurnala yazılır.</a:t>
            </a:r>
          </a:p>
          <a:p>
            <a:pPr marL="609600" indent="-609600">
              <a:lnSpc>
                <a:spcPct val="90000"/>
              </a:lnSpc>
            </a:pPr>
            <a:r>
              <a:rPr lang="az-Latn-AZ" sz="2400"/>
              <a:t>Summativ qiymətləndirmədə sualların ümumi sayının</a:t>
            </a:r>
          </a:p>
          <a:p>
            <a:pPr marL="609600" indent="-609600">
              <a:lnSpc>
                <a:spcPct val="90000"/>
              </a:lnSpc>
              <a:buFontTx/>
              <a:buNone/>
            </a:pPr>
            <a:r>
              <a:rPr lang="az-Latn-AZ" sz="2400"/>
              <a:t> 10%-nə qədər düzgün cavab verən “1”, </a:t>
            </a:r>
          </a:p>
          <a:p>
            <a:pPr marL="609600" indent="-609600">
              <a:lnSpc>
                <a:spcPct val="90000"/>
              </a:lnSpc>
              <a:buFontTx/>
              <a:buNone/>
            </a:pPr>
            <a:r>
              <a:rPr lang="az-Latn-AZ" sz="2400"/>
              <a:t> 10% daxil olmaqla 20%-nə qədər düzgün cavab verən “2”,</a:t>
            </a:r>
          </a:p>
          <a:p>
            <a:pPr marL="609600" indent="-609600">
              <a:lnSpc>
                <a:spcPct val="90000"/>
              </a:lnSpc>
              <a:buFontTx/>
              <a:buNone/>
            </a:pPr>
            <a:r>
              <a:rPr lang="az-Latn-AZ" sz="2400"/>
              <a:t> 20% daxil olmaqla 50%-nə qədər düzgün cavab verən “3”,</a:t>
            </a:r>
          </a:p>
          <a:p>
            <a:pPr marL="609600" indent="-609600">
              <a:lnSpc>
                <a:spcPct val="90000"/>
              </a:lnSpc>
              <a:buFontTx/>
              <a:buNone/>
            </a:pPr>
            <a:r>
              <a:rPr lang="az-Latn-AZ" sz="2400"/>
              <a:t> 50% daxil olmaqla 80%-nə qədər  düzgün cavab verən “4”,</a:t>
            </a:r>
          </a:p>
          <a:p>
            <a:pPr marL="609600" indent="-609600">
              <a:lnSpc>
                <a:spcPct val="90000"/>
              </a:lnSpc>
              <a:buFontTx/>
              <a:buNone/>
            </a:pPr>
            <a:r>
              <a:rPr lang="az-Latn-AZ" sz="2400"/>
              <a:t> 80% daxil olmaqla 100%-nə qədər düzgün cavab verən şagird “5”     qiymətlə qiymətləndirilir.</a:t>
            </a:r>
          </a:p>
          <a:p>
            <a:pPr marL="609600" indent="-609600">
              <a:lnSpc>
                <a:spcPct val="90000"/>
              </a:lnSpc>
            </a:pPr>
            <a:endParaRPr lang="az-Latn-AZ" sz="2400"/>
          </a:p>
          <a:p>
            <a:pPr marL="609600" indent="-609600">
              <a:lnSpc>
                <a:spcPct val="90000"/>
              </a:lnSpc>
            </a:pPr>
            <a:endParaRPr lang="az-Latn-AZ" sz="2400"/>
          </a:p>
          <a:p>
            <a:pPr marL="609600" indent="-609600">
              <a:lnSpc>
                <a:spcPct val="90000"/>
              </a:lnSpc>
            </a:pPr>
            <a:endParaRPr lang="az-Latn-AZ" sz="2400"/>
          </a:p>
          <a:p>
            <a:pPr marL="609600" indent="-609600">
              <a:lnSpc>
                <a:spcPct val="90000"/>
              </a:lnSpc>
            </a:pPr>
            <a:endParaRPr lang="az-Latn-AZ" sz="2000"/>
          </a:p>
          <a:p>
            <a:pPr marL="609600" indent="-609600">
              <a:lnSpc>
                <a:spcPct val="90000"/>
              </a:lnSpc>
            </a:pPr>
            <a:endParaRPr lang="ru-RU" sz="20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457200" y="292100"/>
            <a:ext cx="8229600" cy="615950"/>
          </a:xfrm>
        </p:spPr>
        <p:txBody>
          <a:bodyPr/>
          <a:lstStyle/>
          <a:p>
            <a:r>
              <a:rPr lang="az-Latn-AZ" sz="4000"/>
              <a:t>Yarımillik və illik qiymətlər</a:t>
            </a:r>
            <a:endParaRPr lang="ru-RU" sz="4000"/>
          </a:p>
        </p:txBody>
      </p:sp>
      <p:sp>
        <p:nvSpPr>
          <p:cNvPr id="114691" name="Rectangle 3"/>
          <p:cNvSpPr>
            <a:spLocks noGrp="1" noChangeArrowheads="1"/>
          </p:cNvSpPr>
          <p:nvPr>
            <p:ph type="body" idx="1"/>
          </p:nvPr>
        </p:nvSpPr>
        <p:spPr>
          <a:xfrm>
            <a:off x="457200" y="1268413"/>
            <a:ext cx="8229600" cy="4751387"/>
          </a:xfrm>
        </p:spPr>
        <p:txBody>
          <a:bodyPr/>
          <a:lstStyle/>
          <a:p>
            <a:pPr marL="609600" indent="-609600"/>
            <a:r>
              <a:rPr lang="az-Latn-AZ" sz="2800"/>
              <a:t>Fənn üzrə yarımillik qiymət kiçik summativ (yarımil ərzində keçirilən) qiymətləndirmə nəticələrinin ədədi ortasının 40%-i ilə böyük summativ (yarımilin sonunda keçirilən) qiymətləndirmənin nəticəsinin 60%-nin cəminin yuvarlaq qiymətinə bərabər götürülməklə çıxarılır.</a:t>
            </a:r>
          </a:p>
          <a:p>
            <a:pPr marL="609600" indent="-609600"/>
            <a:r>
              <a:rPr lang="az-Latn-AZ" sz="2800"/>
              <a:t>Fənn üzrə illik qiymətlər yarımillik qiymətlərin ədədi ortasına bərabər tutulur və yuvarlaq qiymət çıxarılır. </a:t>
            </a:r>
            <a:endParaRPr lang="ru-RU" sz="28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457200" y="292100"/>
            <a:ext cx="8229600" cy="1120775"/>
          </a:xfrm>
        </p:spPr>
        <p:txBody>
          <a:bodyPr/>
          <a:lstStyle/>
          <a:p>
            <a:r>
              <a:rPr lang="az-Latn-AZ" sz="3600"/>
              <a:t>Qiymətləndirmə ilə bağlı termin və ifadələr</a:t>
            </a:r>
            <a:endParaRPr lang="ru-RU" sz="3600"/>
          </a:p>
        </p:txBody>
      </p:sp>
      <p:sp>
        <p:nvSpPr>
          <p:cNvPr id="134147" name="Rectangle 3"/>
          <p:cNvSpPr>
            <a:spLocks noGrp="1" noChangeArrowheads="1"/>
          </p:cNvSpPr>
          <p:nvPr>
            <p:ph type="body" idx="1"/>
          </p:nvPr>
        </p:nvSpPr>
        <p:spPr>
          <a:xfrm>
            <a:off x="457200" y="1700213"/>
            <a:ext cx="8229600" cy="4319587"/>
          </a:xfrm>
        </p:spPr>
        <p:txBody>
          <a:bodyPr/>
          <a:lstStyle/>
          <a:p>
            <a:pPr>
              <a:lnSpc>
                <a:spcPct val="90000"/>
              </a:lnSpc>
            </a:pPr>
            <a:r>
              <a:rPr lang="az-Latn-AZ" sz="2800">
                <a:latin typeface="Times New Roman" pitchFamily="18" charset="0"/>
              </a:rPr>
              <a:t>Qiymətləndirmə standartı</a:t>
            </a:r>
            <a:r>
              <a:rPr lang="az-Latn-AZ" sz="2800" b="1" i="1">
                <a:latin typeface="Times New Roman" pitchFamily="18" charset="0"/>
              </a:rPr>
              <a:t>-</a:t>
            </a:r>
            <a:r>
              <a:rPr lang="az-Latn-AZ" sz="2800">
                <a:latin typeface="Times New Roman" pitchFamily="18" charset="0"/>
              </a:rPr>
              <a:t> təhsil alanların nailiyyət səviyyəsinə verilən dövlət tələbləri;</a:t>
            </a:r>
          </a:p>
          <a:p>
            <a:pPr>
              <a:lnSpc>
                <a:spcPct val="90000"/>
              </a:lnSpc>
            </a:pPr>
            <a:r>
              <a:rPr lang="az-Latn-AZ" sz="2800">
                <a:latin typeface="Times New Roman" pitchFamily="18" charset="0"/>
              </a:rPr>
              <a:t>Qiymətləndirmə meyarları- şagirdlərin bilik və bacarıqlarının qiymətləndirilməsi üçün məzmun standartları əsasında hazırlanmış tələblər;</a:t>
            </a:r>
          </a:p>
          <a:p>
            <a:pPr>
              <a:lnSpc>
                <a:spcPct val="90000"/>
              </a:lnSpc>
            </a:pPr>
            <a:r>
              <a:rPr lang="az-Latn-AZ" sz="2800">
                <a:latin typeface="Times New Roman" pitchFamily="18" charset="0"/>
              </a:rPr>
              <a:t>Portfolio- şagirdə ald olan   sənədlər və əsasən formativ qiymətləndirmə məlumatlarının  qeydə alındığı  xüsusu  qovluq;</a:t>
            </a:r>
          </a:p>
          <a:p>
            <a:pPr>
              <a:lnSpc>
                <a:spcPct val="90000"/>
              </a:lnSpc>
            </a:pPr>
            <a:r>
              <a:rPr lang="az-Latn-AZ" sz="2800">
                <a:latin typeface="Times New Roman" pitchFamily="18" charset="0"/>
              </a:rPr>
              <a:t>Rubrik-</a:t>
            </a:r>
            <a:r>
              <a:rPr lang="ru-RU" sz="2800">
                <a:latin typeface="Times New Roman" pitchFamily="18" charset="0"/>
              </a:rPr>
              <a:t> </a:t>
            </a:r>
            <a:r>
              <a:rPr lang="az-Latn-AZ" sz="2800">
                <a:latin typeface="Times New Roman" pitchFamily="18" charset="0"/>
              </a:rPr>
              <a:t>şagirdlərin nailiyyətlərini meyarlar əsasında ölçən qiymətləndirmə şkalası.</a:t>
            </a:r>
            <a:endParaRPr lang="ru-RU" sz="2800">
              <a:latin typeface="Times New Roman" pitchFamily="18" charset="0"/>
            </a:endParaRPr>
          </a:p>
          <a:p>
            <a:pPr>
              <a:lnSpc>
                <a:spcPct val="90000"/>
              </a:lnSpc>
            </a:pPr>
            <a:endParaRPr lang="az-Latn-AZ" sz="2800">
              <a:latin typeface="Times New Roman" pitchFamily="18" charset="0"/>
            </a:endParaRPr>
          </a:p>
          <a:p>
            <a:pPr>
              <a:lnSpc>
                <a:spcPct val="90000"/>
              </a:lnSpc>
            </a:pPr>
            <a:endParaRPr lang="az-Latn-AZ" sz="2800"/>
          </a:p>
          <a:p>
            <a:pPr>
              <a:lnSpc>
                <a:spcPct val="90000"/>
              </a:lnSpc>
            </a:pPr>
            <a:endParaRPr lang="ru-RU" sz="2800"/>
          </a:p>
        </p:txBody>
      </p:sp>
    </p:spTree>
  </p:cSld>
  <p:clrMapOvr>
    <a:masterClrMapping/>
  </p:clrMapOvr>
</p:sld>
</file>

<file path=ppt/theme/theme1.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Ocean</Template>
  <TotalTime>3646</TotalTime>
  <Words>1487</Words>
  <Application>Microsoft Office PowerPoint</Application>
  <PresentationFormat>Экран (4:3)</PresentationFormat>
  <Paragraphs>157</Paragraphs>
  <Slides>27</Slides>
  <Notes>0</Notes>
  <HiddenSlides>0</HiddenSlides>
  <MMClips>0</MMClips>
  <ScaleCrop>false</ScaleCrop>
  <HeadingPairs>
    <vt:vector size="8" baseType="variant">
      <vt:variant>
        <vt:lpstr>Использованные шрифты</vt:lpstr>
      </vt:variant>
      <vt:variant>
        <vt:i4>6</vt:i4>
      </vt:variant>
      <vt:variant>
        <vt:lpstr>Тема</vt:lpstr>
      </vt:variant>
      <vt:variant>
        <vt:i4>1</vt:i4>
      </vt:variant>
      <vt:variant>
        <vt:lpstr>Внедренные серверы OLE</vt:lpstr>
      </vt:variant>
      <vt:variant>
        <vt:i4>1</vt:i4>
      </vt:variant>
      <vt:variant>
        <vt:lpstr>Заголовки слайдов</vt:lpstr>
      </vt:variant>
      <vt:variant>
        <vt:i4>27</vt:i4>
      </vt:variant>
    </vt:vector>
  </HeadingPairs>
  <TitlesOfParts>
    <vt:vector size="35" baseType="lpstr">
      <vt:lpstr>Calibri</vt:lpstr>
      <vt:lpstr>Arial</vt:lpstr>
      <vt:lpstr>Tahoma</vt:lpstr>
      <vt:lpstr>Wingdings</vt:lpstr>
      <vt:lpstr>Times New Roman</vt:lpstr>
      <vt:lpstr>MS Mincho</vt:lpstr>
      <vt:lpstr>Ocean</vt:lpstr>
      <vt:lpstr>Microsoft Word Document</vt:lpstr>
      <vt:lpstr>Слайд 1</vt:lpstr>
      <vt:lpstr>Слайд 2</vt:lpstr>
      <vt:lpstr>Qiymətləndirmənin istiqamətləri </vt:lpstr>
      <vt:lpstr>Qiymətləndirmənin istiqamətləri</vt:lpstr>
      <vt:lpstr>Qiymətləndirmənin növləri</vt:lpstr>
      <vt:lpstr>Qiymətləndirmə formaları</vt:lpstr>
      <vt:lpstr>Qiymətləndirmənin üsul və vasitələri </vt:lpstr>
      <vt:lpstr>Diaqnostik qiymətləndirmə</vt:lpstr>
      <vt:lpstr>Diaqnostik qiymətləndirmədə fəal istifadə olunan  üsul və vasitələr</vt:lpstr>
      <vt:lpstr>Formativ qiymətləndirmə</vt:lpstr>
      <vt:lpstr>Formativ qiymətləndirmə</vt:lpstr>
      <vt:lpstr>Слайд 12</vt:lpstr>
      <vt:lpstr>Formativ qiymətləndirmə jurnalı və məktəbli kitabçası</vt:lpstr>
      <vt:lpstr>Formativ qiymətləndirmə jurnalı</vt:lpstr>
      <vt:lpstr>Слайд 15</vt:lpstr>
      <vt:lpstr>Qiymətləndirmə meyarlarının müəyyən olunması </vt:lpstr>
      <vt:lpstr>Слайд 17</vt:lpstr>
      <vt:lpstr>Слайд 18</vt:lpstr>
      <vt:lpstr>Summativ qiymətləndirmə</vt:lpstr>
      <vt:lpstr>Summativ qiymətləndirmədə istifadə olunan üsul və vasitələr</vt:lpstr>
      <vt:lpstr>Qeyd:</vt:lpstr>
      <vt:lpstr>Kiçik summativ qiymətləndirmə</vt:lpstr>
      <vt:lpstr>Слайд 23</vt:lpstr>
      <vt:lpstr>Слайд 24</vt:lpstr>
      <vt:lpstr>Summativ qiymətləndirmə nəticələrinin hesablanması</vt:lpstr>
      <vt:lpstr>Yarımillik və illik qiymətlər</vt:lpstr>
      <vt:lpstr>Qiymətləndirmə ilə bağlı termin və ifadələr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Ulkar Babayeva</dc:creator>
  <cp:lastModifiedBy>U.Babayeva</cp:lastModifiedBy>
  <cp:revision>424</cp:revision>
  <dcterms:modified xsi:type="dcterms:W3CDTF">2012-07-05T09:13:59Z</dcterms:modified>
</cp:coreProperties>
</file>